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324" r:id="rId7"/>
    <p:sldId id="315" r:id="rId8"/>
    <p:sldId id="281" r:id="rId9"/>
    <p:sldId id="293" r:id="rId10"/>
    <p:sldId id="289" r:id="rId11"/>
    <p:sldId id="299" r:id="rId12"/>
    <p:sldId id="304" r:id="rId13"/>
    <p:sldId id="305" r:id="rId14"/>
    <p:sldId id="327" r:id="rId15"/>
    <p:sldId id="328" r:id="rId16"/>
    <p:sldId id="303" r:id="rId17"/>
    <p:sldId id="329" r:id="rId18"/>
    <p:sldId id="330" r:id="rId19"/>
    <p:sldId id="29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3AD"/>
    <a:srgbClr val="120274"/>
    <a:srgbClr val="05014F"/>
    <a:srgbClr val="038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2" d="100"/>
          <a:sy n="62" d="100"/>
        </p:scale>
        <p:origin x="-13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FCE3A-B081-4E65-8FBE-7EF7A01542E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D7663-675B-42B2-A0C2-DF04100A823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9F47C58-172C-4DC6-B492-6C4137E5C40C}" type="parTrans" cxnId="{AE367941-D412-45C4-885F-4D45ACCACFA8}">
      <dgm:prSet/>
      <dgm:spPr/>
      <dgm:t>
        <a:bodyPr/>
        <a:lstStyle/>
        <a:p>
          <a:endParaRPr lang="en-US"/>
        </a:p>
      </dgm:t>
    </dgm:pt>
    <dgm:pt modelId="{393913A3-EE42-46D3-AC22-8DA5B4C3EB84}" type="sibTrans" cxnId="{AE367941-D412-45C4-885F-4D45ACCACFA8}">
      <dgm:prSet/>
      <dgm:spPr/>
      <dgm:t>
        <a:bodyPr/>
        <a:lstStyle/>
        <a:p>
          <a:endParaRPr lang="en-US"/>
        </a:p>
      </dgm:t>
    </dgm:pt>
    <dgm:pt modelId="{D3FB5F6B-B692-433C-A51E-8A12A49661D8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</a:t>
          </a:r>
          <a:endParaRPr lang="en-US" altLang="en-US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ct val="35000"/>
            </a:spcAft>
          </a:pP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১৯২৪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পাবনা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জেলার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ফরিদপুর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উপজেলার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গোপালনগর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গ্রামে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7DF7942-A907-4842-A505-AB628F62F397}" type="parTrans" cxnId="{7C43EAEA-1568-47A9-BA77-8B2A0B2267C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D0E9F99-C5DF-488F-AC3A-70341CEB6E54}" type="sibTrans" cxnId="{7C43EAEA-1568-47A9-BA77-8B2A0B2267CC}">
      <dgm:prSet/>
      <dgm:spPr/>
      <dgm:t>
        <a:bodyPr/>
        <a:lstStyle/>
        <a:p>
          <a:endParaRPr lang="en-US"/>
        </a:p>
      </dgm:t>
    </dgm:pt>
    <dgm:pt modelId="{F89DE586-D420-4ECE-BAE2-C6C449319100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alt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জীবন</a:t>
          </a:r>
          <a:endParaRPr lang="en-US" altLang="en-US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ct val="35000"/>
            </a:spcAft>
          </a:pPr>
          <a:r>
            <a:rPr lang="en-US" altLang="en-US" sz="1800" dirty="0" err="1" smtClean="0">
              <a:latin typeface="NikoshBAN" pitchFamily="2" charset="0"/>
              <a:cs typeface="NikoshBAN" pitchFamily="2" charset="0"/>
            </a:rPr>
            <a:t>গীতিকার</a:t>
          </a:r>
          <a:r>
            <a:rPr lang="en-US" altLang="en-US" sz="1800" dirty="0" smtClean="0">
              <a:latin typeface="NikoshBAN" pitchFamily="2" charset="0"/>
              <a:cs typeface="NikoshBAN" pitchFamily="2" charset="0"/>
            </a:rPr>
            <a:t>- </a:t>
          </a:r>
          <a:r>
            <a:rPr lang="en-US" altLang="en-US" sz="1800" dirty="0" err="1" smtClean="0">
              <a:latin typeface="NikoshBAN" pitchFamily="2" charset="0"/>
              <a:cs typeface="NikoshBAN" pitchFamily="2" charset="0"/>
            </a:rPr>
            <a:t>আগামীকাল</a:t>
          </a:r>
          <a:r>
            <a:rPr lang="en-US" altLang="en-US" sz="1800" dirty="0" smtClean="0">
              <a:latin typeface="NikoshBAN" pitchFamily="2" charset="0"/>
              <a:cs typeface="NikoshBAN" pitchFamily="2" charset="0"/>
            </a:rPr>
            <a:t>(১৯৮৩), </a:t>
          </a:r>
        </a:p>
        <a:p>
          <a:pPr>
            <a:spcAft>
              <a:spcPct val="35000"/>
            </a:spcAft>
          </a:pPr>
          <a:r>
            <a:rPr lang="en-US" altLang="en-US" sz="1800" dirty="0" err="1" smtClean="0">
              <a:latin typeface="NikoshBAN" pitchFamily="2" charset="0"/>
              <a:cs typeface="NikoshBAN" pitchFamily="2" charset="0"/>
            </a:rPr>
            <a:t>অর্পিতা</a:t>
          </a:r>
          <a:r>
            <a:rPr lang="en-US" altLang="en-US" sz="1800" dirty="0" smtClean="0">
              <a:latin typeface="NikoshBAN" pitchFamily="2" charset="0"/>
              <a:cs typeface="NikoshBAN" pitchFamily="2" charset="0"/>
            </a:rPr>
            <a:t> (১৯৮৩), </a:t>
          </a:r>
          <a:r>
            <a:rPr lang="en-US" altLang="en-US" sz="1800" dirty="0" err="1" smtClean="0">
              <a:latin typeface="NikoshBAN" pitchFamily="2" charset="0"/>
              <a:cs typeface="NikoshBAN" pitchFamily="2" charset="0"/>
            </a:rPr>
            <a:t>সূর্য্যস্বাক্ষী</a:t>
          </a:r>
          <a:r>
            <a:rPr lang="en-US" altLang="en-US" sz="1800" dirty="0" smtClean="0">
              <a:latin typeface="NikoshBAN" pitchFamily="2" charset="0"/>
              <a:cs typeface="NikoshBAN" pitchFamily="2" charset="0"/>
            </a:rPr>
            <a:t>(১৯৮১)।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13FF16B6-174A-427C-AE6D-B5F2BA038CD9}" type="parTrans" cxnId="{D9929A8A-2343-405E-9601-5C953B6C3B6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5B606D8-8729-4C4F-98DE-891F6CF094E9}" type="sibTrans" cxnId="{D9929A8A-2343-405E-9601-5C953B6C3B6D}">
      <dgm:prSet/>
      <dgm:spPr/>
      <dgm:t>
        <a:bodyPr/>
        <a:lstStyle/>
        <a:p>
          <a:endParaRPr lang="en-US"/>
        </a:p>
      </dgm:t>
    </dgm:pt>
    <dgm:pt modelId="{9A546F84-77A8-4DE3-AFB3-6682FE335EB6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রচিত</a:t>
          </a:r>
          <a:r>
            <a:rPr lang="en-US" alt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গান</a:t>
          </a:r>
          <a:endParaRPr lang="en-US" altLang="en-US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spcAft>
              <a:spcPct val="35000"/>
            </a:spcAft>
          </a:pPr>
          <a:r>
            <a:rPr lang="en-US" altLang="en-US" sz="1300" dirty="0" smtClean="0">
              <a:latin typeface="NikoshBAN" pitchFamily="2" charset="0"/>
              <a:cs typeface="NikoshBAN" pitchFamily="2" charset="0"/>
            </a:rPr>
            <a:t>‘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কফি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হাউজের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সেই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আড্ডাটা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', ’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মঙ্গল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দ্বীপ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জেলে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’, ‘ও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পলাশ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শিমুল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’, ‘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শোন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মুজিবরের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’, ‘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মাগো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ভাবনা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’ </a:t>
          </a:r>
          <a:r>
            <a:rPr lang="en-US" altLang="en-US" sz="16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altLang="en-US" sz="16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600" dirty="0"/>
        </a:p>
      </dgm:t>
    </dgm:pt>
    <dgm:pt modelId="{94E94503-630D-4220-8134-7D0EED216C6F}" type="parTrans" cxnId="{5A2CBF5D-E717-4709-8C71-AAB8385017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EC2CAD8-7787-44CD-8605-D9702EFC27C3}" type="sibTrans" cxnId="{5A2CBF5D-E717-4709-8C71-AAB83850174B}">
      <dgm:prSet/>
      <dgm:spPr/>
      <dgm:t>
        <a:bodyPr/>
        <a:lstStyle/>
        <a:p>
          <a:endParaRPr lang="en-US"/>
        </a:p>
      </dgm:t>
    </dgm:pt>
    <dgm:pt modelId="{4871CA15-CAC6-4A94-8A58-5E2FDB8C42E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</a:t>
          </a:r>
          <a:endParaRPr lang="en-US" altLang="en-US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১৯৮৬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কলকাতায়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মৃত্যুবরণ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dirty="0"/>
        </a:p>
      </dgm:t>
    </dgm:pt>
    <dgm:pt modelId="{097E3567-0A6A-4948-8A5E-7F8A749B059A}" type="parTrans" cxnId="{7C5861DE-CE26-4EB4-8099-65416FA5CB2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7AF3AE2-9B96-4A6C-B2FC-A51376291DEE}" type="sibTrans" cxnId="{7C5861DE-CE26-4EB4-8099-65416FA5CB28}">
      <dgm:prSet/>
      <dgm:spPr/>
      <dgm:t>
        <a:bodyPr/>
        <a:lstStyle/>
        <a:p>
          <a:endParaRPr lang="en-US"/>
        </a:p>
      </dgm:t>
    </dgm:pt>
    <dgm:pt modelId="{978854E6-7B44-4449-A7A8-967950F295B4}">
      <dgm:prSet custT="1"/>
      <dgm:spPr/>
      <dgm:t>
        <a:bodyPr/>
        <a:lstStyle/>
        <a:p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রাষ্ট্রীয়</a:t>
          </a:r>
          <a:r>
            <a:rPr lang="en-US" alt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অতিথি</a:t>
          </a:r>
          <a:endParaRPr lang="en-US" altLang="en-US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১৯৭২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বঙ্গবন্ধুর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আমন্ত্রণে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বাংলাদেশে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এসেছিলেন</a:t>
          </a:r>
          <a:endParaRPr lang="en-US" sz="2000" dirty="0"/>
        </a:p>
      </dgm:t>
    </dgm:pt>
    <dgm:pt modelId="{D33C2900-5315-4E84-84E5-29AEA10BEDCF}" type="parTrans" cxnId="{CD589CEB-6D54-4191-A63A-36006547507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212AB18-B96C-44C3-9485-B7F003FB66E4}" type="sibTrans" cxnId="{CD589CEB-6D54-4191-A63A-360065475076}">
      <dgm:prSet/>
      <dgm:spPr/>
      <dgm:t>
        <a:bodyPr/>
        <a:lstStyle/>
        <a:p>
          <a:endParaRPr lang="en-US"/>
        </a:p>
      </dgm:t>
    </dgm:pt>
    <dgm:pt modelId="{BFE54AB7-291E-489C-829D-D7DECF3ABACA}">
      <dgm:prSet custT="1"/>
      <dgm:spPr/>
      <dgm:t>
        <a:bodyPr/>
        <a:lstStyle/>
        <a:p>
          <a:r>
            <a:rPr lang="en-US" alt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সন্মাননা</a:t>
          </a:r>
          <a:endParaRPr lang="en-US" altLang="en-US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মুক্তিযুদ্ধে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অবদানের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২০১২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‘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মুক্তিযুদ্ধ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মৈত্রি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সন্মাননা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’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প্রাপ্ত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dirty="0" err="1" smtClean="0">
              <a:latin typeface="NikoshBAN" pitchFamily="2" charset="0"/>
              <a:cs typeface="NikoshBAN" pitchFamily="2" charset="0"/>
            </a:rPr>
            <a:t>হন</a:t>
          </a:r>
          <a:r>
            <a:rPr lang="en-US" altLang="en-US" sz="20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dirty="0"/>
        </a:p>
      </dgm:t>
    </dgm:pt>
    <dgm:pt modelId="{AF57DDE3-4DA2-4B24-9B62-F737B42D684C}" type="parTrans" cxnId="{01471F5B-A35A-44C6-AB58-47560A8FE7F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FA9AF26-D57F-4BD5-8836-B8C676BDC674}" type="sibTrans" cxnId="{01471F5B-A35A-44C6-AB58-47560A8FE7F1}">
      <dgm:prSet/>
      <dgm:spPr/>
      <dgm:t>
        <a:bodyPr/>
        <a:lstStyle/>
        <a:p>
          <a:endParaRPr lang="en-US"/>
        </a:p>
      </dgm:t>
    </dgm:pt>
    <dgm:pt modelId="{2D10CC92-1BFA-4855-88F2-8311130CA73C}" type="pres">
      <dgm:prSet presAssocID="{353FCE3A-B081-4E65-8FBE-7EF7A01542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B5A64-EAFB-4D66-AE21-528B8355DDBF}" type="pres">
      <dgm:prSet presAssocID="{6C4D7663-675B-42B2-A0C2-DF04100A8239}" presName="centerShape" presStyleLbl="node0" presStyleIdx="0" presStyleCnt="1" custScaleX="125873" custScaleY="125873" custLinFactNeighborX="-2222" custLinFactNeighborY="-4464"/>
      <dgm:spPr/>
      <dgm:t>
        <a:bodyPr/>
        <a:lstStyle/>
        <a:p>
          <a:endParaRPr lang="en-US"/>
        </a:p>
      </dgm:t>
    </dgm:pt>
    <dgm:pt modelId="{D4F6D217-A231-4C68-8622-2B609A094ECA}" type="pres">
      <dgm:prSet presAssocID="{77DF7942-A907-4842-A505-AB628F62F39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E9E442E-C1EE-43ED-A872-B5E2783D3280}" type="pres">
      <dgm:prSet presAssocID="{77DF7942-A907-4842-A505-AB628F62F39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9A34E2B-0D52-4750-BC57-AF5C48A061A9}" type="pres">
      <dgm:prSet presAssocID="{D3FB5F6B-B692-433C-A51E-8A12A49661D8}" presName="node" presStyleLbl="node1" presStyleIdx="0" presStyleCnt="6" custScaleX="167831" custScaleY="104895" custRadScaleRad="100082" custRadScaleInc="-7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9FE2-199C-4D8E-B6FE-7F684E70C0BC}" type="pres">
      <dgm:prSet presAssocID="{13FF16B6-174A-427C-AE6D-B5F2BA038CD9}" presName="parTrans" presStyleLbl="sibTrans2D1" presStyleIdx="1" presStyleCnt="6" custLinFactNeighborX="-16825" custLinFactNeighborY="3145"/>
      <dgm:spPr/>
      <dgm:t>
        <a:bodyPr/>
        <a:lstStyle/>
        <a:p>
          <a:endParaRPr lang="en-US"/>
        </a:p>
      </dgm:t>
    </dgm:pt>
    <dgm:pt modelId="{7555C081-26A1-4800-BAB0-230808D1E41B}" type="pres">
      <dgm:prSet presAssocID="{13FF16B6-174A-427C-AE6D-B5F2BA038CD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98F65C7-6F43-41FD-87D5-744FC4062319}" type="pres">
      <dgm:prSet presAssocID="{F89DE586-D420-4ECE-BAE2-C6C449319100}" presName="node" presStyleLbl="node1" presStyleIdx="1" presStyleCnt="6" custAng="20551830" custScaleX="167831" custScaleY="104895" custRadScaleRad="124389" custRadScaleInc="22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09971-7D38-4590-8959-57044160353F}" type="pres">
      <dgm:prSet presAssocID="{94E94503-630D-4220-8134-7D0EED216C6F}" presName="parTrans" presStyleLbl="sibTrans2D1" presStyleIdx="2" presStyleCnt="6" custLinFactNeighborX="-25487" custLinFactNeighborY="-14769"/>
      <dgm:spPr/>
      <dgm:t>
        <a:bodyPr/>
        <a:lstStyle/>
        <a:p>
          <a:endParaRPr lang="en-US"/>
        </a:p>
      </dgm:t>
    </dgm:pt>
    <dgm:pt modelId="{3E8DD153-A1D0-441C-90CA-5405213287AD}" type="pres">
      <dgm:prSet presAssocID="{94E94503-630D-4220-8134-7D0EED216C6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91148E2-DADD-4CFE-B7C7-F6662E6CE708}" type="pres">
      <dgm:prSet presAssocID="{9A546F84-77A8-4DE3-AFB3-6682FE335EB6}" presName="node" presStyleLbl="node1" presStyleIdx="2" presStyleCnt="6" custAng="1856505" custScaleX="167831" custScaleY="104895" custRadScaleRad="116843" custRadScaleInc="-7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CE024-77F6-49D1-8121-970BCD7F662D}" type="pres">
      <dgm:prSet presAssocID="{D33C2900-5315-4E84-84E5-29AEA10BEDC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2048E61-74DA-4359-875C-4CDDF9353148}" type="pres">
      <dgm:prSet presAssocID="{D33C2900-5315-4E84-84E5-29AEA10BEDC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DF317CE-030B-459D-80FD-6A4EAD9A9333}" type="pres">
      <dgm:prSet presAssocID="{978854E6-7B44-4449-A7A8-967950F295B4}" presName="node" presStyleLbl="node1" presStyleIdx="3" presStyleCnt="6" custScaleX="167831" custScaleY="104895" custRadScaleRad="9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9564-16B1-427B-BC9B-5B39D3DA8859}" type="pres">
      <dgm:prSet presAssocID="{AF57DDE3-4DA2-4B24-9B62-F737B42D684C}" presName="parTrans" presStyleLbl="sibTrans2D1" presStyleIdx="4" presStyleCnt="6" custLinFactNeighborX="24342" custLinFactNeighborY="-17390"/>
      <dgm:spPr/>
      <dgm:t>
        <a:bodyPr/>
        <a:lstStyle/>
        <a:p>
          <a:endParaRPr lang="en-US"/>
        </a:p>
      </dgm:t>
    </dgm:pt>
    <dgm:pt modelId="{879D225F-07E0-4CCF-BB42-8057321E34A2}" type="pres">
      <dgm:prSet presAssocID="{AF57DDE3-4DA2-4B24-9B62-F737B42D684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2DE3928-E56B-4F82-8036-27B14903331B}" type="pres">
      <dgm:prSet presAssocID="{BFE54AB7-291E-489C-829D-D7DECF3ABACA}" presName="node" presStyleLbl="node1" presStyleIdx="4" presStyleCnt="6" custAng="20272872" custScaleX="167831" custScaleY="104895" custRadScaleRad="124730" custRadScaleInc="16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3160E-DD2D-4505-AC5B-FCA1C475CEC3}" type="pres">
      <dgm:prSet presAssocID="{097E3567-0A6A-4948-8A5E-7F8A749B059A}" presName="parTrans" presStyleLbl="sibTrans2D1" presStyleIdx="5" presStyleCnt="6" custLinFactNeighborX="22985" custLinFactNeighborY="13588"/>
      <dgm:spPr/>
      <dgm:t>
        <a:bodyPr/>
        <a:lstStyle/>
        <a:p>
          <a:endParaRPr lang="en-US"/>
        </a:p>
      </dgm:t>
    </dgm:pt>
    <dgm:pt modelId="{16D4BE7D-2688-4171-85C5-44F835C034D1}" type="pres">
      <dgm:prSet presAssocID="{097E3567-0A6A-4948-8A5E-7F8A749B059A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388DE12-D043-4136-BB86-CADE644C0286}" type="pres">
      <dgm:prSet presAssocID="{4871CA15-CAC6-4A94-8A58-5E2FDB8C42E4}" presName="node" presStyleLbl="node1" presStyleIdx="5" presStyleCnt="6" custAng="1021116" custScaleX="167831" custScaleY="104895" custRadScaleRad="127751" custRadScaleInc="-2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71F5B-A35A-44C6-AB58-47560A8FE7F1}" srcId="{6C4D7663-675B-42B2-A0C2-DF04100A8239}" destId="{BFE54AB7-291E-489C-829D-D7DECF3ABACA}" srcOrd="4" destOrd="0" parTransId="{AF57DDE3-4DA2-4B24-9B62-F737B42D684C}" sibTransId="{7FA9AF26-D57F-4BD5-8836-B8C676BDC674}"/>
    <dgm:cxn modelId="{D50FB1C5-DD8E-4924-AA68-97CA54AD4876}" type="presOf" srcId="{978854E6-7B44-4449-A7A8-967950F295B4}" destId="{2DF317CE-030B-459D-80FD-6A4EAD9A9333}" srcOrd="0" destOrd="0" presId="urn:microsoft.com/office/officeart/2005/8/layout/radial5"/>
    <dgm:cxn modelId="{BA3E356A-3DC3-4C56-93E5-7DC5792A0B91}" type="presOf" srcId="{097E3567-0A6A-4948-8A5E-7F8A749B059A}" destId="{16D4BE7D-2688-4171-85C5-44F835C034D1}" srcOrd="1" destOrd="0" presId="urn:microsoft.com/office/officeart/2005/8/layout/radial5"/>
    <dgm:cxn modelId="{153B3D93-6A96-487C-B807-89ABE7A8595A}" type="presOf" srcId="{9A546F84-77A8-4DE3-AFB3-6682FE335EB6}" destId="{D91148E2-DADD-4CFE-B7C7-F6662E6CE708}" srcOrd="0" destOrd="0" presId="urn:microsoft.com/office/officeart/2005/8/layout/radial5"/>
    <dgm:cxn modelId="{FEBBDFEA-FDDA-4D16-8E82-6BC56C62003D}" type="presOf" srcId="{94E94503-630D-4220-8134-7D0EED216C6F}" destId="{3E8DD153-A1D0-441C-90CA-5405213287AD}" srcOrd="1" destOrd="0" presId="urn:microsoft.com/office/officeart/2005/8/layout/radial5"/>
    <dgm:cxn modelId="{CD589CEB-6D54-4191-A63A-360065475076}" srcId="{6C4D7663-675B-42B2-A0C2-DF04100A8239}" destId="{978854E6-7B44-4449-A7A8-967950F295B4}" srcOrd="3" destOrd="0" parTransId="{D33C2900-5315-4E84-84E5-29AEA10BEDCF}" sibTransId="{0212AB18-B96C-44C3-9485-B7F003FB66E4}"/>
    <dgm:cxn modelId="{D9929A8A-2343-405E-9601-5C953B6C3B6D}" srcId="{6C4D7663-675B-42B2-A0C2-DF04100A8239}" destId="{F89DE586-D420-4ECE-BAE2-C6C449319100}" srcOrd="1" destOrd="0" parTransId="{13FF16B6-174A-427C-AE6D-B5F2BA038CD9}" sibTransId="{25B606D8-8729-4C4F-98DE-891F6CF094E9}"/>
    <dgm:cxn modelId="{B5E2B0DF-7C4C-4F01-94AA-EE29D43AD518}" type="presOf" srcId="{AF57DDE3-4DA2-4B24-9B62-F737B42D684C}" destId="{9D939564-16B1-427B-BC9B-5B39D3DA8859}" srcOrd="0" destOrd="0" presId="urn:microsoft.com/office/officeart/2005/8/layout/radial5"/>
    <dgm:cxn modelId="{206DEBDC-B1DE-4A3B-A369-EE06B9BBF8E7}" type="presOf" srcId="{94E94503-630D-4220-8134-7D0EED216C6F}" destId="{37709971-7D38-4590-8959-57044160353F}" srcOrd="0" destOrd="0" presId="urn:microsoft.com/office/officeart/2005/8/layout/radial5"/>
    <dgm:cxn modelId="{14265EAB-18B8-4CB9-A439-91E1773BAAEA}" type="presOf" srcId="{77DF7942-A907-4842-A505-AB628F62F397}" destId="{5E9E442E-C1EE-43ED-A872-B5E2783D3280}" srcOrd="1" destOrd="0" presId="urn:microsoft.com/office/officeart/2005/8/layout/radial5"/>
    <dgm:cxn modelId="{912E5AE4-AF1A-400F-801B-9CC29D0E03D2}" type="presOf" srcId="{77DF7942-A907-4842-A505-AB628F62F397}" destId="{D4F6D217-A231-4C68-8622-2B609A094ECA}" srcOrd="0" destOrd="0" presId="urn:microsoft.com/office/officeart/2005/8/layout/radial5"/>
    <dgm:cxn modelId="{0222C173-1F6C-4907-9199-07CCCCF4500A}" type="presOf" srcId="{D3FB5F6B-B692-433C-A51E-8A12A49661D8}" destId="{59A34E2B-0D52-4750-BC57-AF5C48A061A9}" srcOrd="0" destOrd="0" presId="urn:microsoft.com/office/officeart/2005/8/layout/radial5"/>
    <dgm:cxn modelId="{08D8032D-8BC8-4063-9B61-B3C3BBD3C44B}" type="presOf" srcId="{D33C2900-5315-4E84-84E5-29AEA10BEDCF}" destId="{72048E61-74DA-4359-875C-4CDDF9353148}" srcOrd="1" destOrd="0" presId="urn:microsoft.com/office/officeart/2005/8/layout/radial5"/>
    <dgm:cxn modelId="{AE367941-D412-45C4-885F-4D45ACCACFA8}" srcId="{353FCE3A-B081-4E65-8FBE-7EF7A01542E3}" destId="{6C4D7663-675B-42B2-A0C2-DF04100A8239}" srcOrd="0" destOrd="0" parTransId="{49F47C58-172C-4DC6-B492-6C4137E5C40C}" sibTransId="{393913A3-EE42-46D3-AC22-8DA5B4C3EB84}"/>
    <dgm:cxn modelId="{A92D6B4D-7522-4D37-B58F-0E45824B4D2E}" type="presOf" srcId="{13FF16B6-174A-427C-AE6D-B5F2BA038CD9}" destId="{7555C081-26A1-4800-BAB0-230808D1E41B}" srcOrd="1" destOrd="0" presId="urn:microsoft.com/office/officeart/2005/8/layout/radial5"/>
    <dgm:cxn modelId="{E0042AD0-8BDE-48BD-B741-BD360F9BE275}" type="presOf" srcId="{097E3567-0A6A-4948-8A5E-7F8A749B059A}" destId="{3113160E-DD2D-4505-AC5B-FCA1C475CEC3}" srcOrd="0" destOrd="0" presId="urn:microsoft.com/office/officeart/2005/8/layout/radial5"/>
    <dgm:cxn modelId="{5A2CBF5D-E717-4709-8C71-AAB83850174B}" srcId="{6C4D7663-675B-42B2-A0C2-DF04100A8239}" destId="{9A546F84-77A8-4DE3-AFB3-6682FE335EB6}" srcOrd="2" destOrd="0" parTransId="{94E94503-630D-4220-8134-7D0EED216C6F}" sibTransId="{7EC2CAD8-7787-44CD-8605-D9702EFC27C3}"/>
    <dgm:cxn modelId="{2053C90B-6C34-4E01-A7FF-4E7107681CCF}" type="presOf" srcId="{353FCE3A-B081-4E65-8FBE-7EF7A01542E3}" destId="{2D10CC92-1BFA-4855-88F2-8311130CA73C}" srcOrd="0" destOrd="0" presId="urn:microsoft.com/office/officeart/2005/8/layout/radial5"/>
    <dgm:cxn modelId="{7C43EAEA-1568-47A9-BA77-8B2A0B2267CC}" srcId="{6C4D7663-675B-42B2-A0C2-DF04100A8239}" destId="{D3FB5F6B-B692-433C-A51E-8A12A49661D8}" srcOrd="0" destOrd="0" parTransId="{77DF7942-A907-4842-A505-AB628F62F397}" sibTransId="{AD0E9F99-C5DF-488F-AC3A-70341CEB6E54}"/>
    <dgm:cxn modelId="{7C5861DE-CE26-4EB4-8099-65416FA5CB28}" srcId="{6C4D7663-675B-42B2-A0C2-DF04100A8239}" destId="{4871CA15-CAC6-4A94-8A58-5E2FDB8C42E4}" srcOrd="5" destOrd="0" parTransId="{097E3567-0A6A-4948-8A5E-7F8A749B059A}" sibTransId="{B7AF3AE2-9B96-4A6C-B2FC-A51376291DEE}"/>
    <dgm:cxn modelId="{DB01E505-47F7-426B-829C-29E7F4888527}" type="presOf" srcId="{4871CA15-CAC6-4A94-8A58-5E2FDB8C42E4}" destId="{E388DE12-D043-4136-BB86-CADE644C0286}" srcOrd="0" destOrd="0" presId="urn:microsoft.com/office/officeart/2005/8/layout/radial5"/>
    <dgm:cxn modelId="{E977381E-0B22-4EB0-8C27-FAD12A6997D0}" type="presOf" srcId="{6C4D7663-675B-42B2-A0C2-DF04100A8239}" destId="{2B9B5A64-EAFB-4D66-AE21-528B8355DDBF}" srcOrd="0" destOrd="0" presId="urn:microsoft.com/office/officeart/2005/8/layout/radial5"/>
    <dgm:cxn modelId="{FCBDFE55-8BCF-42FA-8CAC-473A51F25B37}" type="presOf" srcId="{F89DE586-D420-4ECE-BAE2-C6C449319100}" destId="{F98F65C7-6F43-41FD-87D5-744FC4062319}" srcOrd="0" destOrd="0" presId="urn:microsoft.com/office/officeart/2005/8/layout/radial5"/>
    <dgm:cxn modelId="{8AF1D0A3-3426-4B38-89A2-921A19DCBAA9}" type="presOf" srcId="{BFE54AB7-291E-489C-829D-D7DECF3ABACA}" destId="{22DE3928-E56B-4F82-8036-27B14903331B}" srcOrd="0" destOrd="0" presId="urn:microsoft.com/office/officeart/2005/8/layout/radial5"/>
    <dgm:cxn modelId="{00C24F6E-B6A6-4703-B97A-C4C0A82DA12A}" type="presOf" srcId="{13FF16B6-174A-427C-AE6D-B5F2BA038CD9}" destId="{35589FE2-199C-4D8E-B6FE-7F684E70C0BC}" srcOrd="0" destOrd="0" presId="urn:microsoft.com/office/officeart/2005/8/layout/radial5"/>
    <dgm:cxn modelId="{6BAA57B1-2BB3-4432-851C-C139F1328C4E}" type="presOf" srcId="{AF57DDE3-4DA2-4B24-9B62-F737B42D684C}" destId="{879D225F-07E0-4CCF-BB42-8057321E34A2}" srcOrd="1" destOrd="0" presId="urn:microsoft.com/office/officeart/2005/8/layout/radial5"/>
    <dgm:cxn modelId="{7668D736-D3FE-4C04-A587-4366AFA9AEEB}" type="presOf" srcId="{D33C2900-5315-4E84-84E5-29AEA10BEDCF}" destId="{430CE024-77F6-49D1-8121-970BCD7F662D}" srcOrd="0" destOrd="0" presId="urn:microsoft.com/office/officeart/2005/8/layout/radial5"/>
    <dgm:cxn modelId="{AD11F223-2F05-4D8F-B24A-C2647F1BB15C}" type="presParOf" srcId="{2D10CC92-1BFA-4855-88F2-8311130CA73C}" destId="{2B9B5A64-EAFB-4D66-AE21-528B8355DDBF}" srcOrd="0" destOrd="0" presId="urn:microsoft.com/office/officeart/2005/8/layout/radial5"/>
    <dgm:cxn modelId="{08374EBF-7284-4C04-9A97-604E0190B050}" type="presParOf" srcId="{2D10CC92-1BFA-4855-88F2-8311130CA73C}" destId="{D4F6D217-A231-4C68-8622-2B609A094ECA}" srcOrd="1" destOrd="0" presId="urn:microsoft.com/office/officeart/2005/8/layout/radial5"/>
    <dgm:cxn modelId="{1DD80824-019B-4FB2-A0E1-571C5502EF3B}" type="presParOf" srcId="{D4F6D217-A231-4C68-8622-2B609A094ECA}" destId="{5E9E442E-C1EE-43ED-A872-B5E2783D3280}" srcOrd="0" destOrd="0" presId="urn:microsoft.com/office/officeart/2005/8/layout/radial5"/>
    <dgm:cxn modelId="{5ABC6F0F-6979-4817-86DD-18A7CA9798F7}" type="presParOf" srcId="{2D10CC92-1BFA-4855-88F2-8311130CA73C}" destId="{59A34E2B-0D52-4750-BC57-AF5C48A061A9}" srcOrd="2" destOrd="0" presId="urn:microsoft.com/office/officeart/2005/8/layout/radial5"/>
    <dgm:cxn modelId="{625B10B3-CECA-41F5-82A0-1E4685B0ED44}" type="presParOf" srcId="{2D10CC92-1BFA-4855-88F2-8311130CA73C}" destId="{35589FE2-199C-4D8E-B6FE-7F684E70C0BC}" srcOrd="3" destOrd="0" presId="urn:microsoft.com/office/officeart/2005/8/layout/radial5"/>
    <dgm:cxn modelId="{639C2853-1D06-486D-B401-DD63B012B4B5}" type="presParOf" srcId="{35589FE2-199C-4D8E-B6FE-7F684E70C0BC}" destId="{7555C081-26A1-4800-BAB0-230808D1E41B}" srcOrd="0" destOrd="0" presId="urn:microsoft.com/office/officeart/2005/8/layout/radial5"/>
    <dgm:cxn modelId="{7CF4F109-17D1-4DEC-9598-FD5991E52C77}" type="presParOf" srcId="{2D10CC92-1BFA-4855-88F2-8311130CA73C}" destId="{F98F65C7-6F43-41FD-87D5-744FC4062319}" srcOrd="4" destOrd="0" presId="urn:microsoft.com/office/officeart/2005/8/layout/radial5"/>
    <dgm:cxn modelId="{CABDEA99-F1E1-4080-91B1-C7D7235990D2}" type="presParOf" srcId="{2D10CC92-1BFA-4855-88F2-8311130CA73C}" destId="{37709971-7D38-4590-8959-57044160353F}" srcOrd="5" destOrd="0" presId="urn:microsoft.com/office/officeart/2005/8/layout/radial5"/>
    <dgm:cxn modelId="{EF979E8B-991C-4ED9-8C9C-19F2C612224F}" type="presParOf" srcId="{37709971-7D38-4590-8959-57044160353F}" destId="{3E8DD153-A1D0-441C-90CA-5405213287AD}" srcOrd="0" destOrd="0" presId="urn:microsoft.com/office/officeart/2005/8/layout/radial5"/>
    <dgm:cxn modelId="{6C7C6D1E-0487-4A72-B6E0-8DAC79B0D63C}" type="presParOf" srcId="{2D10CC92-1BFA-4855-88F2-8311130CA73C}" destId="{D91148E2-DADD-4CFE-B7C7-F6662E6CE708}" srcOrd="6" destOrd="0" presId="urn:microsoft.com/office/officeart/2005/8/layout/radial5"/>
    <dgm:cxn modelId="{5AA504BE-4635-499E-B212-D8918353B4CC}" type="presParOf" srcId="{2D10CC92-1BFA-4855-88F2-8311130CA73C}" destId="{430CE024-77F6-49D1-8121-970BCD7F662D}" srcOrd="7" destOrd="0" presId="urn:microsoft.com/office/officeart/2005/8/layout/radial5"/>
    <dgm:cxn modelId="{65980EA4-A0B5-49C5-A8ED-3F0592B16970}" type="presParOf" srcId="{430CE024-77F6-49D1-8121-970BCD7F662D}" destId="{72048E61-74DA-4359-875C-4CDDF9353148}" srcOrd="0" destOrd="0" presId="urn:microsoft.com/office/officeart/2005/8/layout/radial5"/>
    <dgm:cxn modelId="{6332626E-823D-44B6-9FEA-5DCE45F6E10B}" type="presParOf" srcId="{2D10CC92-1BFA-4855-88F2-8311130CA73C}" destId="{2DF317CE-030B-459D-80FD-6A4EAD9A9333}" srcOrd="8" destOrd="0" presId="urn:microsoft.com/office/officeart/2005/8/layout/radial5"/>
    <dgm:cxn modelId="{B0EEFD39-64C4-4991-93AF-00902FD62536}" type="presParOf" srcId="{2D10CC92-1BFA-4855-88F2-8311130CA73C}" destId="{9D939564-16B1-427B-BC9B-5B39D3DA8859}" srcOrd="9" destOrd="0" presId="urn:microsoft.com/office/officeart/2005/8/layout/radial5"/>
    <dgm:cxn modelId="{A8B4F872-5B03-4A7C-8745-D9C1D1D8F3DD}" type="presParOf" srcId="{9D939564-16B1-427B-BC9B-5B39D3DA8859}" destId="{879D225F-07E0-4CCF-BB42-8057321E34A2}" srcOrd="0" destOrd="0" presId="urn:microsoft.com/office/officeart/2005/8/layout/radial5"/>
    <dgm:cxn modelId="{2BC5F8E1-621E-43B4-9D3E-D2158BC5F21A}" type="presParOf" srcId="{2D10CC92-1BFA-4855-88F2-8311130CA73C}" destId="{22DE3928-E56B-4F82-8036-27B14903331B}" srcOrd="10" destOrd="0" presId="urn:microsoft.com/office/officeart/2005/8/layout/radial5"/>
    <dgm:cxn modelId="{67D0421E-1AFB-434D-84E6-BB2B4F639DBC}" type="presParOf" srcId="{2D10CC92-1BFA-4855-88F2-8311130CA73C}" destId="{3113160E-DD2D-4505-AC5B-FCA1C475CEC3}" srcOrd="11" destOrd="0" presId="urn:microsoft.com/office/officeart/2005/8/layout/radial5"/>
    <dgm:cxn modelId="{F2FA06EC-3BCC-4281-80EA-BBEAD0DD7D5E}" type="presParOf" srcId="{3113160E-DD2D-4505-AC5B-FCA1C475CEC3}" destId="{16D4BE7D-2688-4171-85C5-44F835C034D1}" srcOrd="0" destOrd="0" presId="urn:microsoft.com/office/officeart/2005/8/layout/radial5"/>
    <dgm:cxn modelId="{13DDEEE7-697B-400C-B6AA-DECCB5DC1858}" type="presParOf" srcId="{2D10CC92-1BFA-4855-88F2-8311130CA73C}" destId="{E388DE12-D043-4136-BB86-CADE644C02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B5A64-EAFB-4D66-AE21-528B8355DDBF}">
      <dsp:nvSpPr>
        <dsp:cNvPr id="0" name=""/>
        <dsp:cNvSpPr/>
      </dsp:nvSpPr>
      <dsp:spPr>
        <a:xfrm>
          <a:off x="3252035" y="1999672"/>
          <a:ext cx="2194552" cy="21945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573420" y="2321057"/>
        <a:ext cx="1551782" cy="1551782"/>
      </dsp:txXfrm>
    </dsp:sp>
    <dsp:sp modelId="{D4F6D217-A231-4C68-8622-2B609A094ECA}">
      <dsp:nvSpPr>
        <dsp:cNvPr id="0" name=""/>
        <dsp:cNvSpPr/>
      </dsp:nvSpPr>
      <dsp:spPr>
        <a:xfrm rot="16214432">
          <a:off x="4298816" y="1601666"/>
          <a:ext cx="111056" cy="59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315405" y="1736880"/>
        <a:ext cx="77739" cy="355666"/>
      </dsp:txXfrm>
    </dsp:sp>
    <dsp:sp modelId="{59A34E2B-0D52-4750-BC57-AF5C48A061A9}">
      <dsp:nvSpPr>
        <dsp:cNvPr id="0" name=""/>
        <dsp:cNvSpPr/>
      </dsp:nvSpPr>
      <dsp:spPr>
        <a:xfrm>
          <a:off x="2895599" y="-38662"/>
          <a:ext cx="2926075" cy="1828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</a:t>
          </a:r>
          <a:endParaRPr lang="en-US" altLang="en-US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১৯২৪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পাবনা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জেলার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ফরিদপুর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উপজেলার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গোপালনগর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গ্রামে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24113" y="229161"/>
        <a:ext cx="2069047" cy="1293162"/>
      </dsp:txXfrm>
    </dsp:sp>
    <dsp:sp modelId="{35589FE2-199C-4D8E-B6FE-7F684E70C0BC}">
      <dsp:nvSpPr>
        <dsp:cNvPr id="0" name=""/>
        <dsp:cNvSpPr/>
      </dsp:nvSpPr>
      <dsp:spPr>
        <a:xfrm rot="20478932">
          <a:off x="5452079" y="2374222"/>
          <a:ext cx="318807" cy="59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454599" y="2508098"/>
        <a:ext cx="223165" cy="355666"/>
      </dsp:txXfrm>
    </dsp:sp>
    <dsp:sp modelId="{F98F65C7-6F43-41FD-87D5-744FC4062319}">
      <dsp:nvSpPr>
        <dsp:cNvPr id="0" name=""/>
        <dsp:cNvSpPr/>
      </dsp:nvSpPr>
      <dsp:spPr>
        <a:xfrm rot="20551830">
          <a:off x="5782293" y="1203170"/>
          <a:ext cx="2926075" cy="1828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alt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জীবন</a:t>
          </a:r>
          <a:endParaRPr lang="en-US" altLang="en-US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err="1" smtClean="0">
              <a:latin typeface="NikoshBAN" pitchFamily="2" charset="0"/>
              <a:cs typeface="NikoshBAN" pitchFamily="2" charset="0"/>
            </a:rPr>
            <a:t>গীতিকার</a:t>
          </a:r>
          <a:r>
            <a:rPr lang="en-US" altLang="en-US" sz="1800" kern="1200" dirty="0" smtClean="0">
              <a:latin typeface="NikoshBAN" pitchFamily="2" charset="0"/>
              <a:cs typeface="NikoshBAN" pitchFamily="2" charset="0"/>
            </a:rPr>
            <a:t>- </a:t>
          </a:r>
          <a:r>
            <a:rPr lang="en-US" altLang="en-US" sz="1800" kern="1200" dirty="0" err="1" smtClean="0">
              <a:latin typeface="NikoshBAN" pitchFamily="2" charset="0"/>
              <a:cs typeface="NikoshBAN" pitchFamily="2" charset="0"/>
            </a:rPr>
            <a:t>আগামীকাল</a:t>
          </a:r>
          <a:r>
            <a:rPr lang="en-US" altLang="en-US" sz="1800" kern="1200" dirty="0" smtClean="0">
              <a:latin typeface="NikoshBAN" pitchFamily="2" charset="0"/>
              <a:cs typeface="NikoshBAN" pitchFamily="2" charset="0"/>
            </a:rPr>
            <a:t>(১৯৮৩),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err="1" smtClean="0">
              <a:latin typeface="NikoshBAN" pitchFamily="2" charset="0"/>
              <a:cs typeface="NikoshBAN" pitchFamily="2" charset="0"/>
            </a:rPr>
            <a:t>অর্পিতা</a:t>
          </a:r>
          <a:r>
            <a:rPr lang="en-US" altLang="en-US" sz="1800" kern="1200" dirty="0" smtClean="0">
              <a:latin typeface="NikoshBAN" pitchFamily="2" charset="0"/>
              <a:cs typeface="NikoshBAN" pitchFamily="2" charset="0"/>
            </a:rPr>
            <a:t> (১৯৮৩), </a:t>
          </a:r>
          <a:r>
            <a:rPr lang="en-US" altLang="en-US" sz="1800" kern="1200" dirty="0" err="1" smtClean="0">
              <a:latin typeface="NikoshBAN" pitchFamily="2" charset="0"/>
              <a:cs typeface="NikoshBAN" pitchFamily="2" charset="0"/>
            </a:rPr>
            <a:t>সূর্য্যস্বাক্ষী</a:t>
          </a:r>
          <a:r>
            <a:rPr lang="en-US" altLang="en-US" sz="1800" kern="1200" dirty="0" smtClean="0">
              <a:latin typeface="NikoshBAN" pitchFamily="2" charset="0"/>
              <a:cs typeface="NikoshBAN" pitchFamily="2" charset="0"/>
            </a:rPr>
            <a:t>(১৯৮১)।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6210807" y="1470993"/>
        <a:ext cx="2069047" cy="1293162"/>
      </dsp:txXfrm>
    </dsp:sp>
    <dsp:sp modelId="{37709971-7D38-4590-8959-57044160353F}">
      <dsp:nvSpPr>
        <dsp:cNvPr id="0" name=""/>
        <dsp:cNvSpPr/>
      </dsp:nvSpPr>
      <dsp:spPr>
        <a:xfrm rot="1817868">
          <a:off x="5310069" y="3441528"/>
          <a:ext cx="378950" cy="59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317833" y="3531407"/>
        <a:ext cx="265265" cy="355666"/>
      </dsp:txXfrm>
    </dsp:sp>
    <dsp:sp modelId="{D91148E2-DADD-4CFE-B7C7-F6662E6CE708}">
      <dsp:nvSpPr>
        <dsp:cNvPr id="0" name=""/>
        <dsp:cNvSpPr/>
      </dsp:nvSpPr>
      <dsp:spPr>
        <a:xfrm rot="1856505">
          <a:off x="5519760" y="3721294"/>
          <a:ext cx="2926075" cy="1828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রচিত</a:t>
          </a:r>
          <a:r>
            <a:rPr lang="en-US" alt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গান</a:t>
          </a:r>
          <a:endParaRPr lang="en-US" altLang="en-US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 smtClean="0">
              <a:latin typeface="NikoshBAN" pitchFamily="2" charset="0"/>
              <a:cs typeface="NikoshBAN" pitchFamily="2" charset="0"/>
            </a:rPr>
            <a:t>‘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কফি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হাউজের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সেই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আড্ডাটা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', ’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মঙ্গল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দ্বীপ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জেলে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’, ‘ও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পলাশ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শিমুল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’, ‘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শোন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মুজিবরের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’, ‘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মাগো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ভাবনা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’ </a:t>
          </a:r>
          <a:r>
            <a:rPr lang="en-US" altLang="en-US" sz="1600" kern="12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altLang="en-US" sz="16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600" kern="1200" dirty="0"/>
        </a:p>
      </dsp:txBody>
      <dsp:txXfrm>
        <a:off x="5948274" y="3989117"/>
        <a:ext cx="2069047" cy="1293162"/>
      </dsp:txXfrm>
    </dsp:sp>
    <dsp:sp modelId="{430CE024-77F6-49D1-8121-970BCD7F662D}">
      <dsp:nvSpPr>
        <dsp:cNvPr id="0" name=""/>
        <dsp:cNvSpPr/>
      </dsp:nvSpPr>
      <dsp:spPr>
        <a:xfrm rot="5253498">
          <a:off x="4266079" y="4154609"/>
          <a:ext cx="281943" cy="59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306569" y="4230912"/>
        <a:ext cx="197360" cy="355666"/>
      </dsp:txXfrm>
    </dsp:sp>
    <dsp:sp modelId="{2DF317CE-030B-459D-80FD-6A4EAD9A9333}">
      <dsp:nvSpPr>
        <dsp:cNvPr id="0" name=""/>
        <dsp:cNvSpPr/>
      </dsp:nvSpPr>
      <dsp:spPr>
        <a:xfrm>
          <a:off x="2994662" y="4724389"/>
          <a:ext cx="2926075" cy="1828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রাষ্ট্রীয়</a:t>
          </a:r>
          <a:r>
            <a:rPr lang="en-US" alt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অতিথি</a:t>
          </a:r>
          <a:endParaRPr lang="en-US" altLang="en-US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১৯৭২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বঙ্গবন্ধুর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আমন্ত্রণে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বাংলাদেশে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এসেছিলেন</a:t>
          </a:r>
          <a:endParaRPr lang="en-US" sz="2000" kern="1200" dirty="0"/>
        </a:p>
      </dsp:txBody>
      <dsp:txXfrm>
        <a:off x="3423176" y="4992212"/>
        <a:ext cx="2069047" cy="1293162"/>
      </dsp:txXfrm>
    </dsp:sp>
    <dsp:sp modelId="{9D939564-16B1-427B-BC9B-5B39D3DA8859}">
      <dsp:nvSpPr>
        <dsp:cNvPr id="0" name=""/>
        <dsp:cNvSpPr/>
      </dsp:nvSpPr>
      <dsp:spPr>
        <a:xfrm rot="9027708">
          <a:off x="3002754" y="3406382"/>
          <a:ext cx="372265" cy="59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107175" y="3497409"/>
        <a:ext cx="260586" cy="355666"/>
      </dsp:txXfrm>
    </dsp:sp>
    <dsp:sp modelId="{22DE3928-E56B-4F82-8036-27B14903331B}">
      <dsp:nvSpPr>
        <dsp:cNvPr id="0" name=""/>
        <dsp:cNvSpPr/>
      </dsp:nvSpPr>
      <dsp:spPr>
        <a:xfrm rot="20272872">
          <a:off x="236635" y="3683970"/>
          <a:ext cx="2926075" cy="1828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সন্মাননা</a:t>
          </a:r>
          <a:endParaRPr lang="en-US" altLang="en-US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মুক্তিযুদ্ধে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অবদানের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২০১২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‘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মুক্তিযুদ্ধ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মৈত্রি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সন্মাননা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’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প্রাপ্ত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হন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/>
        </a:p>
      </dsp:txBody>
      <dsp:txXfrm>
        <a:off x="665149" y="3951793"/>
        <a:ext cx="2069047" cy="1293162"/>
      </dsp:txXfrm>
    </dsp:sp>
    <dsp:sp modelId="{3113160E-DD2D-4505-AC5B-FCA1C475CEC3}">
      <dsp:nvSpPr>
        <dsp:cNvPr id="0" name=""/>
        <dsp:cNvSpPr/>
      </dsp:nvSpPr>
      <dsp:spPr>
        <a:xfrm rot="12054738">
          <a:off x="3026832" y="2403072"/>
          <a:ext cx="264438" cy="59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103550" y="2535786"/>
        <a:ext cx="185107" cy="355666"/>
      </dsp:txXfrm>
    </dsp:sp>
    <dsp:sp modelId="{E388DE12-D043-4136-BB86-CADE644C0286}">
      <dsp:nvSpPr>
        <dsp:cNvPr id="0" name=""/>
        <dsp:cNvSpPr/>
      </dsp:nvSpPr>
      <dsp:spPr>
        <a:xfrm rot="1021116">
          <a:off x="146964" y="1135830"/>
          <a:ext cx="2926075" cy="1828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alt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</a:t>
          </a:r>
          <a:endParaRPr lang="en-US" altLang="en-US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১৯৮৬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কলকাতায়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মৃত্যুবরণ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altLang="en-US" sz="20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altLang="en-US" sz="2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/>
        </a:p>
      </dsp:txBody>
      <dsp:txXfrm>
        <a:off x="575478" y="1403653"/>
        <a:ext cx="2069047" cy="129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47FC54-AF90-437B-8333-C0DF37D928B6}" type="datetimeFigureOut">
              <a:rPr lang="en-US"/>
              <a:pPr>
                <a:defRPr/>
              </a:pPr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56A8FA-8570-46F7-9A7B-66C0181BF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শিক্ষার্থীদের শুভেচ্ছা জানানোর জন্য।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8BB7E9-AED0-4390-B3E8-309D825F99AF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একক কাজ উল্লেখিত শব্দগুলো দিয়ে বাক্য গঠন করবে।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A2690A-BBAC-4F44-B280-5EB2804DBAAA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929C7D-4F09-488E-A153-CDDC451FCC62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2C0F74-B53E-4AC0-A8D0-EC23925002A5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428459-24B5-4064-B21C-5690998D0484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BC6F85-5891-42BA-8B54-1D2193A08712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A8F8A5-2FCF-4A53-9F83-12E80958C240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জোড়ায় কাজ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E18A2F-7620-4A43-B26D-70A25A110F3A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B82E35-A6D8-448C-A5D4-5DB2B0501703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1FDB95-747F-4B42-AEB4-DFD603D93FD3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শিক্ষার্থীদের দলে ভাগ করে দিয়ে কাজটি সম্পন্ন করতে হবে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6A7B2A-98AA-4304-A058-C5943BE07B6A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শিক্ষক এবং পাঠ পরিচিতি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28A143-8AF3-4F62-86A4-E7D22EB6C7C8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প্রশ্নগুলো করে শিক্ষার্থীদের মূল্যায়ন করা যেতে পারে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B2510A-555A-46F9-9ADC-7D8C7029BB6C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ভিডিওটির প্রদর্শন এবং সংক্ষিপ্ত ২/১ টি প্রশ্নের মাধ্যমে আবেগ সৃষ্টি ও পাঠ ঘোষণা করতে হবে। প্রশ্ন যেমন- ‘এবারের সংগ্রাম, স্বাধীনতার সংগ্রাম’-কার বজ্রকন্ঠের আহ্বান?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BBFEC9-DBB2-4DA4-AFDC-E1EB9F2090AC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NikoshBAN" pitchFamily="2" charset="0"/>
                <a:cs typeface="NikoshBAN" pitchFamily="2" charset="0"/>
              </a:rPr>
              <a:t>পাঠ ঘোষণা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A431DB-E1D1-45B2-9CBB-D25C0A06AF92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এই স্লাইডের মাধ্যমে শিক্ষার্থীর কী শিখনফল অর্জিত হবে তা জানা যাবে। প্রয়োজনে হাইড করে রাখা যেতে পারে।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68721E-3855-4EF7-B592-9A002EBEDC2E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r>
              <a:rPr lang="en-US" altLang="en-US" smtClean="0"/>
              <a:t>এই স্লাইডের মাধ্যমে কবির সংক্ষিপ্ত পরিচয় শিক্ষার্থীরা জানতে পারবে।</a:t>
            </a:r>
            <a:endParaRPr lang="bn-BD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19EC99-D15D-4883-AC46-8CCA1E24C530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শিক্ষক কবিতাটি শুদ্ধ উচ্চারণে আবৃত্তি করবেন এবং শিক্ষার্থীরাও আবৃত্তি করবে।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4EBF35-4A00-477D-87A2-3ED8F8ABB71B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কঠিন শব্দের অর্থগুলো জানতে পারবে ও বাক্য গঠন করতে পারবে।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1155BF-3CB4-4C4C-A9F3-27DB875BF380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কঠিন শব্দের অর্থগুলো জানতে পারবে ও বাক্য গঠন করতে পারবে।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413CBF-B57E-4701-AEAC-54D25F3E108E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4525-B0F2-43E6-B3C0-B5AC4AC3722A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6093-E15A-4410-8FDB-6953ED6D6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7179-C7E7-43A9-9B57-C813A882B47C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368D-F34F-4D3E-B767-8C3DA89D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49D7-69F0-49E4-9622-2B1BC2508018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50B7-4EB2-4E06-B253-7DB3F21D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DAAD-311B-45E5-8B34-A05362FF68B3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2012-03F0-4608-BA94-14DB112B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A7D6-5BA7-4EC5-80B1-7F8B12E14166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B4C4-16DB-417A-9271-55E0155B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728B-D329-46B1-A732-269E5DD54901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C298-B8B1-41E3-850C-9DF23796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CC83-BF8F-4D97-997E-3C4F084204C9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C58C-6699-4E15-99B4-C21D9042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7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C887-8BA1-4447-89FC-82389A2621B3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1460-F30C-43A0-A859-F242BE78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E8A5-C859-486A-8061-AC4955AAA7AE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6C07-2D6D-41FE-A8AB-7A2A60AD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41F6-8A3B-46ED-BB7B-CF6F5F3C97F7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5935-5A56-4FFA-A39E-B5A7442E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6680-E36C-4AC1-9250-EBEB4A970C05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241C-F1A4-4B96-B015-91C41514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A2055-4A44-4EAA-874A-73733A8649DB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863E45-A44D-4AD6-B5E9-603AF76EF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828800"/>
            <a:ext cx="5110694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spc="50" dirty="0" err="1">
                <a:ln w="11430"/>
                <a:solidFill>
                  <a:srgbClr val="1703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rgbClr val="1703A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B810FD-AA41-4A35-A092-E73611D70935}" type="datetime9">
              <a:rPr lang="en-US"/>
              <a:pPr>
                <a:defRPr/>
              </a:pPr>
              <a:t>02-May-20 1:25:23 PM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609600"/>
            <a:ext cx="3657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09600" y="2971800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>
                <a:latin typeface="NikoshBAN" pitchFamily="2" charset="0"/>
                <a:cs typeface="NikoshBAN" pitchFamily="2" charset="0"/>
              </a:rPr>
              <a:t>‘মুজিবর’, ‘জয় বাংলা’, ‘ধ্বনি’, ‘বাংলাদেশ’- প্রতিটি শব্দ দিয়ে ২টি করে বাক্য গঠন কর।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838200"/>
            <a:ext cx="2526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66A689-A341-46EE-A310-C27BBC3BAC44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:\Bangla Model Content\CLASS SEVEN\BONGOBONDHU\1394133405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5334000" cy="325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70959" y="28136"/>
            <a:ext cx="45945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85800" y="4168775"/>
            <a:ext cx="5334000" cy="2216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00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কণ্ঠস্বরের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ধ্বনি-প্রতিধ্বনি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রণি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02363" y="838200"/>
            <a:ext cx="2378075" cy="329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09E983-0C6E-48F0-B52E-1408FA3BA649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943" y="533400"/>
            <a:ext cx="610385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447800" y="4572000"/>
            <a:ext cx="6096000" cy="1754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সবুজের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মেঠোপথে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E84D6B-FDF1-4147-B790-540CDF211442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162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762000"/>
            <a:ext cx="41148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4224338"/>
            <a:ext cx="8534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শিল্পে-কাব্যে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হায়রে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3BCA6-CF7D-4FB1-AA31-1B8210B23F77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4224338"/>
            <a:ext cx="8534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বিশ্বকবির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3BCA6-CF7D-4FB1-AA31-1B8210B23F77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2475"/>
            <a:ext cx="412432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8825"/>
            <a:ext cx="41243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4224338"/>
            <a:ext cx="8534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জীবনানন্দের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3BCA6-CF7D-4FB1-AA31-1B8210B23F77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71525"/>
            <a:ext cx="41243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6763"/>
            <a:ext cx="41243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667000" y="990600"/>
            <a:ext cx="3657600" cy="1828800"/>
          </a:xfrm>
          <a:prstGeom prst="wedgeEllipseCallout">
            <a:avLst>
              <a:gd name="adj1" fmla="val -16218"/>
              <a:gd name="adj2" fmla="val 478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0792" y="1438870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21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0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5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7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6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609600" y="3200400"/>
            <a:ext cx="784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গীতিকার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সুরকারের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উল্লেখসহ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উদ্দীপনামূলক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গানগুলোর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89573E-06E1-48DF-AD06-D20628FF4886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  <p:cxnSp>
        <p:nvCxnSpPr>
          <p:cNvPr id="21" name="Straight Connector 8"/>
          <p:cNvCxnSpPr/>
          <p:nvPr/>
        </p:nvCxnSpPr>
        <p:spPr bwMode="auto">
          <a:xfrm rot="16200000">
            <a:off x="7543007" y="3656806"/>
            <a:ext cx="27432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16200000">
            <a:off x="74668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6200000">
            <a:off x="76192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/>
          <p:cNvCxnSpPr/>
          <p:nvPr/>
        </p:nvCxnSpPr>
        <p:spPr bwMode="auto">
          <a:xfrm rot="16200000">
            <a:off x="-1218406" y="3656806"/>
            <a:ext cx="2743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6200000">
            <a:off x="-12946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6200000">
            <a:off x="-11422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4224338"/>
            <a:ext cx="8534400" cy="1754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	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3BCA6-CF7D-4FB1-AA31-1B8210B23F77}" type="datetime9">
              <a:rPr lang="en-US"/>
              <a:pPr>
                <a:defRPr/>
              </a:pPr>
              <a:t>02-May-20 1:25:28 PM</a:t>
            </a:fld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776288"/>
            <a:ext cx="41243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6288"/>
            <a:ext cx="41227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4224338"/>
            <a:ext cx="8534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দিনমণি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53BCA6-CF7D-4FB1-AA31-1B8210B23F77}" type="datetime9">
              <a:rPr lang="en-US"/>
              <a:pPr>
                <a:defRPr/>
              </a:pPr>
              <a:t>02-May-20 1:25:28 PM</a:t>
            </a:fld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92163"/>
            <a:ext cx="41243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6925"/>
            <a:ext cx="4124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743200" y="457200"/>
            <a:ext cx="3657600" cy="1828800"/>
          </a:xfrm>
          <a:prstGeom prst="wedgeEllipseCallout">
            <a:avLst>
              <a:gd name="adj1" fmla="val 33687"/>
              <a:gd name="adj2" fmla="val 351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3970" y="914400"/>
            <a:ext cx="27222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49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0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7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838200" y="2971800"/>
            <a:ext cx="7467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C150E6-891B-42EA-B531-5566EDFF0DD8}" type="datetime9">
              <a:rPr lang="en-US"/>
              <a:pPr>
                <a:defRPr/>
              </a:pPr>
              <a:t>02-May-20 1:25:28 PM</a:t>
            </a:fld>
            <a:endParaRPr lang="en-US"/>
          </a:p>
        </p:txBody>
      </p:sp>
      <p:cxnSp>
        <p:nvCxnSpPr>
          <p:cNvPr id="21" name="Straight Connector 8"/>
          <p:cNvCxnSpPr/>
          <p:nvPr/>
        </p:nvCxnSpPr>
        <p:spPr bwMode="auto">
          <a:xfrm rot="16200000">
            <a:off x="7543007" y="3656806"/>
            <a:ext cx="27432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16200000">
            <a:off x="74668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6200000">
            <a:off x="76192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/>
          <p:cNvCxnSpPr/>
          <p:nvPr/>
        </p:nvCxnSpPr>
        <p:spPr bwMode="auto">
          <a:xfrm rot="16200000">
            <a:off x="-1218406" y="3656806"/>
            <a:ext cx="2743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6200000">
            <a:off x="-12946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6200000">
            <a:off x="-11422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228600" y="0"/>
            <a:ext cx="8686800" cy="644525"/>
            <a:chOff x="751044" y="0"/>
            <a:chExt cx="8205761" cy="644133"/>
          </a:xfrm>
        </p:grpSpPr>
        <p:pic>
          <p:nvPicPr>
            <p:cNvPr id="308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4" y="0"/>
              <a:ext cx="67689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194" y="0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776" y="0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128" y="0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912" y="0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808" y="0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580" y="0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730" y="4053"/>
              <a:ext cx="67689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58738" y="6430963"/>
            <a:ext cx="9201150" cy="427037"/>
            <a:chOff x="-58217" y="0"/>
            <a:chExt cx="9278417" cy="426396"/>
          </a:xfrm>
        </p:grpSpPr>
        <p:pic>
          <p:nvPicPr>
            <p:cNvPr id="308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-58217" y="45396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228600" y="990600"/>
            <a:ext cx="3886200" cy="5324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ভাতগ্রাম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আর,এস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ইন্‌স্টিটিউশন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01712790003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cs typeface="NikoshBAN" pitchFamily="2" charset="0"/>
              </a:rPr>
              <a:t>moli71.bd@gmail.com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900" y="1676400"/>
            <a:ext cx="1625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5029200" y="990600"/>
            <a:ext cx="3886200" cy="5294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-11352"/>
            <a:ext cx="20152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0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001713"/>
            <a:ext cx="881062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702300" y="1600200"/>
            <a:ext cx="25368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F8813-C745-4195-92A1-9B88C88352FA}" type="datetime9">
              <a:rPr lang="en-US"/>
              <a:pPr>
                <a:defRPr/>
              </a:pPr>
              <a:t>02-May-20 1:25:24 PM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4-Point Star 5"/>
          <p:cNvSpPr/>
          <p:nvPr/>
        </p:nvSpPr>
        <p:spPr>
          <a:xfrm>
            <a:off x="2133600" y="228600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85999"/>
            <a:ext cx="691086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গৌরীপ্রসন্ন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652427"/>
            <a:ext cx="8298723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গৌরীপ্রসন্ন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মজুমদারকে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মৈত্রী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2937411"/>
            <a:ext cx="7649851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554757"/>
            <a:ext cx="84582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শ্রেষ্ঠত্বের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2B565C-5B08-4660-842D-6F8CC77E57E5}" type="datetime9">
              <a:rPr lang="en-US"/>
              <a:pPr>
                <a:defRPr/>
              </a:pPr>
              <a:t>02-May-20 1:25:28 PM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2807" y="2265349"/>
            <a:ext cx="110639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32807" y="2937410"/>
            <a:ext cx="110639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8573" y="4077876"/>
            <a:ext cx="110639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38573" y="5175647"/>
            <a:ext cx="110639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8879" y="5715000"/>
            <a:ext cx="181652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১৯২৪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2706" y="5715000"/>
            <a:ext cx="395012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alt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alt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alt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5440" y="5715000"/>
            <a:ext cx="164339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শিল্প-কাব্যে</a:t>
            </a:r>
            <a:endParaRPr lang="en-US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3092" y="5715000"/>
            <a:ext cx="182934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3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88925" y="4495800"/>
            <a:ext cx="8550275" cy="1938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‘‘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স্বাধীনতাকামী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আশা-ভরসার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’’-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D6E0E2-D37F-4906-842A-0F5C5D3F5F4C}" type="datetime9">
              <a:rPr lang="en-US"/>
              <a:pPr>
                <a:defRPr/>
              </a:pPr>
              <a:t>02-May-20 1:25:28 PM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76200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altLang="en-US" sz="54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3DB527-2635-486A-B7BF-9778F4F75FEF}" type="datetime9">
              <a:rPr lang="en-US"/>
              <a:pPr>
                <a:defRPr/>
              </a:pPr>
              <a:t>02-May-20 1:25:28 PM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752600" y="990600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NikoshBAN" pitchFamily="2" charset="0"/>
                <a:cs typeface="NikoshBAN" pitchFamily="2" charset="0"/>
              </a:rPr>
              <a:t>শুরুতেই একটি ভিডিও দেখি.....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4C7A88-4AED-498B-9894-A469A8581E6A}" type="datetime9">
              <a:rPr lang="en-US"/>
              <a:pPr>
                <a:defRPr/>
              </a:pPr>
              <a:t>02-May-20 1:25:25 PM</a:t>
            </a:fld>
            <a:endParaRPr lang="en-US"/>
          </a:p>
        </p:txBody>
      </p:sp>
      <p:graphicFrame>
        <p:nvGraphicFramePr>
          <p:cNvPr id="410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9891"/>
              </p:ext>
            </p:extLst>
          </p:nvPr>
        </p:nvGraphicFramePr>
        <p:xfrm>
          <a:off x="3581400" y="2208213"/>
          <a:ext cx="18145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ackager Shell Object" showAsIcon="1" r:id="rId5" imgW="867960" imgH="477720" progId="Package">
                  <p:embed/>
                </p:oleObj>
              </mc:Choice>
              <mc:Fallback>
                <p:oleObj name="Packager Shell Object" showAsIcon="1" r:id="rId5" imgW="867960" imgH="47772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8213"/>
                        <a:ext cx="1814513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64741"/>
            <a:ext cx="8778875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F4C4C9-4B13-45FA-9CA2-CE5D0C6A1D3D}" type="datetime9">
              <a:rPr lang="en-US"/>
              <a:pPr>
                <a:defRPr/>
              </a:pPr>
              <a:t>02-May-20 1:25:25 PM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2863"/>
            <a:ext cx="8778875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457200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752600" y="1295400"/>
            <a:ext cx="521335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itchFamily="2" charset="0"/>
                <a:cs typeface="NikoshBAN" pitchFamily="2" charset="0"/>
              </a:rPr>
              <a:t>এ পাঠ শেষে শিক্ষার্থীরা ...............</a:t>
            </a: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5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0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1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7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2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57200" y="2319338"/>
            <a:ext cx="8382000" cy="2862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নিজেদেরকে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204DC1-B37B-438F-9CAB-23FB9494B406}" type="datetime9">
              <a:rPr lang="en-US"/>
              <a:pPr>
                <a:defRPr/>
              </a:pPr>
              <a:t>02-May-20 1:25:25 PM</a:t>
            </a:fld>
            <a:endParaRPr lang="en-US"/>
          </a:p>
        </p:txBody>
      </p:sp>
      <p:cxnSp>
        <p:nvCxnSpPr>
          <p:cNvPr id="20" name="Straight Connector 8"/>
          <p:cNvCxnSpPr/>
          <p:nvPr/>
        </p:nvCxnSpPr>
        <p:spPr bwMode="auto">
          <a:xfrm rot="16200000">
            <a:off x="7543007" y="3656806"/>
            <a:ext cx="27432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16200000">
            <a:off x="74668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16200000">
            <a:off x="76192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"/>
          <p:cNvCxnSpPr/>
          <p:nvPr/>
        </p:nvCxnSpPr>
        <p:spPr bwMode="auto">
          <a:xfrm rot="16200000">
            <a:off x="-1218406" y="3656806"/>
            <a:ext cx="2743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16200000">
            <a:off x="-12946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6200000">
            <a:off x="-11422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" y="15240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19463" y="2149475"/>
            <a:ext cx="2376487" cy="2193925"/>
            <a:chOff x="76200" y="52200"/>
            <a:chExt cx="2376488" cy="2193925"/>
          </a:xfrm>
        </p:grpSpPr>
        <p:sp>
          <p:nvSpPr>
            <p:cNvPr id="32" name="Oval Callout 31"/>
            <p:cNvSpPr/>
            <p:nvPr/>
          </p:nvSpPr>
          <p:spPr bwMode="auto">
            <a:xfrm>
              <a:off x="168275" y="52200"/>
              <a:ext cx="2192338" cy="2193925"/>
            </a:xfrm>
            <a:prstGeom prst="wedgeEllipseCallout">
              <a:avLst>
                <a:gd name="adj1" fmla="val 1024"/>
                <a:gd name="adj2" fmla="val 4980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74" name="TextBox 29"/>
            <p:cNvSpPr txBox="1">
              <a:spLocks noChangeArrowheads="1"/>
            </p:cNvSpPr>
            <p:nvPr/>
          </p:nvSpPr>
          <p:spPr bwMode="auto">
            <a:xfrm>
              <a:off x="76200" y="838200"/>
              <a:ext cx="2376488" cy="113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 b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কবি পরিচিতি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3569E4-0FAF-467E-8C83-E9CB45BE8816}" type="datetime9">
              <a:rPr lang="en-US"/>
              <a:pPr>
                <a:defRPr/>
              </a:pPr>
              <a:t>02-May-20 1:25:25 PM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1371600"/>
            <a:ext cx="7696200" cy="3505200"/>
            <a:chOff x="838200" y="1371600"/>
            <a:chExt cx="7696200" cy="3505200"/>
          </a:xfrm>
        </p:grpSpPr>
        <p:sp>
          <p:nvSpPr>
            <p:cNvPr id="8" name="Oval 7"/>
            <p:cNvSpPr/>
            <p:nvPr/>
          </p:nvSpPr>
          <p:spPr>
            <a:xfrm>
              <a:off x="838200" y="1371600"/>
              <a:ext cx="7696200" cy="3505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2328952"/>
              <a:ext cx="5715000" cy="1862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115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" y="1371600"/>
            <a:ext cx="7772400" cy="3505200"/>
            <a:chOff x="914400" y="3352800"/>
            <a:chExt cx="7772400" cy="3505200"/>
          </a:xfrm>
          <a:solidFill>
            <a:srgbClr val="7030A0"/>
          </a:solidFill>
        </p:grpSpPr>
        <p:sp>
          <p:nvSpPr>
            <p:cNvPr id="15" name="Oval 14"/>
            <p:cNvSpPr/>
            <p:nvPr/>
          </p:nvSpPr>
          <p:spPr>
            <a:xfrm>
              <a:off x="914400" y="3352800"/>
              <a:ext cx="7772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2200" y="4267200"/>
              <a:ext cx="5098366" cy="186204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115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CAA468-6EAD-42AD-9CEF-28D46073DAF8}" type="datetime9">
              <a:rPr lang="en-US"/>
              <a:pPr>
                <a:defRPr/>
              </a:pPr>
              <a:t>02-May-20 1:25:25 PM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-Point Star 14"/>
          <p:cNvSpPr/>
          <p:nvPr/>
        </p:nvSpPr>
        <p:spPr>
          <a:xfrm>
            <a:off x="3048000" y="381000"/>
            <a:ext cx="2590800" cy="1219200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5619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28600" y="22860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একটি মুজিবর   =</a:t>
            </a:r>
          </a:p>
        </p:txBody>
      </p:sp>
      <p:sp>
        <p:nvSpPr>
          <p:cNvPr id="9221" name="AutoShape 17" descr="http://upload.wikimedia.org/wikipedia/commons/6/6e/Boat_Sailing_up_Padma_River_Bangladesh.jpg"/>
          <p:cNvSpPr>
            <a:spLocks noChangeAspect="1" noChangeArrowheads="1"/>
          </p:cNvSpPr>
          <p:nvPr/>
        </p:nvSpPr>
        <p:spPr bwMode="auto">
          <a:xfrm>
            <a:off x="63500" y="-136525"/>
            <a:ext cx="76390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grpSp>
        <p:nvGrpSpPr>
          <p:cNvPr id="9222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35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9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33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40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7988"/>
            <a:ext cx="2286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5"/>
          <p:cNvSpPr txBox="1">
            <a:spLocks noChangeArrowheads="1"/>
          </p:cNvSpPr>
          <p:nvPr/>
        </p:nvSpPr>
        <p:spPr bwMode="auto">
          <a:xfrm>
            <a:off x="228600" y="4419600"/>
            <a:ext cx="259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লক্ষ মুজিবরের কন্ঠস্বরের ধ্বনি  =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987925" y="1563688"/>
            <a:ext cx="37750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5014F"/>
                </a:solidFill>
                <a:latin typeface="NikoshBAN" pitchFamily="2" charset="0"/>
                <a:cs typeface="NikoshBAN" pitchFamily="2" charset="0"/>
              </a:rPr>
              <a:t>একজন মুজিব। জাতির পিতা বঙ্গবন্ধু শেখ মুজিবুর রহমান ছিলেন স্বাধীনতাকামী বাঙালি জাতির আশা-ভরসার একক আশ্রয়স্থল।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029200" y="41148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একাত্তরে বঙ্গবন্ধুর বজ্রকন্ঠে স্বাধীনতা আহ্বানের মধ্য দিয়ে লক্ষ বাঙালির মিলিত কন্ঠস্বর স্বাধীনতার জন্য গর্জে উঠেছিল। </a:t>
            </a:r>
          </a:p>
        </p:txBody>
      </p:sp>
      <p:pic>
        <p:nvPicPr>
          <p:cNvPr id="922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3367"/>
          <a:stretch>
            <a:fillRect/>
          </a:stretch>
        </p:blipFill>
        <p:spPr bwMode="auto">
          <a:xfrm>
            <a:off x="2549525" y="3962400"/>
            <a:ext cx="22510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165789-574C-4495-978C-078E4642FD2A}" type="datetime9">
              <a:rPr lang="en-US"/>
              <a:pPr>
                <a:defRPr/>
              </a:pPr>
              <a:t>02-May-20 1:25:25 PM</a:t>
            </a:fld>
            <a:endParaRPr lang="en-US"/>
          </a:p>
        </p:txBody>
      </p:sp>
      <p:cxnSp>
        <p:nvCxnSpPr>
          <p:cNvPr id="25" name="Straight Connector 8"/>
          <p:cNvCxnSpPr/>
          <p:nvPr/>
        </p:nvCxnSpPr>
        <p:spPr bwMode="auto">
          <a:xfrm rot="16200000">
            <a:off x="7543007" y="3656806"/>
            <a:ext cx="27432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6200000">
            <a:off x="74668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16200000">
            <a:off x="76192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"/>
          <p:cNvCxnSpPr/>
          <p:nvPr/>
        </p:nvCxnSpPr>
        <p:spPr bwMode="auto">
          <a:xfrm rot="16200000">
            <a:off x="-1218406" y="3656806"/>
            <a:ext cx="2743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rot="16200000">
            <a:off x="-12946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16200000">
            <a:off x="-11422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/>
      <p:bldP spid="3" grpId="0"/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4800" y="2209800"/>
            <a:ext cx="213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জয় বাংলা বলতে… ভাব=</a:t>
            </a:r>
          </a:p>
        </p:txBody>
      </p: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58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2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25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63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04800" y="4227513"/>
            <a:ext cx="182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নজরুলের ‘বাংলাদেশ’=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3048000" y="381000"/>
            <a:ext cx="2590800" cy="1219200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561316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486400" y="18415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পাকিস্থান বিরোধী সকল সংগ্রাম-আন্দোলনে ‘জয় বাংলা’ স্লোগানেই প্রকম্পিত হতো সারা দেশ।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410200" y="3657600"/>
            <a:ext cx="3352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NikoshBAN" pitchFamily="2" charset="0"/>
                <a:cs typeface="NikoshBAN" pitchFamily="2" charset="0"/>
              </a:rPr>
              <a:t>‘বাংলাদেশ’ শিরোনামের প্রথম কবিতাটি জাতীয় কবি কাজী নজরুল ইসলামের লেখা।মহান মুক্তিযুদ্ধে তার উদ্দীপনামূলক লেখাগুলো ছিলো অন্তহীন প্রেরণার উৎস। </a:t>
            </a:r>
          </a:p>
        </p:txBody>
      </p:sp>
      <p:pic>
        <p:nvPicPr>
          <p:cNvPr id="1229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3257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25900"/>
            <a:ext cx="31019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248EB6-BC08-4C1A-B968-01ED6E83976C}" type="datetime9">
              <a:rPr lang="en-US"/>
              <a:pPr>
                <a:defRPr/>
              </a:pPr>
              <a:t>02-May-20 1:25:26 PM</a:t>
            </a:fld>
            <a:endParaRPr lang="en-US"/>
          </a:p>
        </p:txBody>
      </p:sp>
      <p:cxnSp>
        <p:nvCxnSpPr>
          <p:cNvPr id="28" name="Straight Connector 8"/>
          <p:cNvCxnSpPr/>
          <p:nvPr/>
        </p:nvCxnSpPr>
        <p:spPr bwMode="auto">
          <a:xfrm rot="16200000">
            <a:off x="7543007" y="3656806"/>
            <a:ext cx="2743200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rot="16200000">
            <a:off x="74668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16200000">
            <a:off x="7619207" y="3656806"/>
            <a:ext cx="274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"/>
          <p:cNvCxnSpPr/>
          <p:nvPr/>
        </p:nvCxnSpPr>
        <p:spPr bwMode="auto">
          <a:xfrm rot="16200000">
            <a:off x="-1218406" y="3656806"/>
            <a:ext cx="2743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16200000">
            <a:off x="-12946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rot="16200000">
            <a:off x="-1142206" y="36568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668</Words>
  <Application>Microsoft Office PowerPoint</Application>
  <PresentationFormat>On-screen Show (4:3)</PresentationFormat>
  <Paragraphs>169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ZINNAH</dc:creator>
  <cp:lastModifiedBy>Bhatgram KRSI</cp:lastModifiedBy>
  <cp:revision>391</cp:revision>
  <dcterms:created xsi:type="dcterms:W3CDTF">2015-03-21T12:21:26Z</dcterms:created>
  <dcterms:modified xsi:type="dcterms:W3CDTF">2020-05-02T07:27:33Z</dcterms:modified>
</cp:coreProperties>
</file>