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sldIdLst>
    <p:sldId id="283" r:id="rId2"/>
    <p:sldId id="284" r:id="rId3"/>
    <p:sldId id="262" r:id="rId4"/>
    <p:sldId id="285" r:id="rId5"/>
    <p:sldId id="265" r:id="rId6"/>
    <p:sldId id="266" r:id="rId7"/>
    <p:sldId id="267" r:id="rId8"/>
    <p:sldId id="269" r:id="rId9"/>
    <p:sldId id="290" r:id="rId10"/>
    <p:sldId id="271" r:id="rId11"/>
    <p:sldId id="272" r:id="rId12"/>
    <p:sldId id="286" r:id="rId13"/>
    <p:sldId id="288" r:id="rId14"/>
    <p:sldId id="287" r:id="rId15"/>
    <p:sldId id="289" r:id="rId1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49" d="100"/>
          <a:sy n="49" d="100"/>
        </p:scale>
        <p:origin x="-1277" y="-8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7E3433B-2AF5-41F9-B666-5891A2A99A2C}" type="datetimeFigureOut">
              <a:rPr lang="en-US" smtClean="0"/>
              <a:pPr/>
              <a:t>5/10/2019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B859E85-0FD6-460D-8BB1-FCB3255D5F2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16875857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5/10/2019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5/10/2019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5/10/2019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5/10/2019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5/10/2019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5/10/2019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5/10/2019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6.jpeg"/><Relationship Id="rId4" Type="http://schemas.openxmlformats.org/officeDocument/2006/relationships/image" Target="../media/image15.gi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n-IN" sz="7200" b="1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NikoshBAN" pitchFamily="2" charset="0"/>
                <a:ea typeface="+mj-ea"/>
                <a:cs typeface="NikoshBAN" pitchFamily="2" charset="0"/>
              </a:rPr>
              <a:t>স্বাগতম</a:t>
            </a:r>
            <a:endParaRPr kumimoji="0" lang="en-US" sz="72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NikoshBAN" pitchFamily="2" charset="0"/>
              <a:ea typeface="+mj-ea"/>
              <a:cs typeface="NikoshBAN" pitchFamily="2" charset="0"/>
            </a:endParaRPr>
          </a:p>
        </p:txBody>
      </p:sp>
      <p:pic>
        <p:nvPicPr>
          <p:cNvPr id="3" name="Content Placeholder 3" descr="download-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5114" y="1479922"/>
            <a:ext cx="8119286" cy="514947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dsc0423-dry-corn-south-dakota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3886201" y="3429000"/>
            <a:ext cx="3886201" cy="1905000"/>
          </a:xfrm>
          <a:prstGeom prst="rect">
            <a:avLst/>
          </a:prstGeom>
        </p:spPr>
      </p:pic>
      <p:pic>
        <p:nvPicPr>
          <p:cNvPr id="3" name="Picture 2" descr="drught effect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04800" y="2133600"/>
            <a:ext cx="3810000" cy="2171294"/>
          </a:xfrm>
          <a:prstGeom prst="rect">
            <a:avLst/>
          </a:prstGeom>
        </p:spPr>
      </p:pic>
      <p:pic>
        <p:nvPicPr>
          <p:cNvPr id="4" name="Picture 3" descr="Pollution_Issue_Pic2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28600" y="4304894"/>
            <a:ext cx="3962400" cy="2324506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4419600" y="304800"/>
            <a:ext cx="3505200" cy="9906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600" dirty="0" smtClean="0">
                <a:solidFill>
                  <a:srgbClr val="0A0A0A"/>
                </a:solidFill>
                <a:latin typeface="NikoshBAN" pitchFamily="2" charset="0"/>
                <a:cs typeface="NikoshBAN" pitchFamily="2" charset="0"/>
              </a:rPr>
              <a:t>বন ভূমি ক্ষতির সম্মুখিন হচ্ছে</a:t>
            </a:r>
            <a:endParaRPr lang="en-US" sz="3600" dirty="0">
              <a:solidFill>
                <a:srgbClr val="0A0A0A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191000" y="2362200"/>
            <a:ext cx="4648200" cy="16002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600" dirty="0" smtClean="0">
                <a:solidFill>
                  <a:srgbClr val="0A0A0A"/>
                </a:solidFill>
                <a:latin typeface="NikoshBAN" pitchFamily="2" charset="0"/>
                <a:cs typeface="NikoshBAN" pitchFamily="2" charset="0"/>
              </a:rPr>
              <a:t>কৃষি,শষ্যক্ষেত্র ও পশুখাদ্যের অভাবসহ বিভিন্ন প্রকৃতিক দুর্যোগ দেখা দিচ্ছে।</a:t>
            </a:r>
            <a:endParaRPr lang="en-US" sz="3600" dirty="0">
              <a:solidFill>
                <a:srgbClr val="0A0A0A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4267200" y="4572000"/>
            <a:ext cx="4191000" cy="17526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600" dirty="0" smtClean="0">
                <a:solidFill>
                  <a:srgbClr val="0A0A0A"/>
                </a:solidFill>
                <a:latin typeface="NikoshBAN" pitchFamily="2" charset="0"/>
                <a:cs typeface="NikoshBAN" pitchFamily="2" charset="0"/>
              </a:rPr>
              <a:t>মৎস খামার ক্ষতির শিকার হচ্ছে</a:t>
            </a:r>
            <a:endParaRPr lang="en-US" sz="3600" dirty="0">
              <a:solidFill>
                <a:srgbClr val="0A0A0A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026" name="Picture 2" descr="C:\Users\SH-COMPUTERS\Pictures\Saved Pictures\eyamin\is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04800" y="1"/>
            <a:ext cx="3810000" cy="227929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31518247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9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4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heart-attack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28599" y="0"/>
            <a:ext cx="3636337" cy="28956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371600" y="2971800"/>
            <a:ext cx="1828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2800" dirty="0" smtClean="0">
                <a:solidFill>
                  <a:srgbClr val="0A0A0A"/>
                </a:solidFill>
                <a:latin typeface="NikoshBAN" pitchFamily="2" charset="0"/>
                <a:cs typeface="NikoshBAN" pitchFamily="2" charset="0"/>
              </a:rPr>
              <a:t>হার্ড এ্যাটাক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 descr="crusting-big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223933" y="457200"/>
            <a:ext cx="3386667" cy="24384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248400" y="2971800"/>
            <a:ext cx="1371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 smtClean="0">
                <a:solidFill>
                  <a:srgbClr val="0A0A0A"/>
                </a:solidFill>
                <a:latin typeface="NikoshBAN" pitchFamily="2" charset="0"/>
                <a:cs typeface="NikoshBAN" pitchFamily="2" charset="0"/>
              </a:rPr>
              <a:t>চর্মরোগ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6" name="Picture 5" descr="Thyroid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04800" y="3581400"/>
            <a:ext cx="3810000" cy="2857500"/>
          </a:xfrm>
          <a:prstGeom prst="rect">
            <a:avLst/>
          </a:prstGeom>
        </p:spPr>
      </p:pic>
      <p:sp>
        <p:nvSpPr>
          <p:cNvPr id="7" name="Rounded Rectangular Callout 6"/>
          <p:cNvSpPr/>
          <p:nvPr/>
        </p:nvSpPr>
        <p:spPr>
          <a:xfrm>
            <a:off x="5562600" y="4191000"/>
            <a:ext cx="1676400" cy="1295400"/>
          </a:xfrm>
          <a:prstGeom prst="wedgeRoundRectCallout">
            <a:avLst>
              <a:gd name="adj1" fmla="val -121169"/>
              <a:gd name="adj2" fmla="val -8001"/>
              <a:gd name="adj3" fmla="val 16667"/>
            </a:avLst>
          </a:prstGeom>
          <a:solidFill>
            <a:schemeClr val="tx2">
              <a:lumMod val="10000"/>
              <a:lumOff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400" dirty="0" smtClean="0">
                <a:solidFill>
                  <a:srgbClr val="0A0A0A"/>
                </a:solidFill>
                <a:latin typeface="NikoshBAN" pitchFamily="2" charset="0"/>
                <a:cs typeface="NikoshBAN" pitchFamily="2" charset="0"/>
              </a:rPr>
              <a:t>ক্যান্সার</a:t>
            </a:r>
            <a:endParaRPr lang="en-US" sz="4400" dirty="0">
              <a:solidFill>
                <a:srgbClr val="0A0A0A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2068028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2" dur="80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3" dur="80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80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9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4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5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1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6" dur="80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7" dur="80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8" dur="80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7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1225689"/>
            <a:ext cx="9144000" cy="5632311"/>
          </a:xfrm>
          <a:prstGeom prst="rect">
            <a:avLst/>
          </a:prstGeom>
          <a:solidFill>
            <a:srgbClr val="00B050"/>
          </a:solidFill>
        </p:spPr>
        <p:txBody>
          <a:bodyPr wrap="square">
            <a:spAutoFit/>
          </a:bodyPr>
          <a:lstStyle/>
          <a:p>
            <a:pPr algn="ctr"/>
            <a:r>
              <a:rPr lang="bn-BD" sz="6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6000" dirty="0" smtClean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bn-BD" sz="6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বৈশ্বিক উষ্ণায়নের প্রভাবে </a:t>
            </a:r>
            <a:r>
              <a:rPr lang="bn-IN" sz="6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প্রাণী</a:t>
            </a:r>
            <a:r>
              <a:rPr lang="bn-BD" sz="6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ও </a:t>
            </a:r>
            <a:r>
              <a:rPr lang="en-US" sz="60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পরিবেশ</a:t>
            </a:r>
            <a:r>
              <a:rPr lang="en-US" sz="6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b="1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উভয়</a:t>
            </a:r>
            <a:r>
              <a:rPr lang="en-US" sz="60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-ই</a:t>
            </a:r>
            <a:r>
              <a:rPr lang="en-US" sz="6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ভারসাম্য</a:t>
            </a:r>
            <a:r>
              <a:rPr lang="en-US" sz="6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হারিয়ে</a:t>
            </a:r>
            <a:r>
              <a:rPr lang="en-US" sz="6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ফেলছে</a:t>
            </a:r>
            <a:r>
              <a:rPr lang="en-US" sz="6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6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ব্যাখ্যা </a:t>
            </a:r>
            <a:r>
              <a:rPr lang="en-US" sz="60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</a:t>
            </a:r>
            <a:r>
              <a:rPr lang="en-US" sz="6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pPr algn="ctr"/>
            <a:endParaRPr lang="en-US" sz="6000" dirty="0" smtClean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endParaRPr lang="bn-BD" sz="60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895600" y="0"/>
            <a:ext cx="3419527" cy="923330"/>
          </a:xfrm>
          <a:prstGeom prst="rect">
            <a:avLst/>
          </a:prstGeom>
          <a:solidFill>
            <a:schemeClr val="bg2">
              <a:lumMod val="50000"/>
            </a:schemeClr>
          </a:solidFill>
        </p:spPr>
        <p:txBody>
          <a:bodyPr wrap="none">
            <a:spAutoFit/>
          </a:bodyPr>
          <a:lstStyle/>
          <a:p>
            <a:pPr algn="ctr"/>
            <a:r>
              <a:rPr lang="bn-BD" sz="5400" dirty="0">
                <a:latin typeface="NikoshBAN" pitchFamily="2" charset="0"/>
                <a:cs typeface="NikoshBAN" pitchFamily="2" charset="0"/>
              </a:rPr>
              <a:t>দলগত কাজঃ</a:t>
            </a:r>
            <a:endParaRPr lang="en-US" sz="5400" dirty="0"/>
          </a:p>
        </p:txBody>
      </p:sp>
      <p:sp>
        <p:nvSpPr>
          <p:cNvPr id="5" name="Rectangle 4"/>
          <p:cNvSpPr/>
          <p:nvPr/>
        </p:nvSpPr>
        <p:spPr>
          <a:xfrm>
            <a:off x="6858000" y="0"/>
            <a:ext cx="2286000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smtClean="0"/>
              <a:t>১০ </a:t>
            </a:r>
            <a:r>
              <a:rPr lang="bn-IN" sz="4000" dirty="0" smtClean="0"/>
              <a:t>মি</a:t>
            </a:r>
            <a:r>
              <a:rPr lang="en-US" sz="4000" dirty="0" smtClean="0"/>
              <a:t>.</a:t>
            </a:r>
            <a:endParaRPr lang="en-US" sz="40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8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1" animBg="1"/>
      <p:bldP spid="3" grpId="0" animBg="1"/>
      <p:bldP spid="5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981200" y="381000"/>
            <a:ext cx="3886200" cy="1143000"/>
          </a:xfrm>
          <a:prstGeom prst="rect">
            <a:avLst/>
          </a:prstGeom>
          <a:solidFill>
            <a:schemeClr val="accent3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800" b="1" dirty="0" smtClean="0">
                <a:latin typeface="NikoshBAN" pitchFamily="2" charset="0"/>
                <a:cs typeface="NikoshBAN" pitchFamily="2" charset="0"/>
              </a:rPr>
              <a:t>মূল্যায়ন</a:t>
            </a:r>
            <a:endParaRPr lang="en-US" sz="48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0" y="1752600"/>
            <a:ext cx="9144000" cy="5105400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buFont typeface="Wingdings" pitchFamily="2" charset="2"/>
              <a:buChar char="Ø"/>
            </a:pPr>
            <a:r>
              <a:rPr lang="bn-IN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IN" sz="4800" dirty="0" smtClean="0">
                <a:latin typeface="NikoshBAN" pitchFamily="2" charset="0"/>
                <a:cs typeface="NikoshBAN" pitchFamily="2" charset="0"/>
              </a:rPr>
              <a:t>উষ্ণায়ন কী?</a:t>
            </a:r>
          </a:p>
          <a:p>
            <a:pPr>
              <a:buFont typeface="Wingdings" pitchFamily="2" charset="2"/>
              <a:buChar char="Ø"/>
            </a:pPr>
            <a:r>
              <a:rPr lang="bn-IN" sz="4800" dirty="0" smtClean="0">
                <a:latin typeface="NikoshBAN" pitchFamily="2" charset="0"/>
                <a:cs typeface="NikoshBAN" pitchFamily="2" charset="0"/>
              </a:rPr>
              <a:t> গ্রীন হাউজ বলতে কী বুঝ?</a:t>
            </a:r>
          </a:p>
          <a:p>
            <a:pPr>
              <a:buFont typeface="Wingdings" pitchFamily="2" charset="2"/>
              <a:buChar char="Ø"/>
            </a:pPr>
            <a:r>
              <a:rPr lang="bn-IN" sz="4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4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উষ্ণায়নের</a:t>
            </a:r>
            <a:r>
              <a:rPr lang="bn-IN" sz="4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২ টি কারন বল?</a:t>
            </a:r>
          </a:p>
          <a:p>
            <a:pPr>
              <a:buFont typeface="Wingdings" pitchFamily="2" charset="2"/>
              <a:buChar char="Ø"/>
            </a:pPr>
            <a:r>
              <a:rPr lang="bn-IN" sz="4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4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উষ্ণায়নের</a:t>
            </a:r>
            <a:r>
              <a:rPr lang="bn-IN" sz="4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480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ফলে মানুষের কী কী রোগ </a:t>
            </a:r>
            <a:r>
              <a:rPr lang="bn-IN" sz="4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হতে পারে</a:t>
            </a:r>
            <a:r>
              <a:rPr lang="bn-IN" sz="3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</a:p>
          <a:p>
            <a:pPr algn="just"/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6477000" y="457200"/>
            <a:ext cx="2286000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000" dirty="0" smtClean="0"/>
              <a:t>৫ মি</a:t>
            </a:r>
            <a:r>
              <a:rPr lang="en-US" sz="4000" dirty="0" smtClean="0"/>
              <a:t>.</a:t>
            </a:r>
            <a:endParaRPr lang="en-US" sz="40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allAtOnce" animBg="1"/>
      <p:bldP spid="3" grpId="0" build="allAtOnce" animBg="1"/>
      <p:bldP spid="4" grpId="0" build="allAtOnce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1752600"/>
            <a:ext cx="9144000" cy="5262979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4800" b="1" spc="50" dirty="0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bn-IN" sz="4800" b="1" spc="50" dirty="0" smtClean="0">
              <a:ln w="11430"/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BD" sz="4800" b="1" spc="50" dirty="0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তোমার মতে বৈশ্বিক উষ্ণায়ন রোধে কোন</a:t>
            </a:r>
          </a:p>
          <a:p>
            <a:pPr algn="ctr"/>
            <a:r>
              <a:rPr lang="bn-BD" sz="4800" b="1" spc="50" dirty="0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কোন ধরনের পদক্ষেপ গ্রহন করা যেতে পারে</a:t>
            </a:r>
          </a:p>
          <a:p>
            <a:pPr algn="ctr"/>
            <a:r>
              <a:rPr lang="bn-IN" sz="4800" b="1" spc="50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৬</a:t>
            </a:r>
            <a:r>
              <a:rPr lang="en-US" sz="4800" b="1" spc="50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spc="50" dirty="0" err="1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টি</a:t>
            </a:r>
            <a:r>
              <a:rPr lang="en-US" sz="4800" b="1" spc="50" dirty="0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spc="50" dirty="0" err="1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পদক্ষেপ</a:t>
            </a:r>
            <a:r>
              <a:rPr lang="en-US" sz="4800" b="1" spc="50" dirty="0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spc="50" dirty="0" err="1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লিখে</a:t>
            </a:r>
            <a:r>
              <a:rPr lang="en-US" sz="4800" b="1" spc="50" dirty="0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spc="50" dirty="0" err="1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আনবে</a:t>
            </a:r>
            <a:r>
              <a:rPr lang="bn-IN" sz="4800" b="1" spc="50" dirty="0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</a:t>
            </a:r>
          </a:p>
          <a:p>
            <a:pPr algn="ctr"/>
            <a:endParaRPr lang="bn-IN" sz="4800" b="1" spc="50" dirty="0" smtClean="0">
              <a:ln w="11430"/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ctr"/>
            <a:endParaRPr lang="bn-IN" sz="4800" b="1" spc="50" dirty="0" smtClean="0">
              <a:ln w="11430"/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ctr"/>
            <a:endParaRPr lang="bn-BD" sz="4800" b="1" spc="50" dirty="0" smtClean="0">
              <a:ln w="11430"/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514600" y="381000"/>
            <a:ext cx="3733800" cy="1015663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</p:spPr>
        <p:txBody>
          <a:bodyPr wrap="square" rtlCol="0">
            <a:spAutoFit/>
          </a:bodyPr>
          <a:lstStyle/>
          <a:p>
            <a:pPr algn="ctr"/>
            <a:r>
              <a:rPr lang="bn-BD" sz="6000" b="1" dirty="0" smtClean="0">
                <a:solidFill>
                  <a:srgbClr val="0A0A0A"/>
                </a:solidFill>
                <a:latin typeface="NikoshBAN" pitchFamily="2" charset="0"/>
                <a:cs typeface="NikoshBAN" pitchFamily="2" charset="0"/>
              </a:rPr>
              <a:t>বাড়ীর কাজঃ</a:t>
            </a:r>
            <a:endParaRPr lang="en-US" sz="6000" b="1" dirty="0">
              <a:solidFill>
                <a:srgbClr val="0A0A0A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124200" y="381000"/>
            <a:ext cx="2743200" cy="923330"/>
          </a:xfrm>
          <a:prstGeom prst="rect">
            <a:avLst/>
          </a:prstGeom>
          <a:solidFill>
            <a:schemeClr val="accent3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5400" dirty="0" err="1" smtClean="0"/>
              <a:t>ধন্যবাদ</a:t>
            </a:r>
            <a:r>
              <a:rPr lang="en-US" dirty="0" smtClean="0"/>
              <a:t> </a:t>
            </a:r>
            <a:endParaRPr lang="en-US" dirty="0"/>
          </a:p>
        </p:txBody>
      </p:sp>
      <p:pic>
        <p:nvPicPr>
          <p:cNvPr id="3" name="Picture 2" descr="download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1545729"/>
            <a:ext cx="9144000" cy="531227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533400" y="228600"/>
            <a:ext cx="8229599" cy="6248400"/>
            <a:chOff x="533400" y="876175"/>
            <a:chExt cx="8229599" cy="5288957"/>
          </a:xfrm>
        </p:grpSpPr>
        <p:sp>
          <p:nvSpPr>
            <p:cNvPr id="4" name="Content Placeholder 5"/>
            <p:cNvSpPr txBox="1">
              <a:spLocks/>
            </p:cNvSpPr>
            <p:nvPr/>
          </p:nvSpPr>
          <p:spPr>
            <a:xfrm>
              <a:off x="4648200" y="1600200"/>
              <a:ext cx="4038600" cy="4525963"/>
            </a:xfrm>
            <a:prstGeom prst="rect">
              <a:avLst/>
            </a:prstGeom>
          </p:spPr>
          <p:txBody>
            <a:bodyPr/>
            <a:lstStyle/>
            <a:p>
              <a:pPr marL="342900" marR="0" lvl="0" indent="-342900" algn="l" defTabSz="914400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 typeface="Arial" pitchFamily="34" charset="0"/>
                <a:buNone/>
                <a:tabLst/>
                <a:defRPr/>
              </a:pPr>
              <a:r>
                <a:rPr kumimoji="0" lang="bn-IN" sz="3200" b="1" i="0" u="none" strike="noStrike" kern="1200" cap="none" spc="0" normalizeH="0" baseline="0" noProof="0" smtClean="0">
                  <a:ln>
                    <a:noFill/>
                  </a:ln>
                  <a:solidFill>
                    <a:srgbClr val="0A0A0A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NikoshBAN" pitchFamily="2" charset="0"/>
                  <a:ea typeface="+mn-ea"/>
                  <a:cs typeface="NikoshBAN" pitchFamily="2" charset="0"/>
                </a:rPr>
                <a:t>   </a:t>
              </a:r>
              <a:endPara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911574" y="876175"/>
              <a:ext cx="3851425" cy="5288957"/>
            </a:xfrm>
            <a:prstGeom prst="rect">
              <a:avLst/>
            </a:prstGeom>
            <a:ln w="88900" cap="sq" cmpd="thickThin">
              <a:solidFill>
                <a:srgbClr val="000000"/>
              </a:solidFill>
              <a:prstDash val="solid"/>
              <a:miter lim="800000"/>
            </a:ln>
            <a:effectLst>
              <a:innerShdw blurRad="76200">
                <a:srgbClr val="000000"/>
              </a:innerShdw>
            </a:effectLst>
          </p:spPr>
        </p:pic>
        <p:pic>
          <p:nvPicPr>
            <p:cNvPr id="1026" name="Picture 2" descr="C:\Users\SH-COMPUTERS\Pictures\Saved Pictures\eyamin\IMG_20190503_142853.jpg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533400" y="876175"/>
              <a:ext cx="4038600" cy="2664163"/>
            </a:xfrm>
            <a:prstGeom prst="rect">
              <a:avLst/>
            </a:prstGeom>
            <a:noFill/>
          </p:spPr>
        </p:pic>
      </p:grpSp>
      <p:sp>
        <p:nvSpPr>
          <p:cNvPr id="10" name="Rectangle 9"/>
          <p:cNvSpPr/>
          <p:nvPr/>
        </p:nvSpPr>
        <p:spPr>
          <a:xfrm>
            <a:off x="533400" y="3276600"/>
            <a:ext cx="4114800" cy="36132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spcBef>
                <a:spcPct val="20000"/>
              </a:spcBef>
              <a:defRPr/>
            </a:pPr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মোহাম্মদ বেলাল হোসাইন </a:t>
            </a:r>
            <a:endParaRPr lang="en-US" sz="3200" dirty="0" smtClean="0">
              <a:latin typeface="NikoshBAN" pitchFamily="2" charset="0"/>
              <a:cs typeface="NikoshBAN" pitchFamily="2" charset="0"/>
            </a:endParaRPr>
          </a:p>
          <a:p>
            <a:pPr marL="342900" lvl="0" indent="-342900">
              <a:spcBef>
                <a:spcPct val="20000"/>
              </a:spcBef>
              <a:defRPr/>
            </a:pPr>
            <a:r>
              <a:rPr lang="bn-IN" sz="1600" dirty="0" smtClean="0">
                <a:latin typeface="NikoshBAN" pitchFamily="2" charset="0"/>
                <a:cs typeface="NikoshBAN" pitchFamily="2" charset="0"/>
              </a:rPr>
              <a:t>(</a:t>
            </a:r>
            <a:r>
              <a:rPr lang="bn-IN" sz="2400" dirty="0" smtClean="0">
                <a:latin typeface="NikoshBAN" pitchFamily="2" charset="0"/>
                <a:cs typeface="NikoshBAN" pitchFamily="2" charset="0"/>
              </a:rPr>
              <a:t>প্রভাষক-রাষ্ট্রবিজ্ঞান)</a:t>
            </a:r>
          </a:p>
          <a:p>
            <a:pPr marL="342900" lvl="0" indent="-342900">
              <a:spcBef>
                <a:spcPct val="20000"/>
              </a:spcBef>
              <a:defRPr/>
            </a:pPr>
            <a:r>
              <a:rPr lang="bn-IN" sz="2800" dirty="0" smtClean="0">
                <a:latin typeface="NikoshBAN" pitchFamily="2" charset="0"/>
                <a:cs typeface="NikoshBAN" pitchFamily="2" charset="0"/>
              </a:rPr>
              <a:t>কামরা</a:t>
            </a:r>
            <a:r>
              <a:rPr lang="en-US" sz="2800" dirty="0" smtClean="0">
                <a:latin typeface="SutonnyMJ" pitchFamily="2" charset="0"/>
                <a:cs typeface="SutonnyMJ" pitchFamily="2" charset="0"/>
              </a:rPr>
              <a:t>½v</a:t>
            </a:r>
            <a:r>
              <a:rPr lang="bn-IN" sz="2800" dirty="0" smtClean="0">
                <a:latin typeface="NikoshBAN" pitchFamily="2" charset="0"/>
                <a:cs typeface="NikoshBAN" pitchFamily="2" charset="0"/>
              </a:rPr>
              <a:t> ফাযিল মাদরাসা</a:t>
            </a:r>
          </a:p>
          <a:p>
            <a:pPr marL="342900" lvl="0" indent="-342900">
              <a:spcBef>
                <a:spcPct val="20000"/>
              </a:spcBef>
              <a:defRPr/>
            </a:pPr>
            <a:r>
              <a:rPr lang="bn-IN" sz="2800" dirty="0" smtClean="0">
                <a:latin typeface="NikoshBAN" pitchFamily="2" charset="0"/>
                <a:cs typeface="NikoshBAN" pitchFamily="2" charset="0"/>
              </a:rPr>
              <a:t>সদর-চাঁদপুর।</a:t>
            </a:r>
            <a:endParaRPr lang="en-US" sz="2800" dirty="0" smtClean="0">
              <a:latin typeface="NikoshBAN" pitchFamily="2" charset="0"/>
              <a:cs typeface="NikoshBAN" pitchFamily="2" charset="0"/>
            </a:endParaRPr>
          </a:p>
          <a:p>
            <a:pPr marL="342900" lvl="0" indent="-342900">
              <a:spcBef>
                <a:spcPct val="20000"/>
              </a:spcBef>
              <a:defRPr/>
            </a:pPr>
            <a:r>
              <a:rPr lang="bn-IN" sz="2800" dirty="0" smtClean="0">
                <a:latin typeface="NikoshBAN" pitchFamily="2" charset="0"/>
                <a:cs typeface="NikoshBAN" pitchFamily="2" charset="0"/>
              </a:rPr>
              <a:t>মোবাঃ ০১৮১৪৯৭৮৩৭০</a:t>
            </a:r>
          </a:p>
          <a:p>
            <a:pPr marL="342900" lvl="0" indent="-342900">
              <a:spcBef>
                <a:spcPct val="20000"/>
              </a:spcBef>
              <a:defRPr/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Email:professorbelal4</a:t>
            </a:r>
          </a:p>
          <a:p>
            <a:pPr marL="342900" lvl="0" indent="-342900">
              <a:spcBef>
                <a:spcPct val="20000"/>
              </a:spcBef>
              <a:defRPr/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@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gmail.com</a:t>
            </a:r>
            <a:endParaRPr lang="en-US" sz="28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Pentagon 8"/>
          <p:cNvSpPr/>
          <p:nvPr/>
        </p:nvSpPr>
        <p:spPr>
          <a:xfrm flipH="1">
            <a:off x="4876800" y="2209800"/>
            <a:ext cx="3886200" cy="2514600"/>
          </a:xfrm>
          <a:prstGeom prst="homePlate">
            <a:avLst>
              <a:gd name="adj" fmla="val 0"/>
            </a:avLst>
          </a:prstGeom>
          <a:solidFill>
            <a:schemeClr val="bg1"/>
          </a:solidFill>
          <a:ln w="57150" cmpd="thickThin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n-IN" sz="280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endParaRPr lang="bn-IN" sz="280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অষ্টম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অধ্যায়</a:t>
            </a:r>
            <a:endParaRPr lang="en-US" sz="360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bn-IN" sz="360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পাঠ- 1 </a:t>
            </a:r>
            <a:endParaRPr lang="bn-IN" sz="360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bn-IN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সময়-৪০ মিনিট</a:t>
            </a:r>
            <a:endParaRPr lang="en-US" sz="360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endParaRPr lang="bn-IN" sz="280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endParaRPr lang="en-US" sz="280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endParaRPr lang="bn-IN" sz="280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Natural beauty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43368" y="457200"/>
            <a:ext cx="4304832" cy="322862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coolSlant"/>
            <a:contourClr>
              <a:srgbClr val="969696"/>
            </a:contourClr>
          </a:sp3d>
        </p:spPr>
      </p:pic>
      <p:pic>
        <p:nvPicPr>
          <p:cNvPr id="3" name="Picture 2" descr="draut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456289" y="2895600"/>
            <a:ext cx="4382911" cy="3287183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Left"/>
            <a:lightRig rig="threePt" dir="t">
              <a:rot lat="0" lon="0" rev="2700000"/>
            </a:lightRig>
          </a:scene3d>
          <a:sp3d>
            <a:bevelT w="63500" h="50800"/>
          </a:sp3d>
        </p:spPr>
      </p:pic>
      <p:sp>
        <p:nvSpPr>
          <p:cNvPr id="4" name="Rectangular Callout 3"/>
          <p:cNvSpPr/>
          <p:nvPr/>
        </p:nvSpPr>
        <p:spPr>
          <a:xfrm>
            <a:off x="5585178" y="685800"/>
            <a:ext cx="2949222" cy="1676400"/>
          </a:xfrm>
          <a:prstGeom prst="wedgeRectCallout">
            <a:avLst>
              <a:gd name="adj1" fmla="val -80086"/>
              <a:gd name="adj2" fmla="val 8478"/>
            </a:avLst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স্বাভাবিক </a:t>
            </a:r>
            <a:endParaRPr lang="en-US" sz="3200" dirty="0" smtClean="0"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প্রাকৃতিক পরিবেশ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Rectangular Callout 4"/>
          <p:cNvSpPr/>
          <p:nvPr/>
        </p:nvSpPr>
        <p:spPr>
          <a:xfrm>
            <a:off x="762000" y="4467224"/>
            <a:ext cx="3124200" cy="1600200"/>
          </a:xfrm>
          <a:prstGeom prst="wedgeRectCallout">
            <a:avLst>
              <a:gd name="adj1" fmla="val 73894"/>
              <a:gd name="adj2" fmla="val 9059"/>
            </a:avLst>
          </a:prstGeom>
          <a:solidFill>
            <a:schemeClr val="tx1">
              <a:lumMod val="95000"/>
              <a:lumOff val="5000"/>
            </a:schemeClr>
          </a:solidFill>
          <a:ln w="57150">
            <a:solidFill>
              <a:srgbClr val="FFFF00"/>
            </a:solidFill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উষ্ণায়নের ফলে সৃষ্ট পরিবেশ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40491113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28600" y="228600"/>
            <a:ext cx="8686800" cy="6400800"/>
          </a:xfrm>
          <a:prstGeom prst="rect">
            <a:avLst/>
          </a:prstGeom>
          <a:solidFill>
            <a:schemeClr val="accent3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11500" b="1" u="sng" dirty="0" smtClean="0">
                <a:latin typeface="NikoshBAN" pitchFamily="2" charset="0"/>
                <a:cs typeface="NikoshBAN" pitchFamily="2" charset="0"/>
              </a:rPr>
              <a:t>বৈশ্বিক ঊ</a:t>
            </a:r>
            <a:r>
              <a:rPr lang="en-US" sz="11500" b="1" u="sng" dirty="0" err="1" smtClean="0">
                <a:latin typeface="NikoshBAN" pitchFamily="2" charset="0"/>
                <a:cs typeface="NikoshBAN" pitchFamily="2" charset="0"/>
              </a:rPr>
              <a:t>ষ্ণায়নের</a:t>
            </a:r>
            <a:r>
              <a:rPr lang="en-US" sz="11500" b="1" u="sng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11500" b="1" u="sng" dirty="0" err="1" smtClean="0">
                <a:latin typeface="NikoshBAN" pitchFamily="2" charset="0"/>
                <a:cs typeface="NikoshBAN" pitchFamily="2" charset="0"/>
              </a:rPr>
              <a:t>কারন</a:t>
            </a:r>
            <a:r>
              <a:rPr lang="en-US" sz="11500" b="1" u="sng" dirty="0" smtClean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11500" b="1" u="sng" dirty="0" err="1" smtClean="0">
                <a:latin typeface="NikoshBAN" pitchFamily="2" charset="0"/>
                <a:cs typeface="NikoshBAN" pitchFamily="2" charset="0"/>
              </a:rPr>
              <a:t>প্রভাব</a:t>
            </a:r>
            <a:endParaRPr lang="en-US" sz="11500" b="1" u="sng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0"/>
            <a:ext cx="9144000" cy="9510296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txBody>
          <a:bodyPr wrap="square">
            <a:spAutoFit/>
          </a:bodyPr>
          <a:lstStyle/>
          <a:p>
            <a:pPr marL="365760" indent="-256032">
              <a:spcBef>
                <a:spcPts val="400"/>
              </a:spcBef>
              <a:buClr>
                <a:schemeClr val="accent1"/>
              </a:buClr>
              <a:buSzPct val="68000"/>
            </a:pPr>
            <a:endParaRPr lang="en-US" sz="4400" dirty="0" smtClean="0">
              <a:solidFill>
                <a:srgbClr val="0A0A0A"/>
              </a:solidFill>
              <a:latin typeface="NikoshBAN" pitchFamily="2" charset="0"/>
              <a:cs typeface="NikoshBAN" pitchFamily="2" charset="0"/>
            </a:endParaRPr>
          </a:p>
          <a:p>
            <a:pPr marL="365760" indent="-256032">
              <a:spcBef>
                <a:spcPts val="400"/>
              </a:spcBef>
              <a:buClr>
                <a:schemeClr val="accent1"/>
              </a:buClr>
              <a:buSzPct val="68000"/>
            </a:pPr>
            <a:endParaRPr lang="en-US" sz="4400" dirty="0" smtClean="0">
              <a:solidFill>
                <a:srgbClr val="0A0A0A"/>
              </a:solidFill>
              <a:latin typeface="NikoshBAN" pitchFamily="2" charset="0"/>
              <a:cs typeface="NikoshBAN" pitchFamily="2" charset="0"/>
            </a:endParaRPr>
          </a:p>
          <a:p>
            <a:pPr marL="365760" indent="-256032">
              <a:spcBef>
                <a:spcPts val="400"/>
              </a:spcBef>
              <a:buClr>
                <a:schemeClr val="accent1"/>
              </a:buClr>
              <a:buSzPct val="68000"/>
            </a:pPr>
            <a:r>
              <a:rPr lang="en-US" sz="4400" dirty="0" smtClean="0">
                <a:solidFill>
                  <a:srgbClr val="0A0A0A"/>
                </a:solidFill>
                <a:latin typeface="NikoshBAN" pitchFamily="2" charset="0"/>
                <a:cs typeface="NikoshBAN" pitchFamily="2" charset="0"/>
              </a:rPr>
              <a:t>   </a:t>
            </a:r>
            <a:r>
              <a:rPr lang="en-US" sz="4400" dirty="0" err="1" smtClean="0">
                <a:solidFill>
                  <a:srgbClr val="0A0A0A"/>
                </a:solidFill>
                <a:latin typeface="NikoshBAN" pitchFamily="2" charset="0"/>
                <a:cs typeface="NikoshBAN" pitchFamily="2" charset="0"/>
              </a:rPr>
              <a:t>এই</a:t>
            </a:r>
            <a:r>
              <a:rPr lang="en-US" sz="4400" dirty="0" smtClean="0">
                <a:solidFill>
                  <a:srgbClr val="0A0A0A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>
                <a:solidFill>
                  <a:srgbClr val="0A0A0A"/>
                </a:solidFill>
                <a:latin typeface="NikoshBAN" pitchFamily="2" charset="0"/>
                <a:cs typeface="NikoshBAN" pitchFamily="2" charset="0"/>
              </a:rPr>
              <a:t>পাঠ</a:t>
            </a:r>
            <a:r>
              <a:rPr lang="en-US" sz="4400" dirty="0">
                <a:solidFill>
                  <a:srgbClr val="0A0A0A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>
                <a:solidFill>
                  <a:srgbClr val="0A0A0A"/>
                </a:solidFill>
                <a:latin typeface="NikoshBAN" pitchFamily="2" charset="0"/>
                <a:cs typeface="NikoshBAN" pitchFamily="2" charset="0"/>
              </a:rPr>
              <a:t>শেষে</a:t>
            </a:r>
            <a:r>
              <a:rPr lang="en-US" sz="4400" dirty="0">
                <a:solidFill>
                  <a:srgbClr val="0A0A0A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solidFill>
                  <a:srgbClr val="0A0A0A"/>
                </a:solidFill>
                <a:latin typeface="NikoshBAN" pitchFamily="2" charset="0"/>
                <a:cs typeface="NikoshBAN" pitchFamily="2" charset="0"/>
              </a:rPr>
              <a:t>শিক্ষার্থীরা</a:t>
            </a:r>
            <a:r>
              <a:rPr lang="en-US" sz="4400" smtClean="0">
                <a:solidFill>
                  <a:srgbClr val="0A0A0A"/>
                </a:solidFill>
                <a:latin typeface="NikoshBAN" pitchFamily="2" charset="0"/>
                <a:cs typeface="NikoshBAN" pitchFamily="2" charset="0"/>
              </a:rPr>
              <a:t>…</a:t>
            </a:r>
          </a:p>
          <a:p>
            <a:pPr marL="365760" indent="-256032">
              <a:spcBef>
                <a:spcPts val="400"/>
              </a:spcBef>
              <a:buClr>
                <a:schemeClr val="accent1"/>
              </a:buClr>
              <a:buSzPct val="68000"/>
            </a:pPr>
            <a:endParaRPr lang="en-US" sz="4400" dirty="0">
              <a:solidFill>
                <a:srgbClr val="0A0A0A"/>
              </a:solidFill>
              <a:latin typeface="NikoshBAN" pitchFamily="2" charset="0"/>
              <a:cs typeface="NikoshBAN" pitchFamily="2" charset="0"/>
            </a:endParaRPr>
          </a:p>
          <a:p>
            <a:pPr marL="365760" lvl="0" indent="-256032">
              <a:spcBef>
                <a:spcPts val="400"/>
              </a:spcBef>
              <a:buClr>
                <a:schemeClr val="accent1"/>
              </a:buClr>
              <a:buSzPct val="68000"/>
              <a:buFont typeface="Wingdings 3"/>
              <a:buChar char=""/>
            </a:pPr>
            <a:r>
              <a:rPr lang="bn-BD" sz="4400" dirty="0">
                <a:solidFill>
                  <a:srgbClr val="0A0A0A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উষ্ণায়ন </a:t>
            </a:r>
            <a:r>
              <a:rPr lang="en-US" sz="4400" dirty="0" err="1">
                <a:solidFill>
                  <a:srgbClr val="0A0A0A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কী</a:t>
            </a:r>
            <a:r>
              <a:rPr lang="bn-BD" sz="4400" dirty="0">
                <a:solidFill>
                  <a:srgbClr val="0A0A0A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তা</a:t>
            </a:r>
            <a:r>
              <a:rPr lang="bn-BD" sz="4400" dirty="0">
                <a:solidFill>
                  <a:srgbClr val="0A0A0A"/>
                </a:solidFill>
                <a:latin typeface="NikoshBAN" pitchFamily="2" charset="0"/>
                <a:cs typeface="NikoshBAN" pitchFamily="2" charset="0"/>
              </a:rPr>
              <a:t> বলতে </a:t>
            </a:r>
            <a:r>
              <a:rPr lang="bn-BD" sz="4400" dirty="0" smtClean="0">
                <a:solidFill>
                  <a:srgbClr val="0A0A0A"/>
                </a:solidFill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4400" dirty="0" smtClean="0">
                <a:solidFill>
                  <a:srgbClr val="0A0A0A"/>
                </a:solidFill>
                <a:latin typeface="NikoshBAN" pitchFamily="2" charset="0"/>
                <a:cs typeface="NikoshBAN" pitchFamily="2" charset="0"/>
              </a:rPr>
              <a:t>;</a:t>
            </a:r>
            <a:r>
              <a:rPr lang="bn-BD" sz="4400" dirty="0" smtClean="0">
                <a:solidFill>
                  <a:srgbClr val="0A0A0A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bn-BD" sz="4400" dirty="0">
              <a:solidFill>
                <a:srgbClr val="0A0A0A"/>
              </a:solidFill>
              <a:latin typeface="NikoshBAN" pitchFamily="2" charset="0"/>
              <a:cs typeface="NikoshBAN" pitchFamily="2" charset="0"/>
            </a:endParaRPr>
          </a:p>
          <a:p>
            <a:pPr marL="365760" lvl="0" indent="-256032">
              <a:spcBef>
                <a:spcPts val="400"/>
              </a:spcBef>
              <a:buClr>
                <a:schemeClr val="accent1"/>
              </a:buClr>
              <a:buSzPct val="68000"/>
              <a:buFont typeface="Wingdings 3"/>
              <a:buChar char=""/>
            </a:pPr>
            <a:r>
              <a:rPr lang="bn-BD" sz="4400" dirty="0">
                <a:solidFill>
                  <a:srgbClr val="0A0A0A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উষ্ণায়নের কারন </a:t>
            </a:r>
            <a:r>
              <a:rPr lang="bn-BD" sz="4400" dirty="0">
                <a:solidFill>
                  <a:srgbClr val="0A0A0A"/>
                </a:solidFill>
                <a:latin typeface="NikoshBAN" pitchFamily="2" charset="0"/>
                <a:cs typeface="NikoshBAN" pitchFamily="2" charset="0"/>
              </a:rPr>
              <a:t>উল্লেখ করতে </a:t>
            </a:r>
            <a:r>
              <a:rPr lang="bn-BD" sz="4400" dirty="0" smtClean="0">
                <a:solidFill>
                  <a:srgbClr val="0A0A0A"/>
                </a:solidFill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4400" dirty="0" smtClean="0">
                <a:solidFill>
                  <a:srgbClr val="0A0A0A"/>
                </a:solidFill>
                <a:latin typeface="NikoshBAN" pitchFamily="2" charset="0"/>
                <a:cs typeface="NikoshBAN" pitchFamily="2" charset="0"/>
              </a:rPr>
              <a:t>;</a:t>
            </a:r>
            <a:endParaRPr lang="bn-BD" sz="4400" dirty="0">
              <a:solidFill>
                <a:srgbClr val="0A0A0A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marL="365760" lvl="0" indent="-256032">
              <a:spcBef>
                <a:spcPts val="400"/>
              </a:spcBef>
              <a:buClr>
                <a:schemeClr val="accent1"/>
              </a:buClr>
              <a:buSzPct val="68000"/>
              <a:buFont typeface="Wingdings 3"/>
              <a:buChar char=""/>
            </a:pPr>
            <a:r>
              <a:rPr lang="bn-BD" sz="4400" dirty="0" smtClean="0">
                <a:solidFill>
                  <a:srgbClr val="0A0A0A"/>
                </a:solidFill>
                <a:effectLst>
                  <a:outerShdw blurRad="38100" dist="38100" dir="2700000" algn="tl" rotWithShape="0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উষ্ণায়নে</a:t>
            </a:r>
            <a:r>
              <a:rPr lang="bn-IN" sz="4400" dirty="0" smtClean="0">
                <a:solidFill>
                  <a:srgbClr val="0A0A0A"/>
                </a:solidFill>
                <a:effectLst>
                  <a:outerShdw blurRad="38100" dist="38100" dir="2700000" algn="tl" rotWithShape="0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র</a:t>
            </a:r>
            <a:r>
              <a:rPr lang="bn-BD" sz="4400" dirty="0" smtClean="0">
                <a:solidFill>
                  <a:srgbClr val="0A0A0A"/>
                </a:solidFill>
                <a:effectLst>
                  <a:outerShdw blurRad="38100" dist="38100" dir="2700000" algn="tl" rotWithShape="0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প্রভাব ব্যাখ্যা</a:t>
            </a:r>
            <a:r>
              <a:rPr lang="bn-BD" sz="4400" b="1" dirty="0" smtClean="0">
                <a:solidFill>
                  <a:srgbClr val="0A0A0A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4400" dirty="0" smtClean="0">
                <a:solidFill>
                  <a:srgbClr val="0A0A0A"/>
                </a:solidFill>
                <a:latin typeface="NikoshBAN" pitchFamily="2" charset="0"/>
                <a:cs typeface="NikoshBAN" pitchFamily="2" charset="0"/>
              </a:rPr>
              <a:t>করতে পারবে</a:t>
            </a:r>
            <a:r>
              <a:rPr lang="bn-IN" sz="4400" dirty="0" smtClean="0">
                <a:solidFill>
                  <a:srgbClr val="0A0A0A"/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en-US" sz="4400" dirty="0" smtClean="0">
              <a:solidFill>
                <a:srgbClr val="0A0A0A"/>
              </a:solidFill>
              <a:latin typeface="NikoshBAN" pitchFamily="2" charset="0"/>
              <a:cs typeface="NikoshBAN" pitchFamily="2" charset="0"/>
            </a:endParaRPr>
          </a:p>
          <a:p>
            <a:pPr marL="365760" lvl="0" indent="-256032">
              <a:spcBef>
                <a:spcPts val="400"/>
              </a:spcBef>
              <a:buClr>
                <a:schemeClr val="accent1"/>
              </a:buClr>
              <a:buSzPct val="68000"/>
              <a:buFont typeface="Wingdings 3"/>
              <a:buChar char=""/>
            </a:pPr>
            <a:endParaRPr lang="en-US" sz="4400" dirty="0" smtClean="0">
              <a:solidFill>
                <a:srgbClr val="0A0A0A"/>
              </a:solidFill>
              <a:latin typeface="NikoshBAN" pitchFamily="2" charset="0"/>
              <a:cs typeface="NikoshBAN" pitchFamily="2" charset="0"/>
            </a:endParaRPr>
          </a:p>
          <a:p>
            <a:pPr marL="365760" lvl="0" indent="-256032">
              <a:spcBef>
                <a:spcPts val="400"/>
              </a:spcBef>
              <a:buClr>
                <a:schemeClr val="accent1"/>
              </a:buClr>
              <a:buSzPct val="68000"/>
              <a:buFont typeface="Wingdings 3"/>
              <a:buChar char=""/>
            </a:pPr>
            <a:endParaRPr lang="en-US" sz="4400" dirty="0" smtClean="0">
              <a:solidFill>
                <a:srgbClr val="0A0A0A"/>
              </a:solidFill>
              <a:latin typeface="NikoshBAN" pitchFamily="2" charset="0"/>
              <a:cs typeface="NikoshBAN" pitchFamily="2" charset="0"/>
            </a:endParaRPr>
          </a:p>
          <a:p>
            <a:pPr marL="365760" lvl="0" indent="-256032">
              <a:spcBef>
                <a:spcPts val="400"/>
              </a:spcBef>
              <a:buClr>
                <a:schemeClr val="accent1"/>
              </a:buClr>
              <a:buSzPct val="68000"/>
            </a:pPr>
            <a:endParaRPr lang="bn-IN" sz="4400" dirty="0" smtClean="0">
              <a:solidFill>
                <a:srgbClr val="0A0A0A"/>
              </a:solidFill>
              <a:latin typeface="NikoshBAN" pitchFamily="2" charset="0"/>
              <a:cs typeface="NikoshBAN" pitchFamily="2" charset="0"/>
            </a:endParaRPr>
          </a:p>
          <a:p>
            <a:pPr marL="365760" lvl="0" indent="-256032">
              <a:spcBef>
                <a:spcPts val="400"/>
              </a:spcBef>
              <a:buClr>
                <a:schemeClr val="accent1"/>
              </a:buClr>
              <a:buSzPct val="68000"/>
              <a:buFont typeface="Wingdings 3"/>
              <a:buChar char=""/>
            </a:pPr>
            <a:endParaRPr lang="bn-IN" sz="4400" dirty="0" smtClean="0">
              <a:solidFill>
                <a:srgbClr val="0A0A0A"/>
              </a:solidFill>
              <a:latin typeface="NikoshBAN" pitchFamily="2" charset="0"/>
              <a:cs typeface="NikoshBAN" pitchFamily="2" charset="0"/>
            </a:endParaRPr>
          </a:p>
          <a:p>
            <a:pPr marL="365760" lvl="0" indent="-256032">
              <a:spcBef>
                <a:spcPts val="400"/>
              </a:spcBef>
              <a:buClr>
                <a:schemeClr val="accent1"/>
              </a:buClr>
              <a:buSzPct val="68000"/>
              <a:buFont typeface="Wingdings 3"/>
              <a:buChar char=""/>
            </a:pPr>
            <a:endParaRPr lang="bn-IN" sz="4400" dirty="0" smtClean="0">
              <a:solidFill>
                <a:srgbClr val="0A0A0A"/>
              </a:solidFill>
              <a:latin typeface="NikoshBAN" pitchFamily="2" charset="0"/>
              <a:cs typeface="NikoshBAN" pitchFamily="2" charset="0"/>
            </a:endParaRPr>
          </a:p>
          <a:p>
            <a:pPr marL="365760" lvl="0" indent="-256032">
              <a:spcBef>
                <a:spcPts val="400"/>
              </a:spcBef>
              <a:buClr>
                <a:schemeClr val="accent1"/>
              </a:buClr>
              <a:buSzPct val="68000"/>
              <a:buFont typeface="Wingdings 3"/>
              <a:buChar char=""/>
            </a:pPr>
            <a:endParaRPr lang="bn-IN" sz="4400" dirty="0" smtClean="0">
              <a:solidFill>
                <a:srgbClr val="0A0A0A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581196690"/>
      </p:ext>
    </p:extLst>
  </p:cSld>
  <p:clrMapOvr>
    <a:masterClrMapping/>
  </p:clrMapOvr>
  <p:transition spd="med">
    <p:pull dir="d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009-08-25__b0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81000" y="457200"/>
            <a:ext cx="6324600" cy="4267200"/>
          </a:xfrm>
          <a:prstGeom prst="rect">
            <a:avLst/>
          </a:prstGeom>
        </p:spPr>
      </p:pic>
      <p:sp>
        <p:nvSpPr>
          <p:cNvPr id="3" name="Rounded Rectangular Callout 2"/>
          <p:cNvSpPr/>
          <p:nvPr/>
        </p:nvSpPr>
        <p:spPr>
          <a:xfrm>
            <a:off x="7086600" y="1371600"/>
            <a:ext cx="1905000" cy="1066800"/>
          </a:xfrm>
          <a:prstGeom prst="wedgeRoundRectCallout">
            <a:avLst>
              <a:gd name="adj1" fmla="val -70816"/>
              <a:gd name="adj2" fmla="val -11081"/>
              <a:gd name="adj3" fmla="val 16667"/>
            </a:avLst>
          </a:pr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err="1" smtClean="0">
                <a:solidFill>
                  <a:srgbClr val="0A0A0A"/>
                </a:solidFill>
                <a:latin typeface="NikoshBAN" pitchFamily="2" charset="0"/>
                <a:cs typeface="NikoshBAN" pitchFamily="2" charset="0"/>
              </a:rPr>
              <a:t>উষ্ণায়ন</a:t>
            </a:r>
            <a:endParaRPr lang="en-US" sz="4000" dirty="0">
              <a:solidFill>
                <a:srgbClr val="0A0A0A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0" y="4800601"/>
            <a:ext cx="8839200" cy="2246769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</p:spPr>
        <p:txBody>
          <a:bodyPr wrap="square" rtlCol="0">
            <a:spAutoFit/>
          </a:bodyPr>
          <a:lstStyle/>
          <a:p>
            <a:r>
              <a:rPr lang="bn-IN" sz="5400" dirty="0" smtClean="0">
                <a:latin typeface="NikoshBAN" pitchFamily="2" charset="0"/>
                <a:cs typeface="NikoshBAN" pitchFamily="2" charset="0"/>
              </a:rPr>
              <a:t>পৃথিবীর গড় তাপমাত্রা ধীরে ধীরে বেড়ে </a:t>
            </a:r>
            <a:endParaRPr lang="en-US" sz="5400" dirty="0" smtClean="0">
              <a:latin typeface="NikoshBAN" pitchFamily="2" charset="0"/>
              <a:cs typeface="NikoshBAN" pitchFamily="2" charset="0"/>
            </a:endParaRPr>
          </a:p>
          <a:p>
            <a:r>
              <a:rPr lang="bn-IN" sz="5400" dirty="0" smtClean="0">
                <a:latin typeface="NikoshBAN" pitchFamily="2" charset="0"/>
                <a:cs typeface="NikoshBAN" pitchFamily="2" charset="0"/>
              </a:rPr>
              <a:t>যাওয়াকে বৈশ্বিক উষ্ণায়ন বলে।</a:t>
            </a:r>
            <a:endParaRPr lang="en-US" sz="4000" dirty="0" smtClean="0">
              <a:latin typeface="NikoshBAN" pitchFamily="2" charset="0"/>
              <a:cs typeface="NikoshBAN" pitchFamily="2" charset="0"/>
            </a:endParaRPr>
          </a:p>
          <a:p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6873683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360x243xgreenhouse1b.gif.pagespeed.ic.A2Av5woKvx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04800" y="152400"/>
            <a:ext cx="4191000" cy="2468046"/>
          </a:xfrm>
          <a:prstGeom prst="rect">
            <a:avLst/>
          </a:prstGeom>
        </p:spPr>
      </p:pic>
      <p:pic>
        <p:nvPicPr>
          <p:cNvPr id="3" name="Picture 2" descr="12x24 hobby greenhouse jpg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800600" y="152400"/>
            <a:ext cx="4114800" cy="2514600"/>
          </a:xfrm>
          <a:prstGeom prst="rect">
            <a:avLst/>
          </a:prstGeom>
        </p:spPr>
      </p:pic>
      <p:pic>
        <p:nvPicPr>
          <p:cNvPr id="4" name="Picture 3" descr="air-pollution_2400923b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28600" y="3352800"/>
            <a:ext cx="4267200" cy="2511159"/>
          </a:xfrm>
          <a:prstGeom prst="rect">
            <a:avLst/>
          </a:prstGeom>
        </p:spPr>
      </p:pic>
      <p:pic>
        <p:nvPicPr>
          <p:cNvPr id="5" name="Picture 4" descr="Sea-Pollution-Rate-Alarming-Lets-Check-It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648200" y="3352800"/>
            <a:ext cx="4343400" cy="2381632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304800" y="2586154"/>
            <a:ext cx="4343400" cy="8382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z="2800" dirty="0">
              <a:solidFill>
                <a:srgbClr val="0A0A0A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bn-BD" sz="2800" dirty="0" smtClean="0">
                <a:solidFill>
                  <a:srgbClr val="0A0A0A"/>
                </a:solidFill>
                <a:latin typeface="NikoshBAN" pitchFamily="2" charset="0"/>
                <a:cs typeface="NikoshBAN" pitchFamily="2" charset="0"/>
              </a:rPr>
              <a:t>পৃথিবী</a:t>
            </a:r>
            <a:r>
              <a:rPr lang="en-US" sz="2800" dirty="0" err="1" smtClean="0">
                <a:solidFill>
                  <a:srgbClr val="0A0A0A"/>
                </a:solidFill>
                <a:latin typeface="NikoshBAN" pitchFamily="2" charset="0"/>
                <a:cs typeface="NikoshBAN" pitchFamily="2" charset="0"/>
              </a:rPr>
              <a:t>তে</a:t>
            </a:r>
            <a:r>
              <a:rPr lang="bn-BD" sz="2800" dirty="0" smtClean="0">
                <a:solidFill>
                  <a:srgbClr val="0A0A0A"/>
                </a:solidFill>
                <a:latin typeface="NikoshBAN" pitchFamily="2" charset="0"/>
                <a:cs typeface="NikoshBAN" pitchFamily="2" charset="0"/>
              </a:rPr>
              <a:t> গ্রীন হাউস গ্যাসের চাদর </a:t>
            </a:r>
            <a:endParaRPr lang="en-US" sz="2800" dirty="0">
              <a:solidFill>
                <a:srgbClr val="0A0A0A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5067300" y="2738554"/>
            <a:ext cx="3581400" cy="5334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200" dirty="0" smtClean="0">
                <a:solidFill>
                  <a:srgbClr val="0A0A0A"/>
                </a:solidFill>
                <a:latin typeface="NikoshBAN" pitchFamily="2" charset="0"/>
                <a:cs typeface="NikoshBAN" pitchFamily="2" charset="0"/>
              </a:rPr>
              <a:t>মানবসৃষ্ট গ্রীন হাউ</a:t>
            </a:r>
            <a:r>
              <a:rPr lang="en-US" sz="3200" dirty="0" smtClean="0">
                <a:solidFill>
                  <a:srgbClr val="0A0A0A"/>
                </a:solidFill>
                <a:latin typeface="NikoshBAN" pitchFamily="2" charset="0"/>
                <a:cs typeface="NikoshBAN" pitchFamily="2" charset="0"/>
              </a:rPr>
              <a:t>স</a:t>
            </a:r>
            <a:r>
              <a:rPr lang="bn-BD" sz="3200" dirty="0" smtClean="0">
                <a:solidFill>
                  <a:srgbClr val="0A0A0A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3200" dirty="0">
              <a:solidFill>
                <a:srgbClr val="0A0A0A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4991100" y="5734432"/>
            <a:ext cx="3733800" cy="9144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 dirty="0" smtClean="0">
              <a:solidFill>
                <a:srgbClr val="0A0A0A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BD" sz="3200" dirty="0" smtClean="0">
                <a:solidFill>
                  <a:srgbClr val="0A0A0A"/>
                </a:solidFill>
                <a:latin typeface="NikoshBAN" pitchFamily="2" charset="0"/>
                <a:cs typeface="NikoshBAN" pitchFamily="2" charset="0"/>
              </a:rPr>
              <a:t>কলকারখানার বর্জ্য পদার্থ</a:t>
            </a:r>
            <a:endParaRPr lang="en-US" sz="3200" dirty="0">
              <a:solidFill>
                <a:srgbClr val="0A0A0A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96318" y="5890769"/>
            <a:ext cx="4038600" cy="9144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 dirty="0" smtClean="0">
              <a:solidFill>
                <a:srgbClr val="0A0A0A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BD" sz="3200" dirty="0" smtClean="0">
                <a:solidFill>
                  <a:srgbClr val="0A0A0A"/>
                </a:solidFill>
                <a:latin typeface="NikoshBAN" pitchFamily="2" charset="0"/>
                <a:cs typeface="NikoshBAN" pitchFamily="2" charset="0"/>
              </a:rPr>
              <a:t>কলকারখানার কালো ধোয়া</a:t>
            </a:r>
            <a:endParaRPr lang="en-US" sz="3200" dirty="0">
              <a:solidFill>
                <a:srgbClr val="0A0A0A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6938705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4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greenhouse_effect.gif"/>
          <p:cNvPicPr>
            <a:picLocks noChangeAspect="1"/>
          </p:cNvPicPr>
          <p:nvPr/>
        </p:nvPicPr>
        <p:blipFill>
          <a:blip r:embed="rId2" cstate="print">
            <a:lum bright="-3000" contrast="20000"/>
          </a:blip>
          <a:stretch>
            <a:fillRect/>
          </a:stretch>
        </p:blipFill>
        <p:spPr>
          <a:xfrm>
            <a:off x="0" y="-324050"/>
            <a:ext cx="8610600" cy="5569223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 rot="10800000" flipV="1">
            <a:off x="228598" y="5136113"/>
            <a:ext cx="8763001" cy="1754326"/>
          </a:xfrm>
          <a:prstGeom prst="rect">
            <a:avLst/>
          </a:prstGeom>
          <a:solidFill>
            <a:schemeClr val="accent3">
              <a:lumMod val="75000"/>
            </a:schemeClr>
          </a:solidFill>
        </p:spPr>
        <p:txBody>
          <a:bodyPr wrap="square">
            <a:spAutoFit/>
          </a:bodyPr>
          <a:lstStyle/>
          <a:p>
            <a:r>
              <a:rPr lang="bn-BD" sz="3600" b="1" dirty="0">
                <a:solidFill>
                  <a:srgbClr val="0A0A0A"/>
                </a:solidFill>
                <a:latin typeface="NikoshBAN" pitchFamily="2" charset="0"/>
                <a:cs typeface="NikoshBAN" pitchFamily="2" charset="0"/>
              </a:rPr>
              <a:t>এ গুলো বৃদ্ধির ফলে  ওজন স্তর ক্ষয়ের কারনে ভূপৃষ্ঠে অতি বেগুনি রশ্মির প্রভাব ৫% বৃদ্ধি পেয়েছে। এ গুলো উষ্ণতা বাড়ার </a:t>
            </a:r>
            <a:r>
              <a:rPr lang="bn-BD" sz="3600" b="1" dirty="0" smtClean="0">
                <a:solidFill>
                  <a:srgbClr val="0A0A0A"/>
                </a:solidFill>
                <a:latin typeface="NikoshBAN" pitchFamily="2" charset="0"/>
                <a:cs typeface="NikoshBAN" pitchFamily="2" charset="0"/>
              </a:rPr>
              <a:t>কারণ</a:t>
            </a:r>
            <a:r>
              <a:rPr lang="bn-IN" sz="3600" b="1" dirty="0" smtClean="0">
                <a:solidFill>
                  <a:srgbClr val="0A0A0A"/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en-US" sz="3600" b="1" dirty="0">
              <a:solidFill>
                <a:srgbClr val="0A0A0A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1727021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819400" y="762000"/>
            <a:ext cx="2411238" cy="769441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none" rtlCol="0">
            <a:spAutoFit/>
          </a:bodyPr>
          <a:lstStyle/>
          <a:p>
            <a:r>
              <a:rPr lang="bn-IN" sz="4400" dirty="0" smtClean="0">
                <a:latin typeface="NikoshBAN" pitchFamily="2" charset="0"/>
                <a:cs typeface="NikoshBAN" pitchFamily="2" charset="0"/>
              </a:rPr>
              <a:t>জোড়ায় কাজ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914400" y="2057400"/>
            <a:ext cx="7620000" cy="3657600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800" b="1" dirty="0" smtClean="0">
                <a:solidFill>
                  <a:schemeClr val="bg2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 উষ্ণতা </a:t>
            </a:r>
            <a:r>
              <a:rPr lang="bn-BD" sz="4800" b="1" dirty="0" smtClean="0">
                <a:solidFill>
                  <a:schemeClr val="bg2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বৃদ্ধি</a:t>
            </a:r>
            <a:r>
              <a:rPr lang="bn-IN" sz="4800" b="1" dirty="0" smtClean="0">
                <a:solidFill>
                  <a:schemeClr val="bg2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র যে কোন ১ টি কারন ব্যাখ্যা কর।  </a:t>
            </a:r>
            <a:endParaRPr lang="en-US" sz="4800" b="1" dirty="0">
              <a:solidFill>
                <a:schemeClr val="bg2">
                  <a:lumMod val="10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6172200" y="533400"/>
            <a:ext cx="2286000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000" dirty="0" smtClean="0"/>
              <a:t>৫</a:t>
            </a:r>
            <a:r>
              <a:rPr lang="en-US" sz="4000" dirty="0" smtClean="0"/>
              <a:t> </a:t>
            </a:r>
            <a:r>
              <a:rPr lang="bn-IN" sz="4000" dirty="0" smtClean="0"/>
              <a:t>মি</a:t>
            </a:r>
            <a:r>
              <a:rPr lang="en-US" sz="4000" dirty="0" smtClean="0"/>
              <a:t>.</a:t>
            </a:r>
            <a:endParaRPr lang="en-US" sz="40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5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302</TotalTime>
  <Words>231</Words>
  <Application>Microsoft Office PowerPoint</Application>
  <PresentationFormat>On-screen Show (4:3)</PresentationFormat>
  <Paragraphs>67</Paragraphs>
  <Slides>15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hp</dc:creator>
  <cp:lastModifiedBy>SH-COMPUTERS</cp:lastModifiedBy>
  <cp:revision>109</cp:revision>
  <dcterms:created xsi:type="dcterms:W3CDTF">2006-08-16T00:00:00Z</dcterms:created>
  <dcterms:modified xsi:type="dcterms:W3CDTF">2019-05-10T15:30:19Z</dcterms:modified>
</cp:coreProperties>
</file>