
<file path=[Content_Types].xml><?xml version="1.0" encoding="utf-8"?>
<Types xmlns="http://schemas.openxmlformats.org/package/2006/content-types">
  <Default Extension="bin" ContentType="application/vnd.openxmlformats-officedocument.oleObject"/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7"/>
  </p:notesMasterIdLst>
  <p:sldIdLst>
    <p:sldId id="259" r:id="rId2"/>
    <p:sldId id="260" r:id="rId3"/>
    <p:sldId id="261" r:id="rId4"/>
    <p:sldId id="262" r:id="rId5"/>
    <p:sldId id="265" r:id="rId6"/>
    <p:sldId id="264" r:id="rId7"/>
    <p:sldId id="266" r:id="rId8"/>
    <p:sldId id="267" r:id="rId9"/>
    <p:sldId id="279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80" r:id="rId18"/>
    <p:sldId id="275" r:id="rId19"/>
    <p:sldId id="276" r:id="rId20"/>
    <p:sldId id="277" r:id="rId21"/>
    <p:sldId id="278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D71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02" autoAdjust="0"/>
  </p:normalViewPr>
  <p:slideViewPr>
    <p:cSldViewPr>
      <p:cViewPr varScale="1">
        <p:scale>
          <a:sx n="76" d="100"/>
          <a:sy n="76" d="100"/>
        </p:scale>
        <p:origin x="-49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0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8CDA6-8102-42E4-9452-094840C25A2E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DCCD31B-ACA5-4A34-9896-F9BD81C8E17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2C8D2C7-4A4F-4659-A27E-BD63A0AB7664}" type="parTrans" cxnId="{3AF92073-55D7-4AA9-AEA8-658FC1D338FE}">
      <dgm:prSet/>
      <dgm:spPr/>
      <dgm:t>
        <a:bodyPr/>
        <a:lstStyle/>
        <a:p>
          <a:endParaRPr lang="en-US"/>
        </a:p>
      </dgm:t>
    </dgm:pt>
    <dgm:pt modelId="{91E8F749-9278-41B8-BBED-A7CBE16E48A8}" type="sibTrans" cxnId="{3AF92073-55D7-4AA9-AEA8-658FC1D338FE}">
      <dgm:prSet/>
      <dgm:spPr/>
      <dgm:t>
        <a:bodyPr/>
        <a:lstStyle/>
        <a:p>
          <a:endParaRPr lang="en-US"/>
        </a:p>
      </dgm:t>
    </dgm:pt>
    <dgm:pt modelId="{0AB7E6F1-E5A3-43A9-B35B-F16150168AAE}">
      <dgm:prSet phldrT="[Text]"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পুরস্কারঃবাংলা একাডেমি পুরস্কার,একুশে পদক।</a:t>
          </a:r>
        </a:p>
        <a:p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94537F7A-E109-4298-945F-C1CEF5A17332}" type="parTrans" cxnId="{202EF9B2-9982-4048-8D00-8FFE218A417F}">
      <dgm:prSet/>
      <dgm:spPr/>
      <dgm:t>
        <a:bodyPr/>
        <a:lstStyle/>
        <a:p>
          <a:endParaRPr lang="en-US"/>
        </a:p>
      </dgm:t>
    </dgm:pt>
    <dgm:pt modelId="{DE03BBB2-AA9A-4F91-B1C7-689F8F04A9DD}" type="sibTrans" cxnId="{202EF9B2-9982-4048-8D00-8FFE218A417F}">
      <dgm:prSet/>
      <dgm:spPr/>
      <dgm:t>
        <a:bodyPr/>
        <a:lstStyle/>
        <a:p>
          <a:endParaRPr lang="en-US"/>
        </a:p>
      </dgm:t>
    </dgm:pt>
    <dgm:pt modelId="{080EBA40-2CFD-4391-97A2-BE18946BE052}">
      <dgm:prSet phldrT="[Text]"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জন্মঃ১৯৩৬সালে,ব্রাহ্মণবাড়িয়া জেলার মোড়াইল গ্রামে।</a:t>
          </a:r>
        </a:p>
        <a:p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B8952AE3-9A6C-429D-BE5E-F907F3FC4031}" type="parTrans" cxnId="{3AA53DBE-8169-4130-B7DE-C48720C615D0}">
      <dgm:prSet/>
      <dgm:spPr/>
      <dgm:t>
        <a:bodyPr/>
        <a:lstStyle/>
        <a:p>
          <a:endParaRPr lang="en-US"/>
        </a:p>
      </dgm:t>
    </dgm:pt>
    <dgm:pt modelId="{19029EA3-89AB-4B1F-8138-5176702CCEC5}" type="sibTrans" cxnId="{3AA53DBE-8169-4130-B7DE-C48720C615D0}">
      <dgm:prSet/>
      <dgm:spPr/>
      <dgm:t>
        <a:bodyPr/>
        <a:lstStyle/>
        <a:p>
          <a:endParaRPr lang="en-US"/>
        </a:p>
      </dgm:t>
    </dgm:pt>
    <dgm:pt modelId="{4A4625F9-64DA-4E12-9C54-EED98FDD3EB3}">
      <dgm:prSet phldrT="[Text]"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সম্পাদিত পত্রিকাঃগণকণ্ঠ,</a:t>
          </a:r>
        </a:p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কর্ণফুলী</a:t>
          </a:r>
        </a:p>
        <a:p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3A448420-F682-42F8-B1B6-E72CEC34D793}" type="parTrans" cxnId="{B6B26C96-490B-497F-AFD3-43E387FFAB6F}">
      <dgm:prSet/>
      <dgm:spPr/>
      <dgm:t>
        <a:bodyPr/>
        <a:lstStyle/>
        <a:p>
          <a:endParaRPr lang="en-US"/>
        </a:p>
      </dgm:t>
    </dgm:pt>
    <dgm:pt modelId="{9ECF98B7-8CA0-4174-877F-EB5498AC4A8B}" type="sibTrans" cxnId="{B6B26C96-490B-497F-AFD3-43E387FFAB6F}">
      <dgm:prSet/>
      <dgm:spPr/>
      <dgm:t>
        <a:bodyPr/>
        <a:lstStyle/>
        <a:p>
          <a:endParaRPr lang="en-US"/>
        </a:p>
      </dgm:t>
    </dgm:pt>
    <dgm:pt modelId="{F607FEB7-1101-419D-901E-E78D766FDEFF}">
      <dgm:prSet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পেশাঃ সাংবাদিকতা ও চাকরি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A295D425-925B-4AF4-8AF8-502C592C8B6B}" type="parTrans" cxnId="{2F8C54AB-C115-4539-8239-0A570D70DDD6}">
      <dgm:prSet/>
      <dgm:spPr/>
      <dgm:t>
        <a:bodyPr/>
        <a:lstStyle/>
        <a:p>
          <a:endParaRPr lang="en-US"/>
        </a:p>
      </dgm:t>
    </dgm:pt>
    <dgm:pt modelId="{12038C99-7DBA-4B3F-9ECC-FDAE67B41308}" type="sibTrans" cxnId="{2F8C54AB-C115-4539-8239-0A570D70DDD6}">
      <dgm:prSet/>
      <dgm:spPr/>
      <dgm:t>
        <a:bodyPr/>
        <a:lstStyle/>
        <a:p>
          <a:endParaRPr lang="en-US"/>
        </a:p>
      </dgm:t>
    </dgm:pt>
    <dgm:pt modelId="{930D657E-0100-49A1-9141-7878C9F4F910}">
      <dgm:prSet phldrT="[Text]" custT="1"/>
      <dgm:spPr/>
      <dgm:t>
        <a:bodyPr/>
        <a:lstStyle/>
        <a:p>
          <a:r>
            <a:rPr lang="bn-IN" sz="1800" dirty="0" smtClean="0">
              <a:latin typeface="NikoshBAN" pitchFamily="2" charset="0"/>
              <a:cs typeface="NikoshBAN" pitchFamily="2" charset="0"/>
            </a:rPr>
            <a:t>উল্লেখযোগ্য রচনাঃলোক-লোকান্তর,কালের কলস,সোনালী কাবিন,মায়াবী পর্দা দুলে উঠো,মিথ্যেবাদী রাখাল,একচক্ষু হরিণ </a:t>
          </a:r>
          <a:endParaRPr lang="bn-IN" sz="1800" i="1" dirty="0" smtClean="0">
            <a:latin typeface="NikoshBAN" pitchFamily="2" charset="0"/>
            <a:cs typeface="NikoshBAN" pitchFamily="2" charset="0"/>
          </a:endParaRPr>
        </a:p>
        <a:p>
          <a:endParaRPr lang="bn-IN" sz="1800" dirty="0" smtClean="0">
            <a:latin typeface="NikoshBAN" pitchFamily="2" charset="0"/>
            <a:cs typeface="NikoshBAN" pitchFamily="2" charset="0"/>
          </a:endParaRPr>
        </a:p>
      </dgm:t>
    </dgm:pt>
    <dgm:pt modelId="{96D527EE-486A-43F1-A988-A8EF82F0C8AB}" type="sibTrans" cxnId="{66DB43AD-EAE7-4D5A-A281-F8C8A0D09095}">
      <dgm:prSet/>
      <dgm:spPr/>
      <dgm:t>
        <a:bodyPr/>
        <a:lstStyle/>
        <a:p>
          <a:endParaRPr lang="en-US"/>
        </a:p>
      </dgm:t>
    </dgm:pt>
    <dgm:pt modelId="{41E30688-D40F-48AD-952A-CB432EE6AFCF}" type="parTrans" cxnId="{66DB43AD-EAE7-4D5A-A281-F8C8A0D09095}">
      <dgm:prSet/>
      <dgm:spPr/>
      <dgm:t>
        <a:bodyPr/>
        <a:lstStyle/>
        <a:p>
          <a:endParaRPr lang="en-US"/>
        </a:p>
      </dgm:t>
    </dgm:pt>
    <dgm:pt modelId="{CAA6C146-F266-411F-ADE9-A71C5591FC84}" type="pres">
      <dgm:prSet presAssocID="{1968CDA6-8102-42E4-9452-094840C25A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83377A-03BB-4CAC-9978-1F19F36269EE}" type="pres">
      <dgm:prSet presAssocID="{2DCCD31B-ACA5-4A34-9896-F9BD81C8E17A}" presName="centerShape" presStyleLbl="node0" presStyleIdx="0" presStyleCnt="1" custScaleX="122615" custScaleY="109930"/>
      <dgm:spPr/>
      <dgm:t>
        <a:bodyPr/>
        <a:lstStyle/>
        <a:p>
          <a:endParaRPr lang="en-US"/>
        </a:p>
      </dgm:t>
    </dgm:pt>
    <dgm:pt modelId="{A2456197-17A2-46CF-B689-3DAE18AFBBBC}" type="pres">
      <dgm:prSet presAssocID="{94537F7A-E109-4298-945F-C1CEF5A17332}" presName="parTrans" presStyleLbl="sibTrans2D1" presStyleIdx="0" presStyleCnt="5"/>
      <dgm:spPr/>
      <dgm:t>
        <a:bodyPr/>
        <a:lstStyle/>
        <a:p>
          <a:endParaRPr lang="en-US"/>
        </a:p>
      </dgm:t>
    </dgm:pt>
    <dgm:pt modelId="{B75DB156-DC18-4C28-8A6E-F6FF2EEBCC4D}" type="pres">
      <dgm:prSet presAssocID="{94537F7A-E109-4298-945F-C1CEF5A1733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6CEF135-EEF5-4C39-B18C-DA157E5A7EC4}" type="pres">
      <dgm:prSet presAssocID="{0AB7E6F1-E5A3-43A9-B35B-F16150168AAE}" presName="node" presStyleLbl="node1" presStyleIdx="0" presStyleCnt="5" custScaleX="109477" custScaleY="104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633D6-A632-4748-9C72-2EBACB0B0B79}" type="pres">
      <dgm:prSet presAssocID="{B8952AE3-9A6C-429D-BE5E-F907F3FC4031}" presName="parTrans" presStyleLbl="sibTrans2D1" presStyleIdx="1" presStyleCnt="5"/>
      <dgm:spPr/>
      <dgm:t>
        <a:bodyPr/>
        <a:lstStyle/>
        <a:p>
          <a:endParaRPr lang="en-US"/>
        </a:p>
      </dgm:t>
    </dgm:pt>
    <dgm:pt modelId="{E2676AFE-0891-40AE-9942-A05E5E3B565B}" type="pres">
      <dgm:prSet presAssocID="{B8952AE3-9A6C-429D-BE5E-F907F3FC403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8D306D0-38B2-4543-ADDC-959A13D97906}" type="pres">
      <dgm:prSet presAssocID="{080EBA40-2CFD-4391-97A2-BE18946BE052}" presName="node" presStyleLbl="node1" presStyleIdx="1" presStyleCnt="5" custScaleX="106780" custScaleY="105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03FA5-46EA-448F-90C3-EF1CD505D7D2}" type="pres">
      <dgm:prSet presAssocID="{A295D425-925B-4AF4-8AF8-502C592C8B6B}" presName="parTrans" presStyleLbl="sibTrans2D1" presStyleIdx="2" presStyleCnt="5"/>
      <dgm:spPr/>
      <dgm:t>
        <a:bodyPr/>
        <a:lstStyle/>
        <a:p>
          <a:endParaRPr lang="en-US"/>
        </a:p>
      </dgm:t>
    </dgm:pt>
    <dgm:pt modelId="{59CFCE60-75CD-4B9B-A6EE-17ECFCF16C78}" type="pres">
      <dgm:prSet presAssocID="{A295D425-925B-4AF4-8AF8-502C592C8B6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A8F29E1-5E8C-4D4A-A504-F69AB076B74A}" type="pres">
      <dgm:prSet presAssocID="{F607FEB7-1101-419D-901E-E78D766FDE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4665D-F7D6-4BF4-ABF8-0B9A83DFAC4C}" type="pres">
      <dgm:prSet presAssocID="{41E30688-D40F-48AD-952A-CB432EE6AFCF}" presName="parTrans" presStyleLbl="sibTrans2D1" presStyleIdx="3" presStyleCnt="5"/>
      <dgm:spPr/>
      <dgm:t>
        <a:bodyPr/>
        <a:lstStyle/>
        <a:p>
          <a:endParaRPr lang="en-US"/>
        </a:p>
      </dgm:t>
    </dgm:pt>
    <dgm:pt modelId="{CFE9FA2B-5AC8-4AF5-8521-A4D8B78BCA9D}" type="pres">
      <dgm:prSet presAssocID="{41E30688-D40F-48AD-952A-CB432EE6AFC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0E5E534-9461-424D-86F9-F969BD41E2B8}" type="pres">
      <dgm:prSet presAssocID="{930D657E-0100-49A1-9141-7878C9F4F910}" presName="node" presStyleLbl="node1" presStyleIdx="3" presStyleCnt="5" custScaleX="116788" custScaleY="116883" custRadScaleRad="101121" custRadScaleInc="4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1B689-57A5-4976-A1C1-BECF9DB2E431}" type="pres">
      <dgm:prSet presAssocID="{3A448420-F682-42F8-B1B6-E72CEC34D793}" presName="parTrans" presStyleLbl="sibTrans2D1" presStyleIdx="4" presStyleCnt="5"/>
      <dgm:spPr/>
      <dgm:t>
        <a:bodyPr/>
        <a:lstStyle/>
        <a:p>
          <a:endParaRPr lang="en-US"/>
        </a:p>
      </dgm:t>
    </dgm:pt>
    <dgm:pt modelId="{B9438D47-9CB9-4064-B871-EA9105B7BD7D}" type="pres">
      <dgm:prSet presAssocID="{3A448420-F682-42F8-B1B6-E72CEC34D79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302BD0E-28FF-4ED6-AA46-CB8A4E05E1BF}" type="pres">
      <dgm:prSet presAssocID="{4A4625F9-64DA-4E12-9C54-EED98FDD3E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AB26BD-FFEB-4E0A-B841-F20B43559FA0}" type="presOf" srcId="{41E30688-D40F-48AD-952A-CB432EE6AFCF}" destId="{1624665D-F7D6-4BF4-ABF8-0B9A83DFAC4C}" srcOrd="0" destOrd="0" presId="urn:microsoft.com/office/officeart/2005/8/layout/radial5"/>
    <dgm:cxn modelId="{C6964707-4347-4DC3-80DE-6C110BC63EAA}" type="presOf" srcId="{1968CDA6-8102-42E4-9452-094840C25A2E}" destId="{CAA6C146-F266-411F-ADE9-A71C5591FC84}" srcOrd="0" destOrd="0" presId="urn:microsoft.com/office/officeart/2005/8/layout/radial5"/>
    <dgm:cxn modelId="{FBB1307A-49BF-4F59-A5FE-665B3F0886BD}" type="presOf" srcId="{0AB7E6F1-E5A3-43A9-B35B-F16150168AAE}" destId="{E6CEF135-EEF5-4C39-B18C-DA157E5A7EC4}" srcOrd="0" destOrd="0" presId="urn:microsoft.com/office/officeart/2005/8/layout/radial5"/>
    <dgm:cxn modelId="{3C040A4E-26E2-4CCE-B22D-6F35D341A1A0}" type="presOf" srcId="{A295D425-925B-4AF4-8AF8-502C592C8B6B}" destId="{7D503FA5-46EA-448F-90C3-EF1CD505D7D2}" srcOrd="0" destOrd="0" presId="urn:microsoft.com/office/officeart/2005/8/layout/radial5"/>
    <dgm:cxn modelId="{E91C8179-0BDE-413B-9571-E27BAE9E5909}" type="presOf" srcId="{930D657E-0100-49A1-9141-7878C9F4F910}" destId="{E0E5E534-9461-424D-86F9-F969BD41E2B8}" srcOrd="0" destOrd="0" presId="urn:microsoft.com/office/officeart/2005/8/layout/radial5"/>
    <dgm:cxn modelId="{3896CF42-B541-43B9-903A-522B27AE0106}" type="presOf" srcId="{41E30688-D40F-48AD-952A-CB432EE6AFCF}" destId="{CFE9FA2B-5AC8-4AF5-8521-A4D8B78BCA9D}" srcOrd="1" destOrd="0" presId="urn:microsoft.com/office/officeart/2005/8/layout/radial5"/>
    <dgm:cxn modelId="{202EF9B2-9982-4048-8D00-8FFE218A417F}" srcId="{2DCCD31B-ACA5-4A34-9896-F9BD81C8E17A}" destId="{0AB7E6F1-E5A3-43A9-B35B-F16150168AAE}" srcOrd="0" destOrd="0" parTransId="{94537F7A-E109-4298-945F-C1CEF5A17332}" sibTransId="{DE03BBB2-AA9A-4F91-B1C7-689F8F04A9DD}"/>
    <dgm:cxn modelId="{EE57697A-7EC4-436F-918E-EC794F657AD0}" type="presOf" srcId="{B8952AE3-9A6C-429D-BE5E-F907F3FC4031}" destId="{E2676AFE-0891-40AE-9942-A05E5E3B565B}" srcOrd="1" destOrd="0" presId="urn:microsoft.com/office/officeart/2005/8/layout/radial5"/>
    <dgm:cxn modelId="{C56E6B93-7C2B-4CD4-BF7F-C2AC9184CA15}" type="presOf" srcId="{94537F7A-E109-4298-945F-C1CEF5A17332}" destId="{A2456197-17A2-46CF-B689-3DAE18AFBBBC}" srcOrd="0" destOrd="0" presId="urn:microsoft.com/office/officeart/2005/8/layout/radial5"/>
    <dgm:cxn modelId="{CE97F25D-6AA0-4AFE-BED2-566D10BD1E30}" type="presOf" srcId="{3A448420-F682-42F8-B1B6-E72CEC34D793}" destId="{5AF1B689-57A5-4976-A1C1-BECF9DB2E431}" srcOrd="0" destOrd="0" presId="urn:microsoft.com/office/officeart/2005/8/layout/radial5"/>
    <dgm:cxn modelId="{66DB43AD-EAE7-4D5A-A281-F8C8A0D09095}" srcId="{2DCCD31B-ACA5-4A34-9896-F9BD81C8E17A}" destId="{930D657E-0100-49A1-9141-7878C9F4F910}" srcOrd="3" destOrd="0" parTransId="{41E30688-D40F-48AD-952A-CB432EE6AFCF}" sibTransId="{96D527EE-486A-43F1-A988-A8EF82F0C8AB}"/>
    <dgm:cxn modelId="{2F8C54AB-C115-4539-8239-0A570D70DDD6}" srcId="{2DCCD31B-ACA5-4A34-9896-F9BD81C8E17A}" destId="{F607FEB7-1101-419D-901E-E78D766FDEFF}" srcOrd="2" destOrd="0" parTransId="{A295D425-925B-4AF4-8AF8-502C592C8B6B}" sibTransId="{12038C99-7DBA-4B3F-9ECC-FDAE67B41308}"/>
    <dgm:cxn modelId="{89808CB1-567D-4C55-86FB-BE3196F2CF74}" type="presOf" srcId="{94537F7A-E109-4298-945F-C1CEF5A17332}" destId="{B75DB156-DC18-4C28-8A6E-F6FF2EEBCC4D}" srcOrd="1" destOrd="0" presId="urn:microsoft.com/office/officeart/2005/8/layout/radial5"/>
    <dgm:cxn modelId="{B6B26C96-490B-497F-AFD3-43E387FFAB6F}" srcId="{2DCCD31B-ACA5-4A34-9896-F9BD81C8E17A}" destId="{4A4625F9-64DA-4E12-9C54-EED98FDD3EB3}" srcOrd="4" destOrd="0" parTransId="{3A448420-F682-42F8-B1B6-E72CEC34D793}" sibTransId="{9ECF98B7-8CA0-4174-877F-EB5498AC4A8B}"/>
    <dgm:cxn modelId="{2FC42220-9623-4730-8B96-30B5D44A7426}" type="presOf" srcId="{B8952AE3-9A6C-429D-BE5E-F907F3FC4031}" destId="{AC3633D6-A632-4748-9C72-2EBACB0B0B79}" srcOrd="0" destOrd="0" presId="urn:microsoft.com/office/officeart/2005/8/layout/radial5"/>
    <dgm:cxn modelId="{207B9364-2839-454F-BF8B-100883866D78}" type="presOf" srcId="{080EBA40-2CFD-4391-97A2-BE18946BE052}" destId="{D8D306D0-38B2-4543-ADDC-959A13D97906}" srcOrd="0" destOrd="0" presId="urn:microsoft.com/office/officeart/2005/8/layout/radial5"/>
    <dgm:cxn modelId="{91C53118-89E2-4DC3-83C4-7AFB60C6AD33}" type="presOf" srcId="{F607FEB7-1101-419D-901E-E78D766FDEFF}" destId="{2A8F29E1-5E8C-4D4A-A504-F69AB076B74A}" srcOrd="0" destOrd="0" presId="urn:microsoft.com/office/officeart/2005/8/layout/radial5"/>
    <dgm:cxn modelId="{70A54EDD-C493-4592-8696-DBCFE607247F}" type="presOf" srcId="{2DCCD31B-ACA5-4A34-9896-F9BD81C8E17A}" destId="{6783377A-03BB-4CAC-9978-1F19F36269EE}" srcOrd="0" destOrd="0" presId="urn:microsoft.com/office/officeart/2005/8/layout/radial5"/>
    <dgm:cxn modelId="{F18D5D77-FFC6-4A1A-B7CB-427E82384883}" type="presOf" srcId="{3A448420-F682-42F8-B1B6-E72CEC34D793}" destId="{B9438D47-9CB9-4064-B871-EA9105B7BD7D}" srcOrd="1" destOrd="0" presId="urn:microsoft.com/office/officeart/2005/8/layout/radial5"/>
    <dgm:cxn modelId="{3AF92073-55D7-4AA9-AEA8-658FC1D338FE}" srcId="{1968CDA6-8102-42E4-9452-094840C25A2E}" destId="{2DCCD31B-ACA5-4A34-9896-F9BD81C8E17A}" srcOrd="0" destOrd="0" parTransId="{A2C8D2C7-4A4F-4659-A27E-BD63A0AB7664}" sibTransId="{91E8F749-9278-41B8-BBED-A7CBE16E48A8}"/>
    <dgm:cxn modelId="{A843664B-C9F5-4EF6-9F5E-FD3993B59D96}" type="presOf" srcId="{A295D425-925B-4AF4-8AF8-502C592C8B6B}" destId="{59CFCE60-75CD-4B9B-A6EE-17ECFCF16C78}" srcOrd="1" destOrd="0" presId="urn:microsoft.com/office/officeart/2005/8/layout/radial5"/>
    <dgm:cxn modelId="{D412105C-2942-455A-AF03-5CBF2A38BEFB}" type="presOf" srcId="{4A4625F9-64DA-4E12-9C54-EED98FDD3EB3}" destId="{E302BD0E-28FF-4ED6-AA46-CB8A4E05E1BF}" srcOrd="0" destOrd="0" presId="urn:microsoft.com/office/officeart/2005/8/layout/radial5"/>
    <dgm:cxn modelId="{3AA53DBE-8169-4130-B7DE-C48720C615D0}" srcId="{2DCCD31B-ACA5-4A34-9896-F9BD81C8E17A}" destId="{080EBA40-2CFD-4391-97A2-BE18946BE052}" srcOrd="1" destOrd="0" parTransId="{B8952AE3-9A6C-429D-BE5E-F907F3FC4031}" sibTransId="{19029EA3-89AB-4B1F-8138-5176702CCEC5}"/>
    <dgm:cxn modelId="{93DB177D-65A1-4F59-8CE4-8DD108D23E95}" type="presParOf" srcId="{CAA6C146-F266-411F-ADE9-A71C5591FC84}" destId="{6783377A-03BB-4CAC-9978-1F19F36269EE}" srcOrd="0" destOrd="0" presId="urn:microsoft.com/office/officeart/2005/8/layout/radial5"/>
    <dgm:cxn modelId="{ABA59BB9-ADC4-4E83-A5AE-7C3398D6C99B}" type="presParOf" srcId="{CAA6C146-F266-411F-ADE9-A71C5591FC84}" destId="{A2456197-17A2-46CF-B689-3DAE18AFBBBC}" srcOrd="1" destOrd="0" presId="urn:microsoft.com/office/officeart/2005/8/layout/radial5"/>
    <dgm:cxn modelId="{8BE605E3-437D-45BA-B323-135C0A62D454}" type="presParOf" srcId="{A2456197-17A2-46CF-B689-3DAE18AFBBBC}" destId="{B75DB156-DC18-4C28-8A6E-F6FF2EEBCC4D}" srcOrd="0" destOrd="0" presId="urn:microsoft.com/office/officeart/2005/8/layout/radial5"/>
    <dgm:cxn modelId="{3248C26B-0204-43B9-B6F1-8D614A504243}" type="presParOf" srcId="{CAA6C146-F266-411F-ADE9-A71C5591FC84}" destId="{E6CEF135-EEF5-4C39-B18C-DA157E5A7EC4}" srcOrd="2" destOrd="0" presId="urn:microsoft.com/office/officeart/2005/8/layout/radial5"/>
    <dgm:cxn modelId="{D9CBB04D-0C35-4A5A-9A38-FEE45B4A085F}" type="presParOf" srcId="{CAA6C146-F266-411F-ADE9-A71C5591FC84}" destId="{AC3633D6-A632-4748-9C72-2EBACB0B0B79}" srcOrd="3" destOrd="0" presId="urn:microsoft.com/office/officeart/2005/8/layout/radial5"/>
    <dgm:cxn modelId="{9DA7E779-F351-4BA5-A0D0-15ADC1DD07CC}" type="presParOf" srcId="{AC3633D6-A632-4748-9C72-2EBACB0B0B79}" destId="{E2676AFE-0891-40AE-9942-A05E5E3B565B}" srcOrd="0" destOrd="0" presId="urn:microsoft.com/office/officeart/2005/8/layout/radial5"/>
    <dgm:cxn modelId="{72E4F431-9173-46BF-9E06-DC2C578BE9FA}" type="presParOf" srcId="{CAA6C146-F266-411F-ADE9-A71C5591FC84}" destId="{D8D306D0-38B2-4543-ADDC-959A13D97906}" srcOrd="4" destOrd="0" presId="urn:microsoft.com/office/officeart/2005/8/layout/radial5"/>
    <dgm:cxn modelId="{B2511250-7A08-4774-B71B-9737376297C6}" type="presParOf" srcId="{CAA6C146-F266-411F-ADE9-A71C5591FC84}" destId="{7D503FA5-46EA-448F-90C3-EF1CD505D7D2}" srcOrd="5" destOrd="0" presId="urn:microsoft.com/office/officeart/2005/8/layout/radial5"/>
    <dgm:cxn modelId="{9CA60E3B-7189-412D-AF44-E7652B71CCB0}" type="presParOf" srcId="{7D503FA5-46EA-448F-90C3-EF1CD505D7D2}" destId="{59CFCE60-75CD-4B9B-A6EE-17ECFCF16C78}" srcOrd="0" destOrd="0" presId="urn:microsoft.com/office/officeart/2005/8/layout/radial5"/>
    <dgm:cxn modelId="{06E94217-DFCA-4151-BCB1-FF17CBEE3394}" type="presParOf" srcId="{CAA6C146-F266-411F-ADE9-A71C5591FC84}" destId="{2A8F29E1-5E8C-4D4A-A504-F69AB076B74A}" srcOrd="6" destOrd="0" presId="urn:microsoft.com/office/officeart/2005/8/layout/radial5"/>
    <dgm:cxn modelId="{F2A9D6DF-55BA-460D-91FB-9DCBA65206F8}" type="presParOf" srcId="{CAA6C146-F266-411F-ADE9-A71C5591FC84}" destId="{1624665D-F7D6-4BF4-ABF8-0B9A83DFAC4C}" srcOrd="7" destOrd="0" presId="urn:microsoft.com/office/officeart/2005/8/layout/radial5"/>
    <dgm:cxn modelId="{34E66F61-CCE6-40C7-934C-6197059CB9B3}" type="presParOf" srcId="{1624665D-F7D6-4BF4-ABF8-0B9A83DFAC4C}" destId="{CFE9FA2B-5AC8-4AF5-8521-A4D8B78BCA9D}" srcOrd="0" destOrd="0" presId="urn:microsoft.com/office/officeart/2005/8/layout/radial5"/>
    <dgm:cxn modelId="{E141796E-092F-43B3-AA25-49B6B354C231}" type="presParOf" srcId="{CAA6C146-F266-411F-ADE9-A71C5591FC84}" destId="{E0E5E534-9461-424D-86F9-F969BD41E2B8}" srcOrd="8" destOrd="0" presId="urn:microsoft.com/office/officeart/2005/8/layout/radial5"/>
    <dgm:cxn modelId="{2B9A95CB-4AA4-428E-919A-08E195B5FC51}" type="presParOf" srcId="{CAA6C146-F266-411F-ADE9-A71C5591FC84}" destId="{5AF1B689-57A5-4976-A1C1-BECF9DB2E431}" srcOrd="9" destOrd="0" presId="urn:microsoft.com/office/officeart/2005/8/layout/radial5"/>
    <dgm:cxn modelId="{9AC510B9-AD02-4EEA-B3DF-ED39E37AA36F}" type="presParOf" srcId="{5AF1B689-57A5-4976-A1C1-BECF9DB2E431}" destId="{B9438D47-9CB9-4064-B871-EA9105B7BD7D}" srcOrd="0" destOrd="0" presId="urn:microsoft.com/office/officeart/2005/8/layout/radial5"/>
    <dgm:cxn modelId="{FFE03B86-54CC-473F-8D94-FFEF9DE9230D}" type="presParOf" srcId="{CAA6C146-F266-411F-ADE9-A71C5591FC84}" destId="{E302BD0E-28FF-4ED6-AA46-CB8A4E05E1B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3377A-03BB-4CAC-9978-1F19F36269EE}">
      <dsp:nvSpPr>
        <dsp:cNvPr id="0" name=""/>
        <dsp:cNvSpPr/>
      </dsp:nvSpPr>
      <dsp:spPr>
        <a:xfrm>
          <a:off x="3060919" y="2535221"/>
          <a:ext cx="1894059" cy="16981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38298" y="2783904"/>
        <a:ext cx="1339301" cy="1200746"/>
      </dsp:txXfrm>
    </dsp:sp>
    <dsp:sp modelId="{A2456197-17A2-46CF-B689-3DAE18AFBBBC}">
      <dsp:nvSpPr>
        <dsp:cNvPr id="0" name=""/>
        <dsp:cNvSpPr/>
      </dsp:nvSpPr>
      <dsp:spPr>
        <a:xfrm rot="16200000">
          <a:off x="3813986" y="1872821"/>
          <a:ext cx="387926" cy="614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872175" y="2053974"/>
        <a:ext cx="271548" cy="368893"/>
      </dsp:txXfrm>
    </dsp:sp>
    <dsp:sp modelId="{E6CEF135-EEF5-4C39-B18C-DA157E5A7EC4}">
      <dsp:nvSpPr>
        <dsp:cNvPr id="0" name=""/>
        <dsp:cNvSpPr/>
      </dsp:nvSpPr>
      <dsp:spPr>
        <a:xfrm>
          <a:off x="3018113" y="-93529"/>
          <a:ext cx="1979671" cy="18968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পুরস্কারঃবাংলা একাডেমি পুরস্কার,একুশে পদক।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308029" y="184253"/>
        <a:ext cx="1399839" cy="1341251"/>
      </dsp:txXfrm>
    </dsp:sp>
    <dsp:sp modelId="{AC3633D6-A632-4748-9C72-2EBACB0B0B79}">
      <dsp:nvSpPr>
        <dsp:cNvPr id="0" name=""/>
        <dsp:cNvSpPr/>
      </dsp:nvSpPr>
      <dsp:spPr>
        <a:xfrm rot="20520000">
          <a:off x="5021778" y="2693286"/>
          <a:ext cx="333419" cy="614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024226" y="2831705"/>
        <a:ext cx="233393" cy="368893"/>
      </dsp:txXfrm>
    </dsp:sp>
    <dsp:sp modelId="{D8D306D0-38B2-4543-ADDC-959A13D97906}">
      <dsp:nvSpPr>
        <dsp:cNvPr id="0" name=""/>
        <dsp:cNvSpPr/>
      </dsp:nvSpPr>
      <dsp:spPr>
        <a:xfrm>
          <a:off x="5448100" y="1650815"/>
          <a:ext cx="1930901" cy="19036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জন্মঃ১৯৩৬সালে,ব্রাহ্মণবাড়িয়া জেলার মোড়াইল গ্রামে।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730874" y="1929601"/>
        <a:ext cx="1365353" cy="1346096"/>
      </dsp:txXfrm>
    </dsp:sp>
    <dsp:sp modelId="{7D503FA5-46EA-448F-90C3-EF1CD505D7D2}">
      <dsp:nvSpPr>
        <dsp:cNvPr id="0" name=""/>
        <dsp:cNvSpPr/>
      </dsp:nvSpPr>
      <dsp:spPr>
        <a:xfrm rot="3240000">
          <a:off x="4539812" y="4080961"/>
          <a:ext cx="395308" cy="614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564255" y="4155954"/>
        <a:ext cx="276716" cy="368893"/>
      </dsp:txXfrm>
    </dsp:sp>
    <dsp:sp modelId="{2A8F29E1-5E8C-4D4A-A504-F69AB076B74A}">
      <dsp:nvSpPr>
        <dsp:cNvPr id="0" name=""/>
        <dsp:cNvSpPr/>
      </dsp:nvSpPr>
      <dsp:spPr>
        <a:xfrm>
          <a:off x="4590543" y="4526455"/>
          <a:ext cx="1808298" cy="18082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পেশাঃ সাংবাদিকতা ও চাকরি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4855362" y="4791274"/>
        <a:ext cx="1278660" cy="1278660"/>
      </dsp:txXfrm>
    </dsp:sp>
    <dsp:sp modelId="{1624665D-F7D6-4BF4-ABF8-0B9A83DFAC4C}">
      <dsp:nvSpPr>
        <dsp:cNvPr id="0" name=""/>
        <dsp:cNvSpPr/>
      </dsp:nvSpPr>
      <dsp:spPr>
        <a:xfrm rot="7651217">
          <a:off x="3123753" y="4014529"/>
          <a:ext cx="328349" cy="614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3203002" y="4098429"/>
        <a:ext cx="229844" cy="368893"/>
      </dsp:txXfrm>
    </dsp:sp>
    <dsp:sp modelId="{E0E5E534-9461-424D-86F9-F969BD41E2B8}">
      <dsp:nvSpPr>
        <dsp:cNvPr id="0" name=""/>
        <dsp:cNvSpPr/>
      </dsp:nvSpPr>
      <dsp:spPr>
        <a:xfrm>
          <a:off x="1394230" y="4356132"/>
          <a:ext cx="2111876" cy="21135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latin typeface="NikoshBAN" pitchFamily="2" charset="0"/>
              <a:cs typeface="NikoshBAN" pitchFamily="2" charset="0"/>
            </a:rPr>
            <a:t>উল্লেখযোগ্য রচনাঃলোক-লোকান্তর,কালের কলস,সোনালী কাবিন,মায়াবী পর্দা দুলে উঠো,মিথ্যেবাদী রাখাল,একচক্ষু হরিণ </a:t>
          </a:r>
          <a:endParaRPr lang="bn-IN" sz="1800" i="1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1800" kern="1200" dirty="0" smtClean="0">
            <a:latin typeface="NikoshBAN" pitchFamily="2" charset="0"/>
            <a:cs typeface="NikoshBAN" pitchFamily="2" charset="0"/>
          </a:endParaRPr>
        </a:p>
      </dsp:txBody>
      <dsp:txXfrm>
        <a:off x="1703507" y="4665661"/>
        <a:ext cx="1493322" cy="1494536"/>
      </dsp:txXfrm>
    </dsp:sp>
    <dsp:sp modelId="{5AF1B689-57A5-4976-A1C1-BECF9DB2E431}">
      <dsp:nvSpPr>
        <dsp:cNvPr id="0" name=""/>
        <dsp:cNvSpPr/>
      </dsp:nvSpPr>
      <dsp:spPr>
        <a:xfrm rot="11880000">
          <a:off x="2617142" y="2684297"/>
          <a:ext cx="365206" cy="614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2724023" y="2824189"/>
        <a:ext cx="255644" cy="368893"/>
      </dsp:txXfrm>
    </dsp:sp>
    <dsp:sp modelId="{E302BD0E-28FF-4ED6-AA46-CB8A4E05E1BF}">
      <dsp:nvSpPr>
        <dsp:cNvPr id="0" name=""/>
        <dsp:cNvSpPr/>
      </dsp:nvSpPr>
      <dsp:spPr>
        <a:xfrm>
          <a:off x="698197" y="1698500"/>
          <a:ext cx="1808298" cy="18082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সম্পাদিত পত্রিকাঃগণকণ্ঠ,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কর্ণফুলী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963016" y="1963319"/>
        <a:ext cx="1278660" cy="1278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64C7F-FE56-4740-9D1B-F98D62D0822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B9800-2DA7-420B-8E07-5DBE2B83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1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24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22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47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81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32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44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18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43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22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80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1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79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21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89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85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10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8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5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91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85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1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8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2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0777-D42C-405F-A167-F594FE89065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6EC8E7-E800-42A3-BBB8-04FD855F8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0777-D42C-405F-A167-F594FE89065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C8E7-E800-42A3-BBB8-04FD855F8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0777-D42C-405F-A167-F594FE89065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C8E7-E800-42A3-BBB8-04FD855F8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0777-D42C-405F-A167-F594FE89065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6EC8E7-E800-42A3-BBB8-04FD855F8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0777-D42C-405F-A167-F594FE89065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C8E7-E800-42A3-BBB8-04FD855F85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0777-D42C-405F-A167-F594FE89065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C8E7-E800-42A3-BBB8-04FD855F8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0777-D42C-405F-A167-F594FE89065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B6EC8E7-E800-42A3-BBB8-04FD855F85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0777-D42C-405F-A167-F594FE89065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C8E7-E800-42A3-BBB8-04FD855F8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0777-D42C-405F-A167-F594FE89065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C8E7-E800-42A3-BBB8-04FD855F8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0777-D42C-405F-A167-F594FE89065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C8E7-E800-42A3-BBB8-04FD855F8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0777-D42C-405F-A167-F594FE89065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C8E7-E800-42A3-BBB8-04FD855F85C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690777-D42C-405F-A167-F594FE89065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6EC8E7-E800-42A3-BBB8-04FD855F85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png"/><Relationship Id="rId5" Type="http://schemas.openxmlformats.org/officeDocument/2006/relationships/image" Target="../media/image22.jp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7.png"/><Relationship Id="rId5" Type="http://schemas.openxmlformats.org/officeDocument/2006/relationships/image" Target="../media/image23.jp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7.png"/><Relationship Id="rId5" Type="http://schemas.openxmlformats.org/officeDocument/2006/relationships/image" Target="../media/image24.jp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457200" y="685800"/>
            <a:ext cx="7772400" cy="1562962"/>
          </a:xfr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বাংলা ক্লাশে সবাইকে স্বাগতম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667000"/>
            <a:ext cx="3962400" cy="32674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62200"/>
            <a:ext cx="5867400" cy="39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73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229600" cy="5410200"/>
          </a:xfrm>
          <a:prstGeom prst="rect">
            <a:avLst/>
          </a:prstGeom>
        </p:spPr>
      </p:pic>
      <p:sp>
        <p:nvSpPr>
          <p:cNvPr id="4" name="Vertical Scroll 3"/>
          <p:cNvSpPr/>
          <p:nvPr/>
        </p:nvSpPr>
        <p:spPr>
          <a:xfrm>
            <a:off x="2590800" y="152400"/>
            <a:ext cx="3657600" cy="914400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আদর্শ পাঠ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2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7772400" cy="5200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Vertical Scroll 2"/>
          <p:cNvSpPr/>
          <p:nvPr/>
        </p:nvSpPr>
        <p:spPr>
          <a:xfrm>
            <a:off x="1981200" y="304800"/>
            <a:ext cx="4800600" cy="762000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6400"/>
            <a:ext cx="7620000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0" y="533400"/>
            <a:ext cx="1816100" cy="111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4953000"/>
            <a:ext cx="7772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নারকেলের ঐ লম্বা মাথায় হঠাৎ দেখি কাল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ডাবের মতো চাঁদ উঠেছে ঠাণ্ডা ও গোলগাল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84600" y="6553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8" y="152400"/>
            <a:ext cx="3985491" cy="426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152400"/>
            <a:ext cx="44196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4572000"/>
            <a:ext cx="8153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ছিটকিনিটা আস্তে খুলে পেরিয়ে গেলাম ঘর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ঝিমধরা এই মস্ত শহর কাঁপছিল থরথর।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95600" y="6324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8" y="152400"/>
            <a:ext cx="4316846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4267200" cy="3886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4572000"/>
            <a:ext cx="8229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মিনারটাকে দেখছি যেন দাঁড়িয়ে আছেন কেউ,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পাথরঘাটার গির্জেটা কি লাল পাথরের ঢেউ?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31855" y="638232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398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52400"/>
            <a:ext cx="4343401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4336"/>
            <a:ext cx="4114800" cy="44738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5105400"/>
            <a:ext cx="80772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দরগাতলা পার হয়ে যেই মোড় ফিরেছি বাঁয়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কোত্থেকে এক উটকো পাহাড় ডাক দিল আয় আয়।</a:t>
            </a:r>
          </a:p>
          <a:p>
            <a:pPr algn="ctr"/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81400" y="6553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13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82000" cy="4238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4876800"/>
            <a:ext cx="815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পাহাড়টাকে হাত বুলিয়ে লালদিঘির ঐ পাড়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এগিয়ে দেখি জোনাকিদের বসেছে দরবার।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0" y="645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015575" y="152400"/>
            <a:ext cx="2590800" cy="91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solidFill>
                <a:srgbClr val="33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পাহাড়কে ‘উটকো পাহাড়’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বলেছেন কেন?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76600"/>
            <a:ext cx="693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u="sng" dirty="0" smtClean="0">
                <a:solidFill>
                  <a:srgbClr val="D71958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3200" dirty="0" smtClean="0">
                <a:solidFill>
                  <a:srgbClr val="D71958"/>
                </a:solidFill>
                <a:latin typeface="NikoshBAN" pitchFamily="2" charset="0"/>
                <a:cs typeface="NikoshBAN" pitchFamily="2" charset="0"/>
              </a:rPr>
              <a:t>অপ্রয়োজনীয় ও অপ্রত্যাশিত পাহাড়কে কবি উটকো পাহাড় বলছেন।</a:t>
            </a:r>
          </a:p>
          <a:p>
            <a:r>
              <a:rPr lang="bn-IN" sz="3200" dirty="0" smtClean="0">
                <a:solidFill>
                  <a:srgbClr val="D71958"/>
                </a:solidFill>
                <a:latin typeface="NikoshBAN" pitchFamily="2" charset="0"/>
                <a:cs typeface="NikoshBAN" pitchFamily="2" charset="0"/>
              </a:rPr>
              <a:t>পাহাড়ের প্রতি গভীর মমত্ববোধ থেকে ‘উটকো’ শব্দটি</a:t>
            </a:r>
          </a:p>
          <a:p>
            <a:r>
              <a:rPr lang="bn-IN" sz="3200" dirty="0" smtClean="0">
                <a:solidFill>
                  <a:srgbClr val="D71958"/>
                </a:solidFill>
                <a:latin typeface="NikoshBAN" pitchFamily="2" charset="0"/>
                <a:cs typeface="NikoshBAN" pitchFamily="2" charset="0"/>
              </a:rPr>
              <a:t>ব্যবহার করা হয়েছে।পাহাড়টি যেন কবিকে হাতছানি দিয়ে ডাকে। কবি পাহাড়ের ডাকে সাড়া দেন এবং গায়ে হাত বুলিয়ে আদর করেন।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27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10427" cy="426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815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আমায় দেখে কলকলিয়ে দিঘির কালো জল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বললো,এসো, আমরা সবাই না-ঘুমানোর দল-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24200" y="64793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534400" cy="4031488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762000" y="4724400"/>
            <a:ext cx="7848600" cy="1676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পকেট থেকে খোলো তোমার পদ্য লেখার ভাঁজ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রক্তজবার ঝোঁপের কাছে কাব্য হবে আজ।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5200" y="64285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1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310"/>
            <a:ext cx="8229600" cy="1143000"/>
          </a:xfrm>
        </p:spPr>
        <p:txBody>
          <a:bodyPr>
            <a:norm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2209800" cy="2209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1"/>
            <a:ext cx="2159000" cy="283093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6200" y="2895600"/>
            <a:ext cx="30480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 নুরুল কাদের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শিক্ষক(বাংলা)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বাকলিয়া সরকারি উচ্চ বিদ্যালয়,চট্টগ্রাম</a:t>
            </a:r>
            <a:r>
              <a:rPr lang="bn-IN" sz="2000" dirty="0" smtClean="0"/>
              <a:t>।</a:t>
            </a:r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77000" y="3276600"/>
            <a:ext cx="24638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শ্রেনিঃষষ্ঠ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বিষয়ঃবাংলা প্রথম</a:t>
            </a:r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276600" y="152401"/>
            <a:ext cx="1981200" cy="1239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D71958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D71958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9159"/>
            <a:ext cx="4477326" cy="4128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1" y="177223"/>
            <a:ext cx="4375727" cy="4150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4876800"/>
            <a:ext cx="7924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দিঘির কথায় উঠল হেসে ফুল পাখিরা সব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কাব্য হবে,কাব্য হবে- জুড়লো কলরব।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52800" y="64908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29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82000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708" y="4953000"/>
            <a:ext cx="8201891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কী আর করি পকেট থেকে খুলে ছড়ার বই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পাখির কাছে,ফুলের কাছে মনের কথা কই।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81400" y="6400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68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paration 4"/>
          <p:cNvSpPr/>
          <p:nvPr/>
        </p:nvSpPr>
        <p:spPr>
          <a:xfrm>
            <a:off x="3200400" y="304800"/>
            <a:ext cx="3276600" cy="8382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3716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লালদিঘির পাড়ে কাদের দরবার বসেছিল?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50" y="2464207"/>
            <a:ext cx="5192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ফুল পাখিরা সব কলরব করল কেন?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742009"/>
            <a:ext cx="397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থরথর করে কী কাঁপছিল?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056" y="4625366"/>
            <a:ext cx="3513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‘মিনার’ শব্দের অর্থ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50" y="5410200"/>
            <a:ext cx="5040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আল মাহমুদের একটি উল্লেখযোগ্য রচনার নাম বল?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6019800" y="1447800"/>
            <a:ext cx="1828800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জোনাকিদের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5862536" y="2362200"/>
            <a:ext cx="2748064" cy="8128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কাব্য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শোনার আগ্রহে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5862536" y="3561911"/>
            <a:ext cx="2519464" cy="64159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ঝিমধরা মস্ত শহর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5903068" y="4630651"/>
            <a:ext cx="2478932" cy="46737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মসজিদের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উচুঁ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স্তম্ভ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5829300" y="5562599"/>
            <a:ext cx="2209800" cy="6493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সোনালী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কাবিন</a:t>
            </a:r>
            <a:endParaRPr lang="en-US" sz="3200" dirty="0"/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Up Ribbon 3"/>
          <p:cNvSpPr/>
          <p:nvPr/>
        </p:nvSpPr>
        <p:spPr>
          <a:xfrm>
            <a:off x="2514600" y="0"/>
            <a:ext cx="4724400" cy="12192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105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আলোচ্য কবিতায় কবির যে নিসর্গপ্রেম ফুটে উঠেছে,তা লিখে আনবে।</a:t>
            </a:r>
            <a:endParaRPr lang="en-US" sz="4000" dirty="0">
              <a:solidFill>
                <a:srgbClr val="3366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7772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458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66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          কৃতজ্ঞতা স্বীকারঃ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839200" cy="5105400"/>
          </a:xfrm>
        </p:spPr>
        <p:txBody>
          <a:bodyPr>
            <a:normAutofit fontScale="92500" lnSpcReduction="10000"/>
          </a:bodyPr>
          <a:lstStyle/>
          <a:p>
            <a:endParaRPr lang="bn-IN" dirty="0" smtClean="0"/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b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টি তৈরিতে ফোনে যাদের উৎসাহ ও সহযোগিতা পেয়েছি তাদের নাম উল্লেখ না করলে কার্পণ্য হবে।নিচে তাদের নাম উল্লেখ করা হলোঃ</a:t>
            </a:r>
          </a:p>
          <a:p>
            <a:pPr>
              <a:buFont typeface="Wingdings" pitchFamily="2" charset="2"/>
              <a:buChar char="§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জয়দীপ দে,সহকারী অধ্যাপক,টিচার্স ট্রেনিং কলেজ,ঢাকা।</a:t>
            </a:r>
          </a:p>
          <a:p>
            <a:pPr>
              <a:buFont typeface="Wingdings" pitchFamily="2" charset="2"/>
              <a:buChar char="§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আবু তুরাব মুহাম্মদ মাসরূহ,সহকারী শিক্ষক,বাকলিয়া সরকারি উচ্চ বিদ্যালয়,চট্টগ্রাম।</a:t>
            </a:r>
          </a:p>
          <a:p>
            <a:pPr>
              <a:buFont typeface="Wingdings" pitchFamily="2" charset="2"/>
              <a:buChar char="§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মোঃবারী আলম,সিঃ শিঃ বড়াই গ্রাম উচ্চ বিদ্যালয়, নাটোর।</a:t>
            </a:r>
          </a:p>
          <a:p>
            <a:pPr>
              <a:buFont typeface="Wingdings" pitchFamily="2" charset="2"/>
              <a:buChar char="§"/>
            </a:pPr>
            <a:r>
              <a:rPr lang="bn-IN" smtClean="0">
                <a:latin typeface="NikoshBAN" pitchFamily="2" charset="0"/>
                <a:cs typeface="NikoshBAN" pitchFamily="2" charset="0"/>
              </a:rPr>
              <a:t>শওকত হোসাইন,সহঃশিঃআহমদ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ডলমপীর (রঃ) সিনিয়র মাদ্রাসা, বাঁশখালী,চট্টগ্রাম।</a:t>
            </a:r>
          </a:p>
          <a:p>
            <a:pPr marL="0" indent="0"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25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34471" y="3352800"/>
            <a:ext cx="4147127" cy="990600"/>
          </a:xfrm>
        </p:spPr>
        <p:txBody>
          <a:bodyPr/>
          <a:lstStyle/>
          <a:p>
            <a:endParaRPr lang="bn-IN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34472" y="3352800"/>
            <a:ext cx="4147127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</a:p>
          <a:p>
            <a:pPr algn="ctr"/>
            <a:endParaRPr lang="bn-IN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011035"/>
              </p:ext>
            </p:extLst>
          </p:nvPr>
        </p:nvGraphicFramePr>
        <p:xfrm>
          <a:off x="3810000" y="487680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Packager Shell Object" showAsIcon="1" r:id="rId4" imgW="914400" imgH="806400" progId="Package">
                  <p:embed/>
                </p:oleObj>
              </mc:Choice>
              <mc:Fallback>
                <p:oleObj name="Packager Shell Object" showAsIcon="1" r:id="rId4" imgW="914400" imgH="806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0" y="487680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28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44" y="2438400"/>
            <a:ext cx="5715001" cy="914400"/>
          </a:xfrm>
        </p:spPr>
        <p:txBody>
          <a:bodyPr>
            <a:normAutofit/>
          </a:bodyPr>
          <a:lstStyle/>
          <a:p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662545" y="2438400"/>
            <a:ext cx="5715000" cy="91440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ভিডিওটিতে আমরা কী কী দেখলাম?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981200" y="4267200"/>
            <a:ext cx="4648200" cy="129540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পাখির কাছে ফুল,ফুলের কাছে পাখি</a:t>
            </a:r>
          </a:p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6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895600"/>
            <a:ext cx="7239000" cy="137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6000" dirty="0" smtClean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পাখির কাছে ফুলের কাছে</a:t>
            </a:r>
          </a:p>
          <a:p>
            <a:pPr marL="0" indent="0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</a:t>
            </a:r>
          </a:p>
          <a:p>
            <a:pPr marL="0" indent="0">
              <a:buNone/>
            </a:pP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1767840" y="381000"/>
            <a:ext cx="4709160" cy="2209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63287"/>
            <a:ext cx="4287520" cy="21423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3657600"/>
            <a:ext cx="3124200" cy="685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আল মাহমুদ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71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24200" y="533400"/>
            <a:ext cx="2362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pPr algn="ctr"/>
            <a:endParaRPr lang="bn-IN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1524000" y="1752600"/>
            <a:ext cx="4800600" cy="9906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...</a:t>
            </a: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066800" y="2971800"/>
            <a:ext cx="5943600" cy="30480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নতুন শব্দের অর্থ লিখতে পারবে।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কবিতায় প্রকৃতির যে বিচিত্র সৌন্দর্য ফুটে উঠেছে তা ব্যাখ্যা করতে পারবে।</a:t>
            </a:r>
          </a:p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913658" y="3078018"/>
            <a:ext cx="381000" cy="228600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V="1">
            <a:off x="1932708" y="3523672"/>
            <a:ext cx="342900" cy="249382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869209" y="3954780"/>
            <a:ext cx="304800" cy="228600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9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00837490"/>
              </p:ext>
            </p:extLst>
          </p:nvPr>
        </p:nvGraphicFramePr>
        <p:xfrm>
          <a:off x="685800" y="457201"/>
          <a:ext cx="8077200" cy="639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9644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3377A-03BB-4CAC-9978-1F19F3626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6783377A-03BB-4CAC-9978-1F19F3626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456197-17A2-46CF-B689-3DAE18AFB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A2456197-17A2-46CF-B689-3DAE18AFB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CEF135-EEF5-4C39-B18C-DA157E5A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E6CEF135-EEF5-4C39-B18C-DA157E5A7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3633D6-A632-4748-9C72-2EBACB0B0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AC3633D6-A632-4748-9C72-2EBACB0B0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D306D0-38B2-4543-ADDC-959A13D97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D8D306D0-38B2-4543-ADDC-959A13D97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503FA5-46EA-448F-90C3-EF1CD505D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7D503FA5-46EA-448F-90C3-EF1CD505D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8F29E1-5E8C-4D4A-A504-F69AB076B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2A8F29E1-5E8C-4D4A-A504-F69AB076B7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24665D-F7D6-4BF4-ABF8-0B9A83DFA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1624665D-F7D6-4BF4-ABF8-0B9A83DFA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5E534-9461-424D-86F9-F969BD41E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E0E5E534-9461-424D-86F9-F969BD41E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F1B689-57A5-4976-A1C1-BECF9DB2E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5AF1B689-57A5-4976-A1C1-BECF9DB2E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02BD0E-28FF-4ED6-AA46-CB8A4E05E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E302BD0E-28FF-4ED6-AA46-CB8A4E05E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2057400" y="228600"/>
            <a:ext cx="4343400" cy="838200"/>
          </a:xfrm>
          <a:prstGeom prst="vertic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এসো নতুন শব্দের অর্থ জেনে নিই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42027" y="1749713"/>
            <a:ext cx="609600" cy="243609"/>
          </a:xfrm>
          <a:prstGeom prst="rightArrow">
            <a:avLst>
              <a:gd name="adj1" fmla="val 42233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37" y="1295400"/>
            <a:ext cx="3093027" cy="12192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5168900" y="1693141"/>
            <a:ext cx="774700" cy="2378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943600" y="1431059"/>
            <a:ext cx="2667000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মসজিদের উচুঁ স্তম্ভ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199" y="2801503"/>
            <a:ext cx="997527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গির্জে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480127" y="3144404"/>
            <a:ext cx="571500" cy="20839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9" y="2514600"/>
            <a:ext cx="3117273" cy="1142999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5154611" y="3200975"/>
            <a:ext cx="774701" cy="20839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943599" y="2776682"/>
            <a:ext cx="2615623" cy="7458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খ্রিস্টানদের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উপাসনালয়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7199" y="4019270"/>
            <a:ext cx="1059874" cy="7856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দরবার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1554017" y="4400549"/>
            <a:ext cx="497610" cy="22378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20" y="3864460"/>
            <a:ext cx="3134591" cy="1095265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5140325" y="4400549"/>
            <a:ext cx="803274" cy="22378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943600" y="3976851"/>
            <a:ext cx="2680855" cy="8473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রাজসভা,জলসা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57198" y="5186218"/>
            <a:ext cx="1059873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কলরব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1517073" y="5516321"/>
            <a:ext cx="491836" cy="19811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73" y="5074804"/>
            <a:ext cx="3134591" cy="1219199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>
            <a:off x="5140325" y="5577608"/>
            <a:ext cx="803274" cy="2135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926282" y="5257801"/>
            <a:ext cx="2684318" cy="8543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কোলাহল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7200" y="1490518"/>
            <a:ext cx="990600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মিনার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558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30" grpId="0" animBg="1"/>
      <p:bldP spid="32" grpId="0" animBg="1"/>
      <p:bldP spid="34" grpId="0" animBg="1"/>
      <p:bldP spid="35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590800" y="381000"/>
            <a:ext cx="3276600" cy="914400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466671"/>
            <a:ext cx="4798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আল মাহমুদ কোন জেলায় জন্ম গ্রহণ করেন?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717844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আল মাহমুদ কী কী পুরস্কার পেয়েছেন?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6200" y="4887391"/>
            <a:ext cx="4036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itchFamily="2" charset="2"/>
              <a:buChar char="q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কলরব শব্দের অর্থ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5486400" y="1524000"/>
            <a:ext cx="274320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5486400" y="2893979"/>
            <a:ext cx="3354422" cy="1447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 একাডেমি পুরস্কার,একুশে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পদক</a:t>
            </a:r>
            <a:endParaRPr lang="en-US" sz="3600" dirty="0"/>
          </a:p>
        </p:txBody>
      </p:sp>
      <p:sp>
        <p:nvSpPr>
          <p:cNvPr id="16" name="Flowchart: Alternate Process 15"/>
          <p:cNvSpPr/>
          <p:nvPr/>
        </p:nvSpPr>
        <p:spPr>
          <a:xfrm>
            <a:off x="5486400" y="4887391"/>
            <a:ext cx="2438400" cy="990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কোলাহল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8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784</TotalTime>
  <Words>479</Words>
  <Application>Microsoft Office PowerPoint</Application>
  <PresentationFormat>On-screen Show (4:3)</PresentationFormat>
  <Paragraphs>132</Paragraphs>
  <Slides>25</Slides>
  <Notes>24</Notes>
  <HiddenSlides>0</HiddenSlides>
  <MMClips>9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Trek</vt:lpstr>
      <vt:lpstr>Package</vt:lpstr>
      <vt:lpstr>আজকের বাংলা ক্লাশে সবাইকে স্বাগতম 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কৃতজ্ঞতা স্বীকারঃ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Nurul Quder</dc:creator>
  <cp:lastModifiedBy>Nurul Quder</cp:lastModifiedBy>
  <cp:revision>126</cp:revision>
  <dcterms:created xsi:type="dcterms:W3CDTF">2020-05-16T07:40:09Z</dcterms:created>
  <dcterms:modified xsi:type="dcterms:W3CDTF">2020-05-19T16:30:01Z</dcterms:modified>
</cp:coreProperties>
</file>