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050" autoAdjust="0"/>
  </p:normalViewPr>
  <p:slideViewPr>
    <p:cSldViewPr>
      <p:cViewPr varScale="1">
        <p:scale>
          <a:sx n="42" d="100"/>
          <a:sy n="42" d="100"/>
        </p:scale>
        <p:origin x="-1626" y="-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981200"/>
            <a:ext cx="5888736" cy="264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663441"/>
            <a:ext cx="5891022" cy="2531533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20802"/>
            <a:ext cx="1543050" cy="752810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320802"/>
            <a:ext cx="4514850" cy="752810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901952"/>
            <a:ext cx="5829300" cy="196799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906737"/>
            <a:ext cx="5829300" cy="2180695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773456"/>
            <a:ext cx="3028950" cy="640588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773456"/>
            <a:ext cx="3028950" cy="640588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679803"/>
            <a:ext cx="3030141" cy="952397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686317"/>
            <a:ext cx="3031331" cy="94588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632200"/>
            <a:ext cx="3030141" cy="555492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632200"/>
            <a:ext cx="3031331" cy="555492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229350" cy="1651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42953"/>
            <a:ext cx="2057400" cy="1678517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421467"/>
            <a:ext cx="2057400" cy="6604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421467"/>
            <a:ext cx="3833813" cy="6604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600556"/>
            <a:ext cx="3943350" cy="59436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741889"/>
            <a:ext cx="116586" cy="22453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106"/>
            <a:ext cx="1659636" cy="2286008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86023"/>
            <a:ext cx="1657350" cy="3147907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9181395"/>
            <a:ext cx="457200" cy="52740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732636"/>
            <a:ext cx="3463290" cy="56794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8401756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984193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10319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10318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795693"/>
            <a:ext cx="6172200" cy="6339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9181395"/>
            <a:ext cx="25146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9181395"/>
            <a:ext cx="5715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92367"/>
            <a:ext cx="6885411" cy="93776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304800" y="304800"/>
            <a:ext cx="6248400" cy="1042416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বিসমিল্লাহির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রহমানির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রাহিম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1371600" y="2286000"/>
            <a:ext cx="4191000" cy="1042416"/>
          </a:xfrm>
          <a:prstGeom prst="beve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(3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013" y="4110037"/>
            <a:ext cx="5998598" cy="4729163"/>
          </a:xfrm>
          <a:prstGeom prst="flowChartAlternateProcess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0" y="1219200"/>
            <a:ext cx="6858000" cy="2743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সাদিক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সন্সের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2018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31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সমাপ্ত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4191000"/>
          <a:ext cx="68580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/>
                <a:gridCol w="16764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শিরোনাম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dirty="0" err="1" smtClean="0"/>
                        <a:t>মূলধন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1,20,000</a:t>
                      </a:r>
                      <a:endParaRPr lang="en-US" sz="24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baseline="0" dirty="0" smtClean="0">
                          <a:latin typeface="NikoshBAN" pitchFamily="2" charset="0"/>
                          <a:cs typeface="NikoshBAN" pitchFamily="2" charset="0"/>
                        </a:rPr>
                        <a:t>26,000</a:t>
                      </a:r>
                      <a:endParaRPr lang="en-US" sz="2400" u="sng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1,46,000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বিয়োগ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baseline="0" dirty="0" smtClean="0">
                          <a:latin typeface="NikoshBAN" pitchFamily="2" charset="0"/>
                          <a:cs typeface="NikoshBAN" pitchFamily="2" charset="0"/>
                        </a:rPr>
                        <a:t>10,000</a:t>
                      </a:r>
                      <a:endParaRPr lang="en-US" u="sng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1,36,000</a:t>
                      </a:r>
                      <a:endParaRPr lang="en-US" sz="2400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304800" y="914400"/>
            <a:ext cx="6248400" cy="1676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সাদিক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সন্সের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2018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31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তারিখের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2819400"/>
          <a:ext cx="6858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1219200"/>
                <a:gridCol w="1371600"/>
              </a:tblGrid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শিরোনাম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b="0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u="sng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সম্পদসমূহ</a:t>
                      </a:r>
                      <a:r>
                        <a:rPr lang="en-US" sz="2400" b="0" u="sng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400" b="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তহবিল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40,000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প্রাপ্য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24,000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30,000</a:t>
                      </a:r>
                      <a:endParaRPr lang="en-US" sz="2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94,000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স্থায়ী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যন্ত্রপাতি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60,000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অবচয়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6000</a:t>
                      </a:r>
                      <a:endParaRPr lang="en-US" sz="2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স্থায়ী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54,000</a:t>
                      </a:r>
                      <a:endParaRPr lang="en-US" sz="2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1,48,000</a:t>
                      </a:r>
                      <a:endParaRPr lang="en-US" sz="2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209800" y="8839200"/>
            <a:ext cx="2819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চলমান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143002"/>
          <a:ext cx="6248400" cy="7924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760"/>
                <a:gridCol w="1319106"/>
                <a:gridCol w="1388534"/>
              </a:tblGrid>
              <a:tr h="8465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শিরোনাম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b="0" dirty="0"/>
                    </a:p>
                  </a:txBody>
                  <a:tcPr/>
                </a:tc>
              </a:tr>
              <a:tr h="589858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 smtClean="0">
                          <a:latin typeface="NikoshBAN" pitchFamily="2" charset="0"/>
                          <a:cs typeface="NikoshBAN" pitchFamily="2" charset="0"/>
                        </a:rPr>
                        <a:t>দায়সমূহ</a:t>
                      </a:r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400" u="sng" dirty="0" err="1" smtClean="0">
                          <a:latin typeface="NikoshBAN" pitchFamily="2" charset="0"/>
                          <a:cs typeface="NikoshBAN" pitchFamily="2" charset="0"/>
                        </a:rPr>
                        <a:t>মালিকান</a:t>
                      </a:r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u="sng" dirty="0" err="1" smtClean="0">
                          <a:latin typeface="NikoshBAN" pitchFamily="2" charset="0"/>
                          <a:cs typeface="NikoshBAN" pitchFamily="2" charset="0"/>
                        </a:rPr>
                        <a:t>স্বত্ব</a:t>
                      </a:r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98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9858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8,000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985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1,000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985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3,000</a:t>
                      </a:r>
                      <a:endParaRPr lang="en-US" sz="2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98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12,000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985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স্থায়ী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………</a:t>
                      </a:r>
                      <a:endParaRPr lang="en-US" sz="2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98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স্থায়ী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……</a:t>
                      </a:r>
                      <a:endParaRPr lang="en-US" sz="2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98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12,000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98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মালিকান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স্বত্ব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985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1,36,000</a:t>
                      </a:r>
                      <a:endParaRPr lang="en-US" sz="2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898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মালিকান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স্বত্ব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1,48,000</a:t>
                      </a:r>
                      <a:endParaRPr lang="en-US" sz="2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0"/>
            <a:ext cx="2971800" cy="2362200"/>
          </a:xfrm>
          <a:prstGeom prst="rect">
            <a:avLst/>
          </a:prstGeom>
        </p:spPr>
      </p:pic>
      <p:pic>
        <p:nvPicPr>
          <p:cNvPr id="6" name="Picture 5" descr="download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600200"/>
            <a:ext cx="2971800" cy="2362200"/>
          </a:xfrm>
          <a:prstGeom prst="rect">
            <a:avLst/>
          </a:prstGeom>
        </p:spPr>
      </p:pic>
      <p:pic>
        <p:nvPicPr>
          <p:cNvPr id="7" name="Picture 6" descr="download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343400"/>
            <a:ext cx="2971800" cy="2362200"/>
          </a:xfrm>
          <a:prstGeom prst="rect">
            <a:avLst/>
          </a:prstGeom>
        </p:spPr>
      </p:pic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1400" y="4267200"/>
            <a:ext cx="2924175" cy="2209800"/>
          </a:xfrm>
          <a:prstGeom prst="rect">
            <a:avLst/>
          </a:prstGeom>
        </p:spPr>
      </p:pic>
      <p:pic>
        <p:nvPicPr>
          <p:cNvPr id="9" name="Picture 8" descr="download (4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1400" y="6934200"/>
            <a:ext cx="2971800" cy="2438400"/>
          </a:xfrm>
          <a:prstGeom prst="rect">
            <a:avLst/>
          </a:prstGeom>
        </p:spPr>
      </p:pic>
      <p:pic>
        <p:nvPicPr>
          <p:cNvPr id="10" name="Picture 9" descr="images (9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" y="7010400"/>
            <a:ext cx="3048000" cy="2362200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52600" y="914400"/>
            <a:ext cx="297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Bevel 6"/>
          <p:cNvSpPr/>
          <p:nvPr/>
        </p:nvSpPr>
        <p:spPr>
          <a:xfrm>
            <a:off x="0" y="1676400"/>
            <a:ext cx="6248400" cy="1371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মালিকান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28800" y="3048000"/>
            <a:ext cx="2590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4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1524000" y="3962400"/>
            <a:ext cx="3124200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105400"/>
            <a:ext cx="6858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নিম্বের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(ক)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অনাদায়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পাওনা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		(খ)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বাট্টা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সঞ্চিতি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	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(গ)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কুঋন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সঞ্চিতি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		(ঘ)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অবচয়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সঞ্চিতি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25%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(ক) 35%			(খ) 33.33% 	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(গ) 20% 			(ঘ) 17.33%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আয়কে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(ক)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	(খ)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(গ)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কমিশন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		(ঘ)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1981200" y="8763000"/>
            <a:ext cx="24128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8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066800"/>
            <a:ext cx="23310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057400"/>
            <a:ext cx="624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প্রস্তুতের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উপলব্ধি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3124200"/>
            <a:ext cx="21002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810000"/>
            <a:ext cx="6172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বিবরণীতে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পরোক্ষ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আয়-ব্যয়ের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solidFill>
                <a:schemeClr val="accent6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8839200"/>
            <a:ext cx="26100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Picture 8" descr="download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562600"/>
            <a:ext cx="6096000" cy="3124200"/>
          </a:xfrm>
          <a:prstGeom prst="flowChartAlternateProcess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143000" y="381000"/>
            <a:ext cx="4572000" cy="1042416"/>
          </a:xfrm>
          <a:prstGeom prst="bevel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P-1193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752600"/>
            <a:ext cx="2558143" cy="3810000"/>
          </a:xfrm>
          <a:prstGeom prst="bevel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7010400"/>
            <a:ext cx="30480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s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হাম্মদ</a:t>
            </a:r>
            <a:r>
              <a:rPr lang="as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হারুনুর রশীদ</a:t>
            </a:r>
          </a:p>
          <a:p>
            <a:r>
              <a:rPr lang="as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প্রভাষক- হিসাববিজ্ঞান বিভাগ</a:t>
            </a:r>
          </a:p>
          <a:p>
            <a:r>
              <a:rPr lang="as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শহীদ জিয়াউর রহমান ডিগ্রি কলেজ, জামালপুর।</a:t>
            </a:r>
          </a:p>
          <a:p>
            <a:r>
              <a:rPr lang="as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মোবা: ০১৭১১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as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৩৭৮৫২৭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harun4921@gmail.com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5200" y="7010400"/>
            <a:ext cx="31242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: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একাদশ</a:t>
            </a:r>
          </a:p>
          <a:p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হিসাববিজ্ঞান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১ম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পত্র</a:t>
            </a:r>
          </a:p>
          <a:p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৯ম</a:t>
            </a:r>
            <a:endParaRPr lang="as-IN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</a:p>
          <a:p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1৯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/০৫/২০২০ ইং</a:t>
            </a: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0" y="0"/>
            <a:ext cx="6858000" cy="2438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5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2590800"/>
            <a:ext cx="6858000" cy="73152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u="sng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প্রস্তুতের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উপলব্ধি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বিশদ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পরোক্ষ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আয়-ব্যয়ের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বিশদ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প্রস্তুতের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আবস্থার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দীর্ঘমেয়াদী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দায়ের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উত্তোলনের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স্বত্বের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সম্পত্তির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পাওনাদার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পক্ষের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দাবির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143000"/>
            <a:ext cx="6400800" cy="121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পার্শ্ব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381000" y="2514600"/>
            <a:ext cx="6172200" cy="1042416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86200"/>
            <a:ext cx="2857500" cy="2362200"/>
          </a:xfrm>
          <a:prstGeom prst="rect">
            <a:avLst/>
          </a:prstGeom>
        </p:spPr>
      </p:pic>
      <p:pic>
        <p:nvPicPr>
          <p:cNvPr id="7" name="Picture 6" descr="download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886200"/>
            <a:ext cx="2952750" cy="2362200"/>
          </a:xfrm>
          <a:prstGeom prst="rect">
            <a:avLst/>
          </a:prstGeom>
        </p:spPr>
      </p:pic>
      <p:pic>
        <p:nvPicPr>
          <p:cNvPr id="8" name="Picture 7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6705600"/>
            <a:ext cx="2819400" cy="2590800"/>
          </a:xfrm>
          <a:prstGeom prst="rect">
            <a:avLst/>
          </a:prstGeom>
        </p:spPr>
      </p:pic>
      <p:pic>
        <p:nvPicPr>
          <p:cNvPr id="9" name="Picture 8" descr="download (1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0" y="6705600"/>
            <a:ext cx="3000375" cy="2590800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447800"/>
            <a:ext cx="63246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দেখুন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সমন্বয়ের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সামনে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সহজভাবে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5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হলোঃ</a:t>
            </a:r>
            <a:r>
              <a:rPr lang="en-US" sz="1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1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accent6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1066800"/>
            <a:ext cx="61722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২০১৮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৩১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সাদিক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সন্স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নিম্বে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209800"/>
          <a:ext cx="6400800" cy="5237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2000"/>
                <a:gridCol w="2514600"/>
                <a:gridCol w="457200"/>
                <a:gridCol w="13716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ক্র</a:t>
                      </a:r>
                      <a:r>
                        <a:rPr lang="en-US" sz="1600" b="0" dirty="0" smtClean="0"/>
                        <a:t>.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নং</a:t>
                      </a:r>
                      <a:r>
                        <a:rPr lang="en-US" sz="1600" b="0" baseline="0" dirty="0" smtClean="0"/>
                        <a:t>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হিসাবের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শিরোনাম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খ. </a:t>
                      </a:r>
                      <a:r>
                        <a:rPr lang="en-US" sz="1600" b="0" dirty="0" err="1" smtClean="0"/>
                        <a:t>প্র</a:t>
                      </a:r>
                      <a:r>
                        <a:rPr lang="en-US" sz="1600" b="0" dirty="0" smtClean="0"/>
                        <a:t>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ডেবিট</a:t>
                      </a:r>
                      <a:r>
                        <a:rPr lang="en-US" sz="1600" b="0" dirty="0" smtClean="0"/>
                        <a:t> (</a:t>
                      </a:r>
                      <a:r>
                        <a:rPr lang="en-US" sz="1600" b="0" dirty="0" err="1" smtClean="0"/>
                        <a:t>টাকা</a:t>
                      </a:r>
                      <a:r>
                        <a:rPr lang="en-US" sz="1600" b="0" dirty="0" smtClean="0"/>
                        <a:t>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ক্রেডিট</a:t>
                      </a:r>
                      <a:r>
                        <a:rPr lang="en-US" sz="1600" b="0" baseline="0" dirty="0" smtClean="0"/>
                        <a:t> (</a:t>
                      </a:r>
                      <a:r>
                        <a:rPr lang="en-US" sz="1600" b="0" baseline="0" dirty="0" err="1" smtClean="0"/>
                        <a:t>টাকা</a:t>
                      </a:r>
                      <a:r>
                        <a:rPr lang="en-US" sz="1600" b="0" baseline="0" dirty="0" smtClean="0"/>
                        <a:t>)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১,২০,০০০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১০,০০০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১,০০,০০০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১,৪০,০০০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বিকয়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পরিবহন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২,০০০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পরিবহন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3,000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16,000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৮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প্রাপ্য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24,000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8,000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কমিশন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4,000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10,000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যন্ত্রপাতি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60,000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১১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১,০০,০০০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১,৪০,০০০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12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উত্তোলনের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6,000</a:t>
                      </a:r>
                    </a:p>
                    <a:p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2,80,000</a:t>
                      </a:r>
                      <a:endParaRPr lang="en-US" sz="16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2,000</a:t>
                      </a:r>
                    </a:p>
                    <a:p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2,80,000</a:t>
                      </a:r>
                      <a:endParaRPr lang="en-US" sz="16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7772400"/>
            <a:ext cx="6324600" cy="1905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সমাপনী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মজুদ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30,000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মূল্যায়ণন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2।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মজুরি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1,000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3,000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বকেয়া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3।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যন্ত্রপাতির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10%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অবচয়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ধরতে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ক. 2018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31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সমাপ্ত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1066800"/>
            <a:ext cx="6172200" cy="1143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সাদিক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সন্সের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বহুধাপ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2018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31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তারিখের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সমাপ্ত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" y="3230880"/>
          <a:ext cx="6857999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195"/>
                <a:gridCol w="1254512"/>
                <a:gridCol w="1338146"/>
                <a:gridCol w="1338146"/>
              </a:tblGrid>
              <a:tr h="25204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শিরোনাম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b="0" dirty="0"/>
                    </a:p>
                  </a:txBody>
                  <a:tcPr/>
                </a:tc>
              </a:tr>
              <a:tr h="40444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1,40,000</a:t>
                      </a:r>
                      <a:endParaRPr lang="en-US" sz="2400" dirty="0"/>
                    </a:p>
                  </a:txBody>
                  <a:tcPr/>
                </a:tc>
              </a:tr>
              <a:tr h="40444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বিক্রিত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ব্যয়ঃ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44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44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1,00,000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44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(5,000+1,000)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6,000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44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পরিবহন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3,000</a:t>
                      </a:r>
                      <a:endParaRPr 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1,09,000</a:t>
                      </a:r>
                      <a:endParaRPr lang="en-US" sz="2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44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উপযোগী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পন্যের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1,19,000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44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30,000</a:t>
                      </a:r>
                      <a:endParaRPr 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0444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বিক্রিত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89,000</a:t>
                      </a:r>
                      <a:endParaRPr lang="en-US" sz="2400" u="sng" dirty="0"/>
                    </a:p>
                  </a:txBody>
                  <a:tcPr/>
                </a:tc>
              </a:tr>
              <a:tr h="40444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51,000</a:t>
                      </a:r>
                      <a:endParaRPr lang="en-US" sz="2400" dirty="0"/>
                    </a:p>
                  </a:txBody>
                  <a:tcPr/>
                </a:tc>
              </a:tr>
              <a:tr h="40444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400" dirty="0"/>
                    </a:p>
                  </a:txBody>
                  <a:tcPr/>
                </a:tc>
              </a:tr>
              <a:tr h="40444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1066800"/>
            <a:ext cx="6172200" cy="1143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সাদিক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সন্সের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বহুধাপ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2018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31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তারিখের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সমাপ্ত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2743200"/>
          <a:ext cx="68580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196"/>
                <a:gridCol w="1254512"/>
                <a:gridCol w="1338146"/>
                <a:gridCol w="1338146"/>
              </a:tblGrid>
              <a:tr h="813661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শিরোনাম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b="0" dirty="0"/>
                    </a:p>
                  </a:txBody>
                  <a:tcPr/>
                </a:tc>
              </a:tr>
              <a:tr h="45203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1,40,000</a:t>
                      </a:r>
                      <a:endParaRPr lang="en-US" sz="2400" dirty="0"/>
                    </a:p>
                  </a:txBody>
                  <a:tcPr/>
                </a:tc>
              </a:tr>
              <a:tr h="45203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বিক্রিত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ব্যয়ঃ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</a:tr>
              <a:tr h="45203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</a:tr>
              <a:tr h="45203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1,00,000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</a:tr>
              <a:tr h="45203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(5,000+1,000)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6,000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</a:tr>
              <a:tr h="45203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পরিবহন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3,000</a:t>
                      </a:r>
                      <a:endParaRPr 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1,09,000</a:t>
                      </a:r>
                      <a:endParaRPr lang="en-US" sz="2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</a:tr>
              <a:tr h="45203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উপযোগী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পন্যের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1,19,000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</a:tr>
              <a:tr h="45203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30,000</a:t>
                      </a:r>
                      <a:endParaRPr 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</a:tr>
              <a:tr h="45203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বিক্রিত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89,000</a:t>
                      </a:r>
                      <a:endParaRPr lang="en-US" sz="2400" u="sng" dirty="0"/>
                    </a:p>
                  </a:txBody>
                  <a:tcPr/>
                </a:tc>
              </a:tr>
              <a:tr h="45203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51,000</a:t>
                      </a:r>
                      <a:endParaRPr lang="en-US" sz="2400" u="sn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828800" y="8610600"/>
            <a:ext cx="2438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চলমান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685801"/>
          <a:ext cx="6667818" cy="822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1029018"/>
                <a:gridCol w="1295400"/>
                <a:gridCol w="1219200"/>
              </a:tblGrid>
              <a:tr h="36659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আ্য়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51,000</a:t>
                      </a:r>
                      <a:endParaRPr lang="en-US" sz="2400" b="0" dirty="0"/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প্রাপ্ত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কামিশন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u="sng" dirty="0" smtClean="0">
                          <a:latin typeface="NikoshBAN" pitchFamily="2" charset="0"/>
                          <a:cs typeface="NikoshBAN" pitchFamily="2" charset="0"/>
                        </a:rPr>
                        <a:t>10,000</a:t>
                      </a:r>
                      <a:endParaRPr lang="en-US" sz="2400" b="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61,000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বিযোগ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খরচসমূহ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16,000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3,000</a:t>
                      </a:r>
                      <a:endParaRPr lang="en-US" sz="2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19,000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পরিবহণ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2,000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প্রদত্ত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কমিশন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4,000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যন্ত্রপাতির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অবচয়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u="sng" dirty="0" smtClean="0">
                          <a:latin typeface="NikoshBAN" pitchFamily="2" charset="0"/>
                          <a:cs typeface="NikoshBAN" pitchFamily="2" charset="0"/>
                        </a:rPr>
                        <a:t>6,000</a:t>
                      </a:r>
                      <a:endParaRPr lang="en-US" sz="2400" b="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u="sng" dirty="0" smtClean="0">
                          <a:latin typeface="NikoshBAN" pitchFamily="2" charset="0"/>
                          <a:cs typeface="NikoshBAN" pitchFamily="2" charset="0"/>
                        </a:rPr>
                        <a:t>31,000</a:t>
                      </a:r>
                      <a:endParaRPr lang="en-US" sz="2400" b="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30,000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যেগ: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অপরিচালন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4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u="none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উত্তোলনের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u="sng" dirty="0" smtClean="0">
                          <a:latin typeface="NikoshBAN" pitchFamily="2" charset="0"/>
                          <a:cs typeface="NikoshBAN" pitchFamily="2" charset="0"/>
                        </a:rPr>
                        <a:t>2,000</a:t>
                      </a:r>
                      <a:endParaRPr lang="en-US" sz="2400" b="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32,000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অপরিচালন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6,000</a:t>
                      </a:r>
                      <a:endParaRPr lang="en-US" sz="2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1687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26,000</a:t>
                      </a:r>
                      <a:endParaRPr lang="en-US" sz="2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427</TotalTime>
  <Words>773</Words>
  <Application>Microsoft Office PowerPoint</Application>
  <PresentationFormat>A4 Paper (210x297 mm)</PresentationFormat>
  <Paragraphs>266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ICT</cp:lastModifiedBy>
  <cp:revision>76</cp:revision>
  <dcterms:created xsi:type="dcterms:W3CDTF">2006-08-16T00:00:00Z</dcterms:created>
  <dcterms:modified xsi:type="dcterms:W3CDTF">2020-05-20T09:55:04Z</dcterms:modified>
</cp:coreProperties>
</file>