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2"/>
  </p:notesMasterIdLst>
  <p:sldIdLst>
    <p:sldId id="256" r:id="rId2"/>
    <p:sldId id="285" r:id="rId3"/>
    <p:sldId id="276" r:id="rId4"/>
    <p:sldId id="261" r:id="rId5"/>
    <p:sldId id="274" r:id="rId6"/>
    <p:sldId id="277" r:id="rId7"/>
    <p:sldId id="265" r:id="rId8"/>
    <p:sldId id="278" r:id="rId9"/>
    <p:sldId id="262" r:id="rId10"/>
    <p:sldId id="266" r:id="rId11"/>
    <p:sldId id="264" r:id="rId12"/>
    <p:sldId id="279" r:id="rId13"/>
    <p:sldId id="270" r:id="rId14"/>
    <p:sldId id="281" r:id="rId15"/>
    <p:sldId id="280" r:id="rId16"/>
    <p:sldId id="282" r:id="rId17"/>
    <p:sldId id="283" r:id="rId18"/>
    <p:sldId id="284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93299-008F-4234-A5C3-DA7387E43B78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B2CB-9F13-4A39-9B1C-07AC36E73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1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2F5E-FFAE-4B68-820D-96A8568D2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FA2FCF-B5DB-458A-8F94-4BF37AF4C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31D0E-9678-436A-BD80-EC3A2AEC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36B03-A718-4CE0-B38F-64613338A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1EA8F-F5B0-4764-B91F-6E5829AD5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7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812D-49B3-4E51-921D-BF2A38D1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59648-5C29-4A18-95C6-A7287575C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D38E-1990-4169-9D94-EF20B6DC7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D266F-AA27-4BBD-8562-93523E75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9159-ACB1-4706-8D8D-92C44EB3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1EE64-21FB-412E-AA6D-927FEAEF2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4817C-5122-47CC-990F-9B8400505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C50CB-B2A9-4A75-81E0-DA2209A0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B6A3D-7663-4558-A794-77715A18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17C16-98CB-44E6-B36C-88E1B1E4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35E1-4FF1-4EB2-9C4F-E3A56B277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0B3E-EE48-4DCA-9AA3-F6C5E9D9C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E6200-AFB3-4481-9216-A8F4CA399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8063E-6795-4031-9AE5-A1B29CEE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676FC-BE13-4366-8530-DA798B2D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4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344F-ABBF-43D4-AB6F-9ADB5FAC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B3BDE-ADF0-481D-AE65-82698AEDE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EE9FD-C006-4618-A804-3EC5C5EE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9C545-8AAC-44C4-BDE5-4CA0D15F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86831-EF0B-4D93-81B5-C983FACEE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D8D4C-B0D0-4AEA-9508-1E176019B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6C9B7-B6F1-45EB-848C-D9FF2F9534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704AA-9A86-4DEF-9906-C4C669701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60D91-BC7D-45E8-86AB-FB3C8081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E5D53-AB79-4770-B4B8-0F795046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4FD11-EC16-422C-8335-4684B64A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65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04ED0-9A55-453A-98B5-6433ED17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8A932-4A66-4620-B4C6-8B1F5D11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7BBCC-9B47-4A24-8363-58E151767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925D4F-D948-4C7C-B3C5-ED35398C3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CC85B-0DDB-431B-9240-9CC72EFAE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CAE58-B6B3-4C46-8352-22627CE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56B7D-F1A8-4A56-833A-0500DC3B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CE51F-F142-4497-8270-2CDD0BBDE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6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9290-0ECE-4654-B57B-2360EEFB2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B002A-A4EE-462A-8695-00F5DD25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CF929-E739-4FAC-B3C9-0B9F1ACB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30FD0-97C3-4619-9DEB-52FC0E84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3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54C32E-250E-4B12-A6DD-14C993BE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8368A-0979-4D4D-AC71-A7AA01A36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6E716-F892-4127-B178-9096BC98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0AAA-1FAC-4CB5-9D73-19C71BC0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65C1-E7AE-4C9B-BA1E-A5CAFD6F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475A-8D19-484D-9773-7FF932FD6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B3402-F42A-421B-9E30-AF532988F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191528-B784-4B5C-BFCB-61081B74E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E3D35-0059-4BDA-BECE-2DA23D42D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9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62FF-1231-4813-9219-7DAB1AED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56B8D-1C25-452E-A9C1-FD4764B48E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DCAEE-9DCC-4BC0-AFE4-85F7FDF04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C59E4-A740-4776-8172-B2304E8F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7640E-2309-49EB-A22F-146A7233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E0CC-DACF-461C-9AB3-4017539FA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1B23A-7406-4EB8-ABE2-1E719216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0850C-0DE7-43CE-A1B3-BFA5D712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00C7E-8F63-407B-8A54-0D72E12A6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86A60-A343-4433-B03A-541E869CE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8FB82-3D7E-4CF8-A8D0-E0421A74C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228600"/>
            <a:ext cx="5334000" cy="1066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0772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4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E4F1836E-8E33-454A-9805-C172E1096584}"/>
              </a:ext>
            </a:extLst>
          </p:cNvPr>
          <p:cNvSpPr/>
          <p:nvPr/>
        </p:nvSpPr>
        <p:spPr>
          <a:xfrm>
            <a:off x="304800" y="152400"/>
            <a:ext cx="8534400" cy="552824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ব্যবসায় পরিকল্পনায়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 থাকতে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51806" y="969786"/>
            <a:ext cx="7226530" cy="2514600"/>
            <a:chOff x="951806" y="969786"/>
            <a:chExt cx="7226530" cy="2514600"/>
          </a:xfrm>
        </p:grpSpPr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896" y="969786"/>
              <a:ext cx="2377440" cy="2011680"/>
            </a:xfrm>
            <a:prstGeom prst="rect">
              <a:avLst/>
            </a:prstGeom>
          </p:spPr>
        </p:pic>
        <p:pic>
          <p:nvPicPr>
            <p:cNvPr id="6" name="Picture 5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06" y="969786"/>
              <a:ext cx="2377440" cy="201168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58733" y="2567501"/>
              <a:ext cx="1330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জহুরুল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00896" y="2581356"/>
              <a:ext cx="17812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স্যামসন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এইচ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চৌধুরী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51806" y="2981466"/>
              <a:ext cx="7226530" cy="5029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উদ্যোক্তা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উদ্যোক্তাগণের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8733" y="3721991"/>
            <a:ext cx="7240385" cy="2514600"/>
            <a:chOff x="951806" y="3735846"/>
            <a:chExt cx="7240385" cy="2514600"/>
          </a:xfrm>
        </p:grpSpPr>
        <p:pic>
          <p:nvPicPr>
            <p:cNvPr id="2" name="Picture 1"/>
            <p:cNvPicPr preferRelativeResize="0">
              <a:picLocks/>
            </p:cNvPicPr>
            <p:nvPr/>
          </p:nvPicPr>
          <p:blipFill rotWithShape="1">
            <a:blip r:embed="rId4"/>
            <a:srcRect l="55567" r="-1" b="28937"/>
            <a:stretch/>
          </p:blipFill>
          <p:spPr>
            <a:xfrm>
              <a:off x="4900351" y="3735846"/>
              <a:ext cx="3291840" cy="2011680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04" b="21428"/>
            <a:stretch/>
          </p:blipFill>
          <p:spPr>
            <a:xfrm>
              <a:off x="951806" y="3735846"/>
              <a:ext cx="3291840" cy="20116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72588" y="5747526"/>
              <a:ext cx="7219603" cy="5029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উদ্যোক্তা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পরিচালকবৃন্দের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294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E4F1836E-8E33-454A-9805-C172E1096584}"/>
              </a:ext>
            </a:extLst>
          </p:cNvPr>
          <p:cNvSpPr/>
          <p:nvPr/>
        </p:nvSpPr>
        <p:spPr>
          <a:xfrm>
            <a:off x="304800" y="152400"/>
            <a:ext cx="8610600" cy="608873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ব্যবসায় পরিকল্পনায়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 থাকতে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1082788"/>
            <a:ext cx="7779327" cy="2538289"/>
            <a:chOff x="723900" y="1271711"/>
            <a:chExt cx="7779327" cy="25382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55972" b="29698"/>
            <a:stretch/>
          </p:blipFill>
          <p:spPr>
            <a:xfrm>
              <a:off x="723900" y="1271711"/>
              <a:ext cx="3422073" cy="19726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55882" b="26992"/>
            <a:stretch/>
          </p:blipFill>
          <p:spPr>
            <a:xfrm>
              <a:off x="5074227" y="1271711"/>
              <a:ext cx="3429000" cy="197262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23900" y="3244337"/>
              <a:ext cx="7772400" cy="565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3900" y="3793579"/>
            <a:ext cx="7772400" cy="2577378"/>
            <a:chOff x="716973" y="3442422"/>
            <a:chExt cx="7772400" cy="25773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58422" b="28636"/>
            <a:stretch/>
          </p:blipFill>
          <p:spPr>
            <a:xfrm>
              <a:off x="5197533" y="3442422"/>
              <a:ext cx="3291840" cy="20257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r="59403" b="28675"/>
            <a:stretch/>
          </p:blipFill>
          <p:spPr>
            <a:xfrm>
              <a:off x="716973" y="3442422"/>
              <a:ext cx="3291840" cy="207352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16973" y="5515950"/>
              <a:ext cx="7772400" cy="5038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পরিচালনার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45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E4F1836E-8E33-454A-9805-C172E1096584}"/>
              </a:ext>
            </a:extLst>
          </p:cNvPr>
          <p:cNvSpPr/>
          <p:nvPr/>
        </p:nvSpPr>
        <p:spPr>
          <a:xfrm>
            <a:off x="304800" y="228600"/>
            <a:ext cx="8534400" cy="608873"/>
          </a:xfrm>
          <a:prstGeom prst="round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ব্যবসায় পরিকল্পনায়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188720"/>
            <a:ext cx="7696199" cy="2011680"/>
            <a:chOff x="838200" y="1161159"/>
            <a:chExt cx="7696199" cy="2011680"/>
          </a:xfrm>
        </p:grpSpPr>
        <p:pic>
          <p:nvPicPr>
            <p:cNvPr id="3" name="Picture 2"/>
            <p:cNvPicPr preferRelativeResize="0">
              <a:picLocks/>
            </p:cNvPicPr>
            <p:nvPr/>
          </p:nvPicPr>
          <p:blipFill rotWithShape="1">
            <a:blip r:embed="rId2"/>
            <a:srcRect l="59596" b="30882"/>
            <a:stretch/>
          </p:blipFill>
          <p:spPr>
            <a:xfrm>
              <a:off x="5791199" y="1161159"/>
              <a:ext cx="2743200" cy="2011680"/>
            </a:xfrm>
            <a:prstGeom prst="rect">
              <a:avLst/>
            </a:prstGeom>
          </p:spPr>
        </p:pic>
        <p:pic>
          <p:nvPicPr>
            <p:cNvPr id="5" name="Picture 4"/>
            <p:cNvPicPr preferRelativeResize="0">
              <a:picLocks/>
            </p:cNvPicPr>
            <p:nvPr/>
          </p:nvPicPr>
          <p:blipFill rotWithShape="1">
            <a:blip r:embed="rId2"/>
            <a:srcRect r="60606" b="32425"/>
            <a:stretch/>
          </p:blipFill>
          <p:spPr>
            <a:xfrm>
              <a:off x="838200" y="1161159"/>
              <a:ext cx="2743200" cy="2011680"/>
            </a:xfrm>
            <a:prstGeom prst="rect">
              <a:avLst/>
            </a:prstGeom>
          </p:spPr>
        </p:pic>
        <p:sp>
          <p:nvSpPr>
            <p:cNvPr id="2" name="Rounded Rectangle 1"/>
            <p:cNvSpPr/>
            <p:nvPr/>
          </p:nvSpPr>
          <p:spPr>
            <a:xfrm>
              <a:off x="3581399" y="2081282"/>
              <a:ext cx="2286000" cy="1042918"/>
            </a:xfrm>
            <a:prstGeom prst="roundRect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মূলধনের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পরিমান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6300" y="3645426"/>
            <a:ext cx="7696199" cy="2449847"/>
            <a:chOff x="876300" y="3645426"/>
            <a:chExt cx="7696199" cy="24498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7851" b="33234"/>
            <a:stretch/>
          </p:blipFill>
          <p:spPr>
            <a:xfrm>
              <a:off x="5392881" y="3645426"/>
              <a:ext cx="3179618" cy="18931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642" r="57576" b="32759"/>
            <a:stretch/>
          </p:blipFill>
          <p:spPr>
            <a:xfrm>
              <a:off x="876300" y="3645426"/>
              <a:ext cx="3151909" cy="190661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76300" y="5552038"/>
              <a:ext cx="7696199" cy="5432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৮.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বাজার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জরিপের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সংক্ষিপ্ত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111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7187BD-43AD-411F-AD60-0310CD3AAACF}"/>
              </a:ext>
            </a:extLst>
          </p:cNvPr>
          <p:cNvSpPr/>
          <p:nvPr/>
        </p:nvSpPr>
        <p:spPr>
          <a:xfrm>
            <a:off x="2209800" y="228600"/>
            <a:ext cx="4953000" cy="6096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1BB24-E5DF-4CB6-A4E9-4E8FC21DC84A}"/>
              </a:ext>
            </a:extLst>
          </p:cNvPr>
          <p:cNvSpPr/>
          <p:nvPr/>
        </p:nvSpPr>
        <p:spPr>
          <a:xfrm>
            <a:off x="533400" y="1143000"/>
            <a:ext cx="8229600" cy="6096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486930"/>
              </p:ext>
            </p:extLst>
          </p:nvPr>
        </p:nvGraphicFramePr>
        <p:xfrm>
          <a:off x="554182" y="2133600"/>
          <a:ext cx="8229600" cy="4297680"/>
        </p:xfrm>
        <a:graphic>
          <a:graphicData uri="http://schemas.openxmlformats.org/drawingml/2006/table">
            <a:tbl>
              <a:tblPr firstRow="1" bandRow="1"/>
              <a:tblGrid>
                <a:gridCol w="8229600">
                  <a:extLst>
                    <a:ext uri="{9D8B030D-6E8A-4147-A177-3AD203B41FA5}">
                      <a16:colId xmlns:a16="http://schemas.microsoft.com/office/drawing/2014/main" val="56612848"/>
                    </a:ext>
                  </a:extLst>
                </a:gridCol>
              </a:tblGrid>
              <a:tr h="42333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এসো</a:t>
                      </a:r>
                      <a:r>
                        <a:rPr lang="en-US" sz="36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সঠিক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উত্তর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মিলিয়ে</a:t>
                      </a:r>
                      <a:r>
                        <a:rPr lang="en-US" sz="36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নিই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55917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প্রতিষ্ঠানের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67733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প্রতিষ্ঠানের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ঠিকানাঃ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3554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উদ্যোক্তাগণের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নামঃ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83180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উদ্যোক্তা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পরিচালকবৃন্দের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পরিচিতিঃ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463404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97160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ব্যবসায়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পরিচালনার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166966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643505"/>
                  </a:ext>
                </a:extLst>
              </a:tr>
              <a:tr h="423333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বাজার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জরিপের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সংক্ষিপ্ত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বিবরণঃ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616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22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78471"/>
              </p:ext>
            </p:extLst>
          </p:nvPr>
        </p:nvGraphicFramePr>
        <p:xfrm>
          <a:off x="914400" y="914400"/>
          <a:ext cx="7239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0">
                  <a:extLst>
                    <a:ext uri="{9D8B030D-6E8A-4147-A177-3AD203B41FA5}">
                      <a16:colId xmlns:a16="http://schemas.microsoft.com/office/drawing/2014/main" val="150147496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34010011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83009544"/>
                    </a:ext>
                  </a:extLst>
                </a:gridCol>
              </a:tblGrid>
              <a:tr h="53642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056794"/>
                  </a:ext>
                </a:extLst>
              </a:tr>
              <a:tr h="4873778">
                <a:tc>
                  <a:txBody>
                    <a:bodyPr/>
                    <a:lstStyle/>
                    <a:p>
                      <a:r>
                        <a:rPr lang="en-US" sz="2400" u="sng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স্থায়ী</a:t>
                      </a:r>
                      <a:r>
                        <a:rPr lang="en-US" sz="2400" u="sng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u="sng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মূলধনঃ</a:t>
                      </a:r>
                      <a:endParaRPr lang="en-US" sz="2400" u="sng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লাইসেন্স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নেওয়া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দোকান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অগ্রীম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মেশিন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যন্ত্রপাতি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যোগঃ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চলতি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মূলধনঃ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কাঁচামাল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কর্মচারীর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বেতন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দোকান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ভাড়া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অন্যান্য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aseline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r"/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প্রকল্পের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en-US" sz="2400" u="sng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</a:t>
                      </a:r>
                    </a:p>
                    <a:p>
                      <a:pPr algn="ctr"/>
                      <a:r>
                        <a:rPr lang="en-US" sz="2400" u="dbl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*****</a:t>
                      </a:r>
                      <a:endParaRPr lang="en-US" sz="2400" u="dbl" baseline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3851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52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42119"/>
              </p:ext>
            </p:extLst>
          </p:nvPr>
        </p:nvGraphicFramePr>
        <p:xfrm>
          <a:off x="914400" y="1371600"/>
          <a:ext cx="7239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450">
                  <a:extLst>
                    <a:ext uri="{9D8B030D-6E8A-4147-A177-3AD203B41FA5}">
                      <a16:colId xmlns:a16="http://schemas.microsoft.com/office/drawing/2014/main" val="150147496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3401001158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483009544"/>
                    </a:ext>
                  </a:extLst>
                </a:gridCol>
              </a:tblGrid>
              <a:tr h="44153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sz="2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5056794"/>
                  </a:ext>
                </a:extLst>
              </a:tr>
              <a:tr h="3978063">
                <a:tc>
                  <a:txBody>
                    <a:bodyPr/>
                    <a:lstStyle/>
                    <a:p>
                      <a:r>
                        <a:rPr lang="en-US" sz="2400" u="none" baseline="0" dirty="0" err="1" smtClean="0"/>
                        <a:t>প্রাক্কলিত</a:t>
                      </a:r>
                      <a:r>
                        <a:rPr lang="en-US" sz="2400" u="none" baseline="0" dirty="0" smtClean="0"/>
                        <a:t> </a:t>
                      </a:r>
                      <a:r>
                        <a:rPr lang="en-US" sz="2400" u="none" baseline="0" dirty="0" err="1" smtClean="0"/>
                        <a:t>আয়</a:t>
                      </a:r>
                      <a:r>
                        <a:rPr lang="en-US" sz="2400" u="none" baseline="0" dirty="0" smtClean="0"/>
                        <a:t> (</a:t>
                      </a:r>
                      <a:r>
                        <a:rPr lang="en-US" sz="2400" u="none" baseline="0" dirty="0" err="1" smtClean="0"/>
                        <a:t>বিক্রয়</a:t>
                      </a:r>
                      <a:r>
                        <a:rPr lang="en-US" sz="2400" u="none" baseline="0" dirty="0" smtClean="0"/>
                        <a:t> </a:t>
                      </a:r>
                      <a:r>
                        <a:rPr lang="en-US" sz="2400" u="none" baseline="0" dirty="0" err="1" smtClean="0"/>
                        <a:t>থেকে</a:t>
                      </a:r>
                      <a:r>
                        <a:rPr lang="en-US" sz="2400" u="none" baseline="0" dirty="0" smtClean="0"/>
                        <a:t> </a:t>
                      </a:r>
                      <a:r>
                        <a:rPr lang="en-US" sz="2400" u="none" baseline="0" dirty="0" err="1" smtClean="0"/>
                        <a:t>লব্ধ</a:t>
                      </a:r>
                      <a:r>
                        <a:rPr lang="en-US" sz="2400" u="none" baseline="0" dirty="0" smtClean="0"/>
                        <a:t>)</a:t>
                      </a:r>
                    </a:p>
                    <a:p>
                      <a:r>
                        <a:rPr lang="en-US" sz="2400" baseline="0" dirty="0" err="1" smtClean="0"/>
                        <a:t>বিয়োগঃ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প্রাক্কলিত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ব্যয়ঃ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পণ্য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ক্রয়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কর্মচারীর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বেতন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দোকান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ভাড়া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বিদ্যু</a:t>
                      </a:r>
                      <a:r>
                        <a:rPr lang="en-US" sz="2400" baseline="0" dirty="0" smtClean="0"/>
                        <a:t>ৎ </a:t>
                      </a:r>
                      <a:r>
                        <a:rPr lang="en-US" sz="2400" baseline="0" dirty="0" err="1" smtClean="0"/>
                        <a:t>বিল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মালিকের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ব্যক্তিগত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খরচ</a:t>
                      </a:r>
                      <a:endParaRPr lang="en-US" sz="2400" baseline="0" dirty="0" smtClean="0"/>
                    </a:p>
                    <a:p>
                      <a:r>
                        <a:rPr lang="en-US" sz="2400" baseline="0" dirty="0" err="1" smtClean="0"/>
                        <a:t>অন্যান্য</a:t>
                      </a:r>
                      <a:endParaRPr lang="en-US" sz="2400" baseline="0" dirty="0" smtClean="0"/>
                    </a:p>
                    <a:p>
                      <a:pPr algn="r"/>
                      <a:r>
                        <a:rPr lang="en-US" sz="2400" baseline="0" dirty="0" err="1" smtClean="0"/>
                        <a:t>মোট</a:t>
                      </a:r>
                      <a:endParaRPr lang="en-US" sz="2400" baseline="0" dirty="0" smtClean="0"/>
                    </a:p>
                    <a:p>
                      <a:pPr algn="r"/>
                      <a:r>
                        <a:rPr lang="en-US" sz="2400" baseline="0" dirty="0" err="1" smtClean="0"/>
                        <a:t>প্রাক্কলিত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লাভ</a:t>
                      </a:r>
                      <a:r>
                        <a:rPr lang="en-US" sz="2400" baseline="0" dirty="0" smtClean="0"/>
                        <a:t>/</a:t>
                      </a:r>
                      <a:r>
                        <a:rPr lang="en-US" sz="2400" baseline="0" dirty="0" err="1" smtClean="0"/>
                        <a:t>ক্ষতি</a:t>
                      </a:r>
                      <a:endParaRPr lang="en-US" sz="2400" baseline="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***</a:t>
                      </a:r>
                    </a:p>
                    <a:p>
                      <a:pPr algn="ctr"/>
                      <a:r>
                        <a:rPr lang="en-US" sz="2400" dirty="0" smtClean="0"/>
                        <a:t>***</a:t>
                      </a:r>
                    </a:p>
                    <a:p>
                      <a:pPr algn="ctr"/>
                      <a:r>
                        <a:rPr lang="en-US" sz="2400" dirty="0" smtClean="0"/>
                        <a:t>***</a:t>
                      </a:r>
                    </a:p>
                    <a:p>
                      <a:pPr algn="ctr"/>
                      <a:r>
                        <a:rPr lang="en-US" sz="2400" dirty="0" smtClean="0"/>
                        <a:t>***</a:t>
                      </a:r>
                    </a:p>
                    <a:p>
                      <a:pPr algn="ctr"/>
                      <a:r>
                        <a:rPr lang="en-US" sz="2400" dirty="0" smtClean="0"/>
                        <a:t>***</a:t>
                      </a:r>
                    </a:p>
                    <a:p>
                      <a:pPr algn="ctr"/>
                      <a:r>
                        <a:rPr lang="en-US" sz="2400" u="sng" dirty="0" smtClean="0"/>
                        <a:t>***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****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u="sng" dirty="0" smtClean="0"/>
                        <a:t>****</a:t>
                      </a:r>
                    </a:p>
                    <a:p>
                      <a:pPr algn="ctr"/>
                      <a:r>
                        <a:rPr lang="en-US" sz="2400" u="dbl" baseline="0" dirty="0" smtClean="0">
                          <a:uFill>
                            <a:solidFill>
                              <a:srgbClr val="C00000"/>
                            </a:solidFill>
                          </a:uFill>
                        </a:rPr>
                        <a:t>*****</a:t>
                      </a:r>
                      <a:endParaRPr lang="en-US" sz="2400" u="dbl" baseline="0" dirty="0">
                        <a:uFill>
                          <a:solidFill>
                            <a:srgbClr val="C00000"/>
                          </a:solidFill>
                        </a:u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83851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6800" y="228600"/>
            <a:ext cx="670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প্রাক্কলিত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016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2153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প্রাক্কলিত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70263" y="1219200"/>
            <a:ext cx="7343968" cy="1676400"/>
            <a:chOff x="1143000" y="990600"/>
            <a:chExt cx="7343968" cy="1676400"/>
          </a:xfrm>
        </p:grpSpPr>
        <p:sp>
          <p:nvSpPr>
            <p:cNvPr id="3" name="Oval 2"/>
            <p:cNvSpPr/>
            <p:nvPr/>
          </p:nvSpPr>
          <p:spPr>
            <a:xfrm>
              <a:off x="1143000" y="990600"/>
              <a:ext cx="1676400" cy="1676400"/>
            </a:xfrm>
            <a:prstGeom prst="ellipse">
              <a:avLst/>
            </a:prstGeom>
            <a:ln w="762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প্রাক্কলিত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আন্তঃপ্রবাহ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4038600" y="990600"/>
              <a:ext cx="1676400" cy="1676400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প্রাক্কলিত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বহিঃপ্রবাহ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810568" y="990600"/>
              <a:ext cx="1676400" cy="1676400"/>
            </a:xfrm>
            <a:prstGeom prst="ellipse">
              <a:avLst/>
            </a:prstGeom>
            <a:solidFill>
              <a:srgbClr val="7030A0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প্রাক্কলিত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Minus 5"/>
            <p:cNvSpPr/>
            <p:nvPr/>
          </p:nvSpPr>
          <p:spPr>
            <a:xfrm>
              <a:off x="2819400" y="1600200"/>
              <a:ext cx="1219200" cy="533400"/>
            </a:xfrm>
            <a:prstGeom prst="mathMinus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qual 6"/>
            <p:cNvSpPr/>
            <p:nvPr/>
          </p:nvSpPr>
          <p:spPr>
            <a:xfrm>
              <a:off x="5715000" y="1600200"/>
              <a:ext cx="1095568" cy="533400"/>
            </a:xfrm>
            <a:prstGeom prst="mathEqual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856047" y="3733800"/>
            <a:ext cx="7772400" cy="1905000"/>
          </a:xfrm>
          <a:prstGeom prst="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1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002" y="309723"/>
            <a:ext cx="825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Break Even Analysis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62099" y="1265922"/>
            <a:ext cx="6129005" cy="1371095"/>
            <a:chOff x="1828800" y="3258234"/>
            <a:chExt cx="6129005" cy="1371095"/>
          </a:xfrm>
        </p:grpSpPr>
        <p:sp>
          <p:nvSpPr>
            <p:cNvPr id="3" name="Rectangle 2"/>
            <p:cNvSpPr/>
            <p:nvPr/>
          </p:nvSpPr>
          <p:spPr>
            <a:xfrm>
              <a:off x="2586118" y="3258234"/>
              <a:ext cx="26500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আয়-ব্যয়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বিন্দু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4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743200" y="4195465"/>
              <a:ext cx="51054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495800" y="3733800"/>
              <a:ext cx="1628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স্থায়ী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খরচ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662766" y="4167664"/>
              <a:ext cx="52950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বিক্রয়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পরিবর্তনশীল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ব্যয়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Equal 12"/>
            <p:cNvSpPr/>
            <p:nvPr/>
          </p:nvSpPr>
          <p:spPr>
            <a:xfrm>
              <a:off x="1828800" y="4038600"/>
              <a:ext cx="533400" cy="381000"/>
            </a:xfrm>
            <a:prstGeom prst="mathEqual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588002" y="2980731"/>
            <a:ext cx="8077200" cy="3420069"/>
          </a:xfrm>
          <a:prstGeom prst="round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u="heavy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u="heavy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heavy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endParaRPr lang="en-US" sz="3600" u="heavy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u="heavy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3600" u="heavy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heavy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3600" u="heavy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heavy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endParaRPr lang="en-US" sz="3600" u="heavy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(Break Even Point)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7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owchart: Alternate Process 30"/>
          <p:cNvSpPr/>
          <p:nvPr/>
        </p:nvSpPr>
        <p:spPr>
          <a:xfrm>
            <a:off x="4459720" y="2068301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বাহুল্য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90600" y="2622971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1" y="264130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ষ্পষ্ট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974" y="1396213"/>
            <a:ext cx="7304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দুর্বোধ্য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693" y="2115639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852" y="2047483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35572" y="2591723"/>
            <a:ext cx="174121" cy="407506"/>
          </a:xfrm>
          <a:prstGeom prst="halfFrame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1" y="366428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2" y="4237287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200" y="3126267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33099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58" y="3673047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07" y="4272502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1" y="534068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৩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৪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2" y="5913687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9100" y="4772679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as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২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292" y="5926774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6859549" y="5316849"/>
            <a:ext cx="174121" cy="407506"/>
          </a:xfrm>
          <a:prstGeom prst="halfFrame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94046" y="3618841"/>
            <a:ext cx="174121" cy="407506"/>
          </a:xfrm>
          <a:prstGeom prst="halfFrame">
            <a:avLst/>
          </a:prstGeom>
          <a:solidFill>
            <a:srgbClr val="0000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44" y="5945107"/>
            <a:ext cx="390178" cy="37798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158AF12-CD05-468D-BFA1-E98528FE0FB4}"/>
              </a:ext>
            </a:extLst>
          </p:cNvPr>
          <p:cNvSpPr/>
          <p:nvPr/>
        </p:nvSpPr>
        <p:spPr>
          <a:xfrm>
            <a:off x="990600" y="381000"/>
            <a:ext cx="4495800" cy="771299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CAE68C6B-6576-4B56-AF09-686BD7054B60}"/>
              </a:ext>
            </a:extLst>
          </p:cNvPr>
          <p:cNvSpPr/>
          <p:nvPr/>
        </p:nvSpPr>
        <p:spPr>
          <a:xfrm>
            <a:off x="746760" y="304800"/>
            <a:ext cx="7696200" cy="2819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IN" sz="4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505200"/>
            <a:ext cx="8305800" cy="297180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যাবতীয়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ট্রেডার্স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মালিবাগে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একমালিকানাধীন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পঞ্চাশ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828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3999" y="543342"/>
            <a:ext cx="2590801" cy="320122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27" y="543342"/>
            <a:ext cx="26045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1000" y="4114800"/>
            <a:ext cx="4419600" cy="2362200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29201" y="4114800"/>
            <a:ext cx="3886200" cy="22860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২০/০৫/২০২০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6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4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9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E99E1A-A2A8-4F5F-A695-B5E2EA0AE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b="17176"/>
          <a:stretch/>
        </p:blipFill>
        <p:spPr>
          <a:xfrm>
            <a:off x="76200" y="4724401"/>
            <a:ext cx="8915399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1999"/>
            <a:ext cx="8001000" cy="358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7E8D67-7382-4E2F-BBC9-3CD3E93086FC}"/>
              </a:ext>
            </a:extLst>
          </p:cNvPr>
          <p:cNvSpPr/>
          <p:nvPr/>
        </p:nvSpPr>
        <p:spPr>
          <a:xfrm>
            <a:off x="1143000" y="76200"/>
            <a:ext cx="6858000" cy="630382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474720" cy="201168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14400"/>
            <a:ext cx="3474720" cy="2011680"/>
          </a:xfrm>
          <a:prstGeom prst="rect">
            <a:avLst/>
          </a:prstGeom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33898"/>
            <a:ext cx="3474720" cy="201168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33898"/>
            <a:ext cx="3474720" cy="20116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E2F6F9-066B-487A-8B94-7BE10267E08A}"/>
              </a:ext>
            </a:extLst>
          </p:cNvPr>
          <p:cNvSpPr/>
          <p:nvPr/>
        </p:nvSpPr>
        <p:spPr>
          <a:xfrm>
            <a:off x="381000" y="5145578"/>
            <a:ext cx="861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জীবন ও অভিজ্ঞতা ভিত্তিক প্রশ্ন-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ভবিষ্যৎ কার্যক্রম সুষ্ঠুভাবে সম্পন্ন করার লক্ষ্যে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93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828800"/>
            <a:ext cx="8305800" cy="2819400"/>
          </a:xfrm>
          <a:prstGeom prst="roundRect">
            <a:avLst/>
          </a:prstGeom>
          <a:ln w="762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 ব্যবসায় </a:t>
            </a: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দিকনির্দেশনা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0"/>
            <a:ext cx="8305800" cy="39624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</a:p>
          <a:p>
            <a:endParaRPr lang="en-US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30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7E8D67-7382-4E2F-BBC9-3CD3E93086FC}"/>
              </a:ext>
            </a:extLst>
          </p:cNvPr>
          <p:cNvSpPr/>
          <p:nvPr/>
        </p:nvSpPr>
        <p:spPr>
          <a:xfrm>
            <a:off x="1143000" y="152400"/>
            <a:ext cx="6629400" cy="720436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লক্ষ্য করি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33800"/>
            <a:ext cx="3383280" cy="2011680"/>
          </a:xfrm>
          <a:prstGeom prst="rect">
            <a:avLst/>
          </a:prstGeom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33800"/>
            <a:ext cx="3383280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35" y="1230329"/>
            <a:ext cx="3481118" cy="2145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1285198"/>
            <a:ext cx="3481118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3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2E9F973-6A9C-4C74-974B-B86229D5A36E}"/>
              </a:ext>
            </a:extLst>
          </p:cNvPr>
          <p:cNvSpPr/>
          <p:nvPr/>
        </p:nvSpPr>
        <p:spPr>
          <a:xfrm>
            <a:off x="2971800" y="304800"/>
            <a:ext cx="3810000" cy="838200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1828800"/>
            <a:ext cx="6858000" cy="1219200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500" y="3643745"/>
            <a:ext cx="8153400" cy="24384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81000"/>
            <a:ext cx="7924800" cy="685800"/>
          </a:xfrm>
          <a:prstGeom prst="round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62200"/>
            <a:ext cx="8305800" cy="2895600"/>
          </a:xfrm>
          <a:prstGeom prst="rect">
            <a:avLst/>
          </a:prstGeom>
          <a:ln w="38100">
            <a:solidFill>
              <a:srgbClr val="00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বাহুল্য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বাঞ্ছনীয়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টেকনিক্যাল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অস্পষ্ট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বিশেষজ্ঞের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0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F1836E-8E33-454A-9805-C172E1096584}"/>
              </a:ext>
            </a:extLst>
          </p:cNvPr>
          <p:cNvSpPr/>
          <p:nvPr/>
        </p:nvSpPr>
        <p:spPr>
          <a:xfrm>
            <a:off x="457200" y="152400"/>
            <a:ext cx="8420100" cy="609600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ব্যবসায় পরিকল্পনায়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বিষয়গুলো থাকতে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1441" y="1010978"/>
            <a:ext cx="7872845" cy="2550044"/>
            <a:chOff x="845127" y="915773"/>
            <a:chExt cx="7872845" cy="2550044"/>
          </a:xfrm>
        </p:grpSpPr>
        <p:pic>
          <p:nvPicPr>
            <p:cNvPr id="3" name="Picture 2"/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27" y="915773"/>
              <a:ext cx="3657600" cy="2011680"/>
            </a:xfrm>
            <a:prstGeom prst="rect">
              <a:avLst/>
            </a:prstGeom>
          </p:spPr>
        </p:pic>
        <p:pic>
          <p:nvPicPr>
            <p:cNvPr id="4" name="Picture 3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372" y="915773"/>
              <a:ext cx="3657600" cy="20116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45127" y="2927453"/>
              <a:ext cx="7872845" cy="5383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3509" y="3810000"/>
            <a:ext cx="7869845" cy="2445122"/>
            <a:chOff x="883340" y="3712428"/>
            <a:chExt cx="7869845" cy="2445122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340" y="3712428"/>
              <a:ext cx="3657600" cy="2011680"/>
            </a:xfrm>
            <a:prstGeom prst="rect">
              <a:avLst/>
            </a:prstGeom>
          </p:spPr>
        </p:pic>
        <p:pic>
          <p:nvPicPr>
            <p:cNvPr id="12" name="Picture 11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585" y="3712428"/>
              <a:ext cx="3657600" cy="201168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883340" y="5631270"/>
              <a:ext cx="7834632" cy="5262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প্রতিষ্ঠানের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ঠিকানা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90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</TotalTime>
  <Words>633</Words>
  <Application>Microsoft Office PowerPoint</Application>
  <PresentationFormat>On-screen Show (4:3)</PresentationFormat>
  <Paragraphs>168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240</cp:revision>
  <dcterms:created xsi:type="dcterms:W3CDTF">2006-08-16T00:00:00Z</dcterms:created>
  <dcterms:modified xsi:type="dcterms:W3CDTF">2020-05-20T07:08:28Z</dcterms:modified>
</cp:coreProperties>
</file>