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6"/>
  </p:notesMasterIdLst>
  <p:sldIdLst>
    <p:sldId id="275" r:id="rId2"/>
    <p:sldId id="258" r:id="rId3"/>
    <p:sldId id="259" r:id="rId4"/>
    <p:sldId id="380" r:id="rId5"/>
    <p:sldId id="360" r:id="rId6"/>
    <p:sldId id="381" r:id="rId7"/>
    <p:sldId id="382" r:id="rId8"/>
    <p:sldId id="383" r:id="rId9"/>
    <p:sldId id="366" r:id="rId10"/>
    <p:sldId id="367" r:id="rId11"/>
    <p:sldId id="384" r:id="rId12"/>
    <p:sldId id="368" r:id="rId13"/>
    <p:sldId id="369" r:id="rId14"/>
    <p:sldId id="379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264" r:id="rId24"/>
    <p:sldId id="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47AA1F-0F73-41E4-9C56-97A3FD83679B}">
          <p14:sldIdLst>
            <p14:sldId id="275"/>
            <p14:sldId id="258"/>
            <p14:sldId id="259"/>
            <p14:sldId id="380"/>
            <p14:sldId id="360"/>
            <p14:sldId id="381"/>
            <p14:sldId id="382"/>
            <p14:sldId id="383"/>
            <p14:sldId id="366"/>
            <p14:sldId id="367"/>
            <p14:sldId id="384"/>
            <p14:sldId id="368"/>
            <p14:sldId id="369"/>
            <p14:sldId id="379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264"/>
            <p14:sldId id="291"/>
          </p14:sldIdLst>
        </p14:section>
        <p14:section name="Untitled Section" id="{F1DD06E6-5ACC-4A40-A440-D6EEFDF845D9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1601-C317-4D5B-8478-87B1AA0DB3B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A54E-BC8C-4F7A-BFCF-009F738F6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34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0DB0-C8E5-4AF7-BBC1-0A0F176B727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265" y="1843951"/>
            <a:ext cx="10543310" cy="31700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ও শক্তির সম্পর্ক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গতিশক্তি ও বিভব শক্তি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শক্তির প্রধান উৎসসমূহ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পরিমান নির্ণয়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96247" y="381001"/>
            <a:ext cx="49676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256135"/>
            <a:ext cx="6825095" cy="62026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76200" y="-180109"/>
            <a:ext cx="12268200" cy="7114309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0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72400" cy="5103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258" y="5638800"/>
            <a:ext cx="7785942" cy="769441"/>
          </a:xfrm>
          <a:prstGeom prst="rect">
            <a:avLst/>
          </a:prstGeom>
          <a:solidFill>
            <a:srgbClr val="E0DD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শক্তি আছে বলেই জগৎ গতিশীল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1314"/>
            <a:ext cx="7772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778514"/>
            <a:ext cx="777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প্রত্যেক সচল বস্তুই গতিশক্তি সম্পন্ন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5616714"/>
                <a:ext cx="7772400" cy="9615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গতিশক্তি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>
                    <a:latin typeface="Times New Roman"/>
                    <a:cs typeface="Times New Roman"/>
                  </a:rPr>
                  <a:t>×</a:t>
                </a:r>
                <a:r>
                  <a:rPr lang="bn-BD" sz="4000" dirty="0" smtClean="0">
                    <a:latin typeface="Times New Roman"/>
                    <a:cs typeface="Times New Roman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ভর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বেগ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aseline="4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16714"/>
                <a:ext cx="7772400" cy="961545"/>
              </a:xfrm>
              <a:prstGeom prst="rect">
                <a:avLst/>
              </a:prstGeom>
              <a:blipFill rotWithShape="1">
                <a:blip r:embed="rId3"/>
                <a:stretch>
                  <a:fillRect b="-1490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916269"/>
            <a:ext cx="8229600" cy="646331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স্বাভাবিক অবস্থা পরিবর্তন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 বস্তু বিভব শক্তি লাভ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5638800"/>
            <a:ext cx="8229600" cy="646331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বিভব শক্তি = বস্তুর ভর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অভিকর্ষজ ত্বরণ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457201" y="502920"/>
            <a:ext cx="8229599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19800" y="1447800"/>
            <a:ext cx="0" cy="3352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52600" y="2590800"/>
            <a:ext cx="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81400" y="1600200"/>
            <a:ext cx="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496669"/>
            <a:ext cx="6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20469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অভিকর্ষজ ত্বরণ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2465" y="49666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603956"/>
            <a:ext cx="7620002" cy="5644444"/>
            <a:chOff x="761999" y="451556"/>
            <a:chExt cx="7620002" cy="56444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451556"/>
              <a:ext cx="7620002" cy="5644444"/>
            </a:xfrm>
            <a:prstGeom prst="rect">
              <a:avLst/>
            </a:prstGeom>
          </p:spPr>
        </p:pic>
        <p:sp>
          <p:nvSpPr>
            <p:cNvPr id="4" name="Flowchart: Process 3"/>
            <p:cNvSpPr/>
            <p:nvPr/>
          </p:nvSpPr>
          <p:spPr>
            <a:xfrm>
              <a:off x="838199" y="533400"/>
              <a:ext cx="7391402" cy="838200"/>
            </a:xfrm>
            <a:prstGeom prst="flowChartProcess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বিভব শক্তি ও গতিশক্তি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3124200" y="3048000"/>
              <a:ext cx="2667002" cy="838200"/>
            </a:xfrm>
            <a:prstGeom prst="flowChartProcess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বিভব শক্তি   গতিশক্তি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0603"/>
            <a:ext cx="7773319" cy="830997"/>
          </a:xfrm>
          <a:prstGeom prst="rect">
            <a:avLst/>
          </a:prstGeom>
          <a:solidFill>
            <a:srgbClr val="E0DDE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শক্তির প্রধান উৎস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0434"/>
            <a:ext cx="3801756" cy="239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6086"/>
            <a:ext cx="3801756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75" y="1546086"/>
            <a:ext cx="3849244" cy="2295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1578114"/>
            <a:ext cx="1295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50FA64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4000" dirty="0">
              <a:solidFill>
                <a:srgbClr val="50FA6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62400"/>
            <a:ext cx="2057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124200"/>
            <a:ext cx="266700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13" y="3940434"/>
            <a:ext cx="3840444" cy="239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03464" y="5638800"/>
            <a:ext cx="207833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 গিরি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3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958"/>
            <a:ext cx="4038600" cy="27424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31956"/>
            <a:ext cx="3962400" cy="2692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8366" y="72526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1004" y="3697069"/>
            <a:ext cx="208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7245"/>
            <a:ext cx="3962400" cy="2818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4695" y="61535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3631957"/>
            <a:ext cx="4038600" cy="2635180"/>
            <a:chOff x="342899" y="3448990"/>
            <a:chExt cx="4229101" cy="31050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" y="3448990"/>
              <a:ext cx="4192089" cy="310500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2900" y="6144986"/>
              <a:ext cx="4229100" cy="381000"/>
            </a:xfrm>
            <a:prstGeom prst="rect">
              <a:avLst/>
            </a:prstGeom>
            <a:solidFill>
              <a:srgbClr val="1E9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9397" y="3697069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5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1447801"/>
            <a:ext cx="3839308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74" y="1447801"/>
            <a:ext cx="386265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ocess 3"/>
          <p:cNvSpPr/>
          <p:nvPr/>
        </p:nvSpPr>
        <p:spPr>
          <a:xfrm>
            <a:off x="580291" y="5562600"/>
            <a:ext cx="8031233" cy="76200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91" y="587514"/>
            <a:ext cx="80312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কার্বন ও হাইড্রোজেন সমৃদ্ধ জৈব 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14" y="5486400"/>
            <a:ext cx="7848600" cy="584775"/>
          </a:xfrm>
          <a:prstGeom prst="rect">
            <a:avLst/>
          </a:prstGeom>
          <a:solidFill>
            <a:srgbClr val="E0DD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পুনরায় ব্যবহার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8714" y="670985"/>
            <a:ext cx="7859486" cy="4586815"/>
            <a:chOff x="457200" y="458497"/>
            <a:chExt cx="7859486" cy="5011901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58497"/>
              <a:ext cx="7859486" cy="5011901"/>
              <a:chOff x="457200" y="458497"/>
              <a:chExt cx="7859486" cy="5011901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457200" y="458497"/>
                <a:ext cx="7837714" cy="612648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51" r="4498"/>
              <a:stretch/>
            </p:blipFill>
            <p:spPr bwMode="auto">
              <a:xfrm>
                <a:off x="457200" y="982762"/>
                <a:ext cx="7859486" cy="4487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Flowchart: Process 7"/>
              <p:cNvSpPr/>
              <p:nvPr/>
            </p:nvSpPr>
            <p:spPr>
              <a:xfrm>
                <a:off x="2427514" y="12923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পানি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598714" y="3654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সৌর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827314" y="4797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বায়ু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6144986" y="47975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ভূ-তাপীয়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6144986" y="7589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বায়োমাস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352800" y="2286000"/>
              <a:ext cx="2438400" cy="1752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</a:rPr>
                <a:t>শক্তির 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</a:rPr>
                <a:t>উৎস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C9C9B8-ACB1-4A85-BA6E-AB040C60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0"/>
            <a:ext cx="5806502" cy="677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1D59ED-0F50-4738-93ED-51D195229440}"/>
              </a:ext>
            </a:extLst>
          </p:cNvPr>
          <p:cNvSpPr txBox="1"/>
          <p:nvPr/>
        </p:nvSpPr>
        <p:spPr>
          <a:xfrm>
            <a:off x="886691" y="1588957"/>
            <a:ext cx="10349345" cy="35649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94" y="457200"/>
            <a:ext cx="70462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894" y="5663625"/>
            <a:ext cx="70462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“কাজ ও শক্তি পরস্পরের পরিপূরক”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95429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9542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111"/>
          <a:stretch/>
        </p:blipFill>
        <p:spPr>
          <a:xfrm flipH="1">
            <a:off x="1048894" y="1286744"/>
            <a:ext cx="7046212" cy="42867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26" r="22714" b="7371"/>
          <a:stretch/>
        </p:blipFill>
        <p:spPr>
          <a:xfrm>
            <a:off x="533400" y="1295400"/>
            <a:ext cx="4193616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838200" y="1904999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4648200"/>
            <a:ext cx="8011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9311" y="4368225"/>
            <a:ext cx="3087705" cy="584775"/>
          </a:xfrm>
          <a:prstGeom prst="rect">
            <a:avLst/>
          </a:prstGeom>
          <a:solidFill>
            <a:srgbClr val="CD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জমা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310" y="5029200"/>
            <a:ext cx="3087705" cy="584775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বিভব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4" y="1295400"/>
            <a:ext cx="3819526" cy="2847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57802" y="5011028"/>
            <a:ext cx="3428998" cy="584775"/>
          </a:xfrm>
          <a:prstGeom prst="rect">
            <a:avLst/>
          </a:prstGeom>
          <a:solidFill>
            <a:srgbClr val="ECECE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2" y="4368225"/>
            <a:ext cx="3429000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কাজ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065785" y="1064285"/>
            <a:ext cx="6598" cy="22222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2165494"/>
            <a:ext cx="0" cy="2482705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5029202" y="4660613"/>
            <a:ext cx="228600" cy="1"/>
          </a:xfrm>
          <a:prstGeom prst="straightConnector1">
            <a:avLst/>
          </a:prstGeom>
          <a:ln w="381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7047493" cy="584775"/>
          </a:xfrm>
          <a:prstGeom prst="rect">
            <a:avLst/>
          </a:prstGeom>
          <a:solidFill>
            <a:srgbClr val="E8D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ব্যবহারের প্রধান সুবিধা কী?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1082" y="5714999"/>
            <a:ext cx="7047493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উৎস শেষ হয়ে যায় না এবং পরিবেশ দূষণ হয়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2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4" grpId="0" animBg="1"/>
      <p:bldP spid="14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27742" y="5410200"/>
            <a:ext cx="7906658" cy="842772"/>
          </a:xfrm>
          <a:prstGeom prst="flowChartProcess">
            <a:avLst/>
          </a:prstGeom>
          <a:solidFill>
            <a:srgbClr val="75FB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0400" y="533400"/>
            <a:ext cx="7874000" cy="4724400"/>
            <a:chOff x="660400" y="533400"/>
            <a:chExt cx="7874000" cy="472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533400"/>
              <a:ext cx="7874000" cy="4724400"/>
            </a:xfrm>
            <a:prstGeom prst="rect">
              <a:avLst/>
            </a:prstGeom>
          </p:spPr>
        </p:pic>
        <p:sp>
          <p:nvSpPr>
            <p:cNvPr id="5" name="Flowchart: Process 4"/>
            <p:cNvSpPr/>
            <p:nvPr/>
          </p:nvSpPr>
          <p:spPr>
            <a:xfrm>
              <a:off x="1066800" y="2819400"/>
              <a:ext cx="1066800" cy="612648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8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29000" y="1673352"/>
              <a:ext cx="1066800" cy="612648"/>
            </a:xfrm>
            <a:prstGeom prst="flowChartProcess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আলো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066800" y="3657600"/>
              <a:ext cx="1066800" cy="612648"/>
            </a:xfrm>
            <a:prstGeom prst="flowChartProcess">
              <a:avLst/>
            </a:prstGeom>
            <a:solidFill>
              <a:srgbClr val="00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4914900" y="4648200"/>
              <a:ext cx="1752600" cy="483543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6324600" y="3121152"/>
              <a:ext cx="1905000" cy="612648"/>
            </a:xfrm>
            <a:prstGeom prst="flowChartProcess">
              <a:avLst/>
            </a:prstGeom>
            <a:solidFill>
              <a:srgbClr val="993366"/>
            </a:solidFill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কার্বোহাইড্রেড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25677" y="609600"/>
            <a:ext cx="523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বিক্রিয়াটি থেকে কোন শক্তি পাওয়া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" y="533400"/>
            <a:ext cx="79343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Process 11"/>
          <p:cNvSpPr/>
          <p:nvPr/>
        </p:nvSpPr>
        <p:spPr>
          <a:xfrm>
            <a:off x="3505200" y="1520952"/>
            <a:ext cx="1066800" cy="612648"/>
          </a:xfrm>
          <a:prstGeom prst="flowChartProcess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990600" y="3908489"/>
            <a:ext cx="1066800" cy="612648"/>
          </a:xfrm>
          <a:prstGeom prst="flowChartProcess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990600" y="2841689"/>
            <a:ext cx="1066800" cy="61264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5697"/>
            <a:ext cx="1114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06228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owchart: Process 16"/>
          <p:cNvSpPr/>
          <p:nvPr/>
        </p:nvSpPr>
        <p:spPr>
          <a:xfrm>
            <a:off x="6400800" y="2994089"/>
            <a:ext cx="1905000" cy="612648"/>
          </a:xfrm>
          <a:prstGeom prst="flowChartProcess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কার্বোহাইড্রেড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6762"/>
            <a:ext cx="914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Process 18"/>
          <p:cNvSpPr/>
          <p:nvPr/>
        </p:nvSpPr>
        <p:spPr>
          <a:xfrm>
            <a:off x="4953000" y="4673537"/>
            <a:ext cx="1752600" cy="483543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1300843" y="3531299"/>
            <a:ext cx="446314" cy="304038"/>
          </a:xfrm>
          <a:prstGeom prst="mathPlus">
            <a:avLst>
              <a:gd name="adj1" fmla="val 6853"/>
            </a:avLst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09412D-699A-4D05-906D-604B1AB2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6" y="170631"/>
            <a:ext cx="6574943" cy="6574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E0804-D13A-43E6-8F2A-37810345D4E8}"/>
              </a:ext>
            </a:extLst>
          </p:cNvPr>
          <p:cNvSpPr txBox="1"/>
          <p:nvPr/>
        </p:nvSpPr>
        <p:spPr>
          <a:xfrm>
            <a:off x="2383436" y="1049311"/>
            <a:ext cx="6490741" cy="38224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177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927" y="-1"/>
            <a:ext cx="122682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8CA2F9-AB69-4C2A-A19A-7C2BD72D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68"/>
            <a:ext cx="2067144" cy="258393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="" xmlns:a16="http://schemas.microsoft.com/office/drawing/2014/main" id="{BAB8A7F2-6298-4C06-A8C6-BD9BC0D9A580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2082D7-A288-4D73-82AD-4548AF563745}"/>
              </a:ext>
            </a:extLst>
          </p:cNvPr>
          <p:cNvSpPr/>
          <p:nvPr/>
        </p:nvSpPr>
        <p:spPr>
          <a:xfrm>
            <a:off x="6265889" y="2808893"/>
            <a:ext cx="5871247" cy="3872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৯ম- ১০ম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alt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6200" y="-180109"/>
            <a:ext cx="12268200" cy="7114309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1" y="325581"/>
            <a:ext cx="4696691" cy="4696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91" y="5569527"/>
            <a:ext cx="98505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-180109"/>
            <a:ext cx="12268200" cy="7114309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4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3209" y="3025914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10" y="5105400"/>
            <a:ext cx="1219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510" y="5108692"/>
            <a:ext cx="1389234" cy="707886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7910" y="5105400"/>
            <a:ext cx="1059645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5510" y="5105398"/>
            <a:ext cx="16192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0110" y="5105398"/>
            <a:ext cx="1312360" cy="707886"/>
          </a:xfrm>
          <a:prstGeom prst="rect">
            <a:avLst/>
          </a:prstGeom>
          <a:solidFill>
            <a:srgbClr val="75FB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0" y="717118"/>
            <a:ext cx="6496090" cy="4007282"/>
          </a:xfrm>
          <a:prstGeom prst="rect">
            <a:avLst/>
          </a:prstGeom>
          <a:gradFill flip="none" rotWithShape="1">
            <a:gsLst>
              <a:gs pos="0">
                <a:srgbClr val="50FA64">
                  <a:tint val="66000"/>
                  <a:satMod val="160000"/>
                </a:srgbClr>
              </a:gs>
              <a:gs pos="50000">
                <a:srgbClr val="50FA64">
                  <a:tint val="44500"/>
                  <a:satMod val="160000"/>
                </a:srgbClr>
              </a:gs>
              <a:gs pos="100000">
                <a:srgbClr val="50FA64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705600" y="3025914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33127" y="3373789"/>
            <a:ext cx="237247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47800" y="3358549"/>
            <a:ext cx="10096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0362" y="3993718"/>
            <a:ext cx="429443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ফুটবলটি দূরে সরে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9614" y="725269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প্রয়োগ করা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7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67540"/>
            <a:ext cx="7128164" cy="5346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627" y="5413663"/>
            <a:ext cx="98505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-180109"/>
            <a:ext cx="12268200" cy="7114309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2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024"/>
            <a:ext cx="7994628" cy="416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309" y="4903204"/>
            <a:ext cx="98505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4" y="531420"/>
            <a:ext cx="7490114" cy="4173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420" y="5215584"/>
            <a:ext cx="98505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9" y="5631359"/>
            <a:ext cx="8083179" cy="584775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লোকাটির কাজ করার সামর্থ্য আছে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511314"/>
            <a:ext cx="808317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8083179" cy="4119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4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988</TotalTime>
  <Words>393</Words>
  <Application>Microsoft Office PowerPoint</Application>
  <PresentationFormat>Custom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ভালোবাসী</dc:title>
  <dc:creator>Atik</dc:creator>
  <cp:lastModifiedBy>Md Saiful Islam</cp:lastModifiedBy>
  <cp:revision>198</cp:revision>
  <dcterms:created xsi:type="dcterms:W3CDTF">2019-04-06T21:42:10Z</dcterms:created>
  <dcterms:modified xsi:type="dcterms:W3CDTF">2020-05-22T17:40:48Z</dcterms:modified>
</cp:coreProperties>
</file>