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5"/>
  </p:notesMasterIdLst>
  <p:sldIdLst>
    <p:sldId id="303" r:id="rId2"/>
    <p:sldId id="304" r:id="rId3"/>
    <p:sldId id="305" r:id="rId4"/>
    <p:sldId id="268" r:id="rId5"/>
    <p:sldId id="288" r:id="rId6"/>
    <p:sldId id="297" r:id="rId7"/>
    <p:sldId id="274" r:id="rId8"/>
    <p:sldId id="292" r:id="rId9"/>
    <p:sldId id="270" r:id="rId10"/>
    <p:sldId id="291" r:id="rId11"/>
    <p:sldId id="271" r:id="rId12"/>
    <p:sldId id="290" r:id="rId13"/>
    <p:sldId id="294" r:id="rId14"/>
    <p:sldId id="295" r:id="rId15"/>
    <p:sldId id="298" r:id="rId16"/>
    <p:sldId id="299" r:id="rId17"/>
    <p:sldId id="300" r:id="rId18"/>
    <p:sldId id="301" r:id="rId19"/>
    <p:sldId id="302" r:id="rId20"/>
    <p:sldId id="285" r:id="rId21"/>
    <p:sldId id="283" r:id="rId22"/>
    <p:sldId id="284" r:id="rId23"/>
    <p:sldId id="29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-7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BAD44-C948-4C7A-808A-6AF1688AEB3E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B924F-11BA-491A-8711-BCCF86A74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284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C764DE79-268F-4C1A-8933-263129D2AF9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4522-203C-4E5C-86D1-353143E539F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DB14-4263-4CAC-8D48-04FB81E29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4522-203C-4E5C-86D1-353143E539F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DB14-4263-4CAC-8D48-04FB81E29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AF4522-203C-4E5C-86D1-353143E539F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26DB14-4263-4CAC-8D48-04FB81E29C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CAAF4522-203C-4E5C-86D1-353143E539F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8026DB14-4263-4CAC-8D48-04FB81E29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4522-203C-4E5C-86D1-353143E539F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DB14-4263-4CAC-8D48-04FB81E29C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4522-203C-4E5C-86D1-353143E539F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DB14-4263-4CAC-8D48-04FB81E29C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AF4522-203C-4E5C-86D1-353143E539F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26DB14-4263-4CAC-8D48-04FB81E29C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4522-203C-4E5C-86D1-353143E539F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DB14-4263-4CAC-8D48-04FB81E29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AF4522-203C-4E5C-86D1-353143E539F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26DB14-4263-4CAC-8D48-04FB81E29C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AF4522-203C-4E5C-86D1-353143E539F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26DB14-4263-4CAC-8D48-04FB81E29C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rame 1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42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8C2EFE-D20E-44D3-A205-2E36ABA8D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20" y="291829"/>
            <a:ext cx="11575914" cy="6245157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78213" y="3798418"/>
            <a:ext cx="10505871" cy="2541431"/>
          </a:xfrm>
        </p:spPr>
        <p:txBody>
          <a:bodyPr>
            <a:normAutofit fontScale="90000"/>
          </a:bodyPr>
          <a:lstStyle/>
          <a:p>
            <a:r>
              <a:rPr lang="bn-IN" dirty="0" smtClean="0"/>
              <a:t>    </a:t>
            </a:r>
            <a:r>
              <a:rPr lang="bn-IN" sz="23900" dirty="0" smtClean="0">
                <a:solidFill>
                  <a:srgbClr val="FF0000"/>
                </a:solidFill>
              </a:rPr>
              <a:t>স্বাগতম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086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2876700623"/>
              </p:ext>
            </p:extLst>
          </p:nvPr>
        </p:nvGraphicFramePr>
        <p:xfrm>
          <a:off x="952647" y="1132409"/>
          <a:ext cx="10573555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0028"/>
                <a:gridCol w="2562896"/>
                <a:gridCol w="1918952"/>
                <a:gridCol w="1841679"/>
              </a:tblGrid>
              <a:tr h="1215480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একই সংখ্যা বা রাশির গুন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সূচকীয়</a:t>
                      </a:r>
                      <a:r>
                        <a:rPr lang="bn-IN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রাশি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ভিত্তি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689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× 3 × 3 ×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2"/>
                      <a:stretch>
                        <a:fillRect l="-165796" t="-106015" r="-147031" b="-30526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1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7× 7 × 7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1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 × a × a × a ×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2"/>
                      <a:stretch>
                        <a:fillRect l="-165796" t="-323577" r="-147031" b="-12926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1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y × y × 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178588" y="465770"/>
            <a:ext cx="413472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মিলিয়ে নাও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989228" y="4634918"/>
                <a:ext cx="8113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228" y="4634918"/>
                <a:ext cx="811369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213737" y="3870694"/>
            <a:ext cx="811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989228" y="3208970"/>
                <a:ext cx="8113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228" y="3208970"/>
                <a:ext cx="811369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112884" y="3162808"/>
            <a:ext cx="811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12884" y="3925286"/>
            <a:ext cx="811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42859" y="4621270"/>
            <a:ext cx="811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" name="Oval 2"/>
          <p:cNvSpPr/>
          <p:nvPr/>
        </p:nvSpPr>
        <p:spPr>
          <a:xfrm>
            <a:off x="6002876" y="3220870"/>
            <a:ext cx="698175" cy="608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169480" y="3220870"/>
            <a:ext cx="698175" cy="608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270333" y="3991046"/>
            <a:ext cx="698175" cy="608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155756" y="4004475"/>
            <a:ext cx="698175" cy="608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89434" y="4592529"/>
            <a:ext cx="797722" cy="694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299455" y="4761222"/>
            <a:ext cx="698175" cy="608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715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3" grpId="0"/>
      <p:bldP spid="7" grpId="0" animBg="1"/>
      <p:bldP spid="9" grpId="0"/>
      <p:bldP spid="17" grpId="0"/>
      <p:bldP spid="18" grpId="0"/>
      <p:bldP spid="3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888742" y="418699"/>
                <a:ext cx="16323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 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742" y="418699"/>
                <a:ext cx="1632300" cy="830997"/>
              </a:xfrm>
              <a:prstGeom prst="rect">
                <a:avLst/>
              </a:prstGeom>
              <a:blipFill rotWithShape="0">
                <a:blip r:embed="rId2"/>
                <a:stretch>
                  <a:fillRect t="-16176" r="-2574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022986" y="418699"/>
                <a:ext cx="462427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986" y="418699"/>
                <a:ext cx="462427" cy="7386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250929" y="526397"/>
            <a:ext cx="65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×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937245" y="533942"/>
            <a:ext cx="65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×</a:t>
            </a:r>
            <a:endParaRPr lang="en-US" sz="36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698226" y="428001"/>
                <a:ext cx="462427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226" y="428001"/>
                <a:ext cx="462427" cy="7386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373260" y="441609"/>
                <a:ext cx="462427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260" y="441609"/>
                <a:ext cx="462427" cy="7386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938077" y="634876"/>
                <a:ext cx="297935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গুন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077" y="634876"/>
                <a:ext cx="2979355" cy="430887"/>
              </a:xfrm>
              <a:prstGeom prst="rect">
                <a:avLst/>
              </a:prstGeom>
              <a:blipFill rotWithShape="0">
                <a:blip r:embed="rId6"/>
                <a:stretch>
                  <a:fillRect l="-7157" t="-22535" b="-5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834150" y="1067482"/>
                <a:ext cx="16323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 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150" y="1067482"/>
                <a:ext cx="1632300" cy="830997"/>
              </a:xfrm>
              <a:prstGeom prst="rect">
                <a:avLst/>
              </a:prstGeom>
              <a:blipFill rotWithShape="0">
                <a:blip r:embed="rId7"/>
                <a:stretch>
                  <a:fillRect t="-16176" r="-2574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221385" y="1138690"/>
            <a:ext cx="65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×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4926112" y="1158493"/>
            <a:ext cx="65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×</a:t>
            </a:r>
            <a:endParaRPr lang="en-US" sz="36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4682746" y="1047513"/>
                <a:ext cx="462427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746" y="1047513"/>
                <a:ext cx="462427" cy="7386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5375922" y="1065399"/>
                <a:ext cx="462427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922" y="1065399"/>
                <a:ext cx="462427" cy="7386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6565671" y="1266214"/>
                <a:ext cx="297935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চারটি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গুন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671" y="1266214"/>
                <a:ext cx="2979355" cy="430887"/>
              </a:xfrm>
              <a:prstGeom prst="rect">
                <a:avLst/>
              </a:prstGeom>
              <a:blipFill rotWithShape="0">
                <a:blip r:embed="rId10"/>
                <a:stretch>
                  <a:fillRect l="-7157" t="-22857" b="-5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979683" y="1041030"/>
                <a:ext cx="462427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683" y="1041030"/>
                <a:ext cx="462427" cy="73866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618353" y="1172496"/>
            <a:ext cx="65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×</a:t>
            </a:r>
            <a:endParaRPr lang="en-US" sz="36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6042345" y="1065399"/>
                <a:ext cx="462427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345" y="1065399"/>
                <a:ext cx="462427" cy="73866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2419838" y="5386448"/>
                <a:ext cx="64480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838" y="5386448"/>
                <a:ext cx="6448007" cy="830997"/>
              </a:xfrm>
              <a:prstGeom prst="rect">
                <a:avLst/>
              </a:prstGeom>
              <a:blipFill>
                <a:blip r:embed="rId13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843548" y="5470940"/>
            <a:ext cx="65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×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4639165" y="5464515"/>
            <a:ext cx="65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×</a:t>
            </a:r>
            <a:endParaRPr lang="en-US" sz="36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4416179" y="5360510"/>
                <a:ext cx="462427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179" y="5360510"/>
                <a:ext cx="462427" cy="7386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7400725" y="5648777"/>
                <a:ext cx="1969502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(m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725" y="5648777"/>
                <a:ext cx="1969502" cy="481094"/>
              </a:xfrm>
              <a:prstGeom prst="rect">
                <a:avLst/>
              </a:prstGeom>
              <a:blipFill>
                <a:blip r:embed="rId15"/>
                <a:stretch>
                  <a:fillRect l="-10836" t="-8861" b="-46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3653377" y="5371374"/>
                <a:ext cx="462427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377" y="5371374"/>
                <a:ext cx="462427" cy="7386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5358579" y="5395992"/>
                <a:ext cx="27109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 ×......×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579" y="5395992"/>
                <a:ext cx="2710960" cy="769441"/>
              </a:xfrm>
              <a:prstGeom prst="rect">
                <a:avLst/>
              </a:prstGeom>
              <a:blipFill>
                <a:blip r:embed="rId17"/>
                <a:stretch>
                  <a:fillRect l="-4270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5109717" y="5373919"/>
                <a:ext cx="462427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717" y="5373919"/>
                <a:ext cx="462427" cy="73866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469425" y="5847554"/>
                <a:ext cx="20195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425" y="5847554"/>
                <a:ext cx="2019553" cy="830997"/>
              </a:xfrm>
              <a:prstGeom prst="rect">
                <a:avLst/>
              </a:prstGeom>
              <a:blipFill>
                <a:blip r:embed="rId19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925569" y="5940905"/>
            <a:ext cx="65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×</a:t>
            </a:r>
            <a:endParaRPr lang="en-US" sz="3600" dirty="0"/>
          </a:p>
        </p:txBody>
      </p:sp>
      <p:sp>
        <p:nvSpPr>
          <p:cNvPr id="39" name="TextBox 38"/>
          <p:cNvSpPr txBox="1"/>
          <p:nvPr/>
        </p:nvSpPr>
        <p:spPr>
          <a:xfrm>
            <a:off x="4714554" y="5944805"/>
            <a:ext cx="9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×</a:t>
            </a:r>
            <a:endParaRPr lang="en-US" sz="36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7410472" y="6155702"/>
                <a:ext cx="2436642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(n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472" y="6155702"/>
                <a:ext cx="2436642" cy="481094"/>
              </a:xfrm>
              <a:prstGeom prst="rect">
                <a:avLst/>
              </a:prstGeom>
              <a:blipFill>
                <a:blip r:embed="rId20"/>
                <a:stretch>
                  <a:fillRect l="-9023" t="-8861" b="-46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5293553" y="5950126"/>
                <a:ext cx="27109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 ×......×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553" y="5950126"/>
                <a:ext cx="2710960" cy="769441"/>
              </a:xfrm>
              <a:prstGeom prst="rect">
                <a:avLst/>
              </a:prstGeom>
              <a:blipFill>
                <a:blip r:embed="rId21"/>
                <a:stretch>
                  <a:fillRect l="-4270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4265992" y="5848572"/>
                <a:ext cx="47696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992" y="5848572"/>
                <a:ext cx="476969" cy="73866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3625194" y="5847554"/>
                <a:ext cx="462427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194" y="5847554"/>
                <a:ext cx="462427" cy="73866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4903095" y="5898132"/>
                <a:ext cx="462427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095" y="5898132"/>
                <a:ext cx="462427" cy="73866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1868465" y="1616289"/>
                <a:ext cx="96911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bn-IN" sz="4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∴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465" y="1616289"/>
                <a:ext cx="9691187" cy="830997"/>
              </a:xfrm>
              <a:prstGeom prst="rect">
                <a:avLst/>
              </a:prstGeom>
              <a:blipFill>
                <a:blip r:embed="rId25"/>
                <a:stretch>
                  <a:fillRect t="-18382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306981" y="2639868"/>
                <a:ext cx="743201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81" y="2639868"/>
                <a:ext cx="7432010" cy="830997"/>
              </a:xfrm>
              <a:prstGeom prst="rect">
                <a:avLst/>
              </a:prstGeom>
              <a:blipFill>
                <a:blip r:embed="rId26"/>
                <a:stretch>
                  <a:fillRect l="-3689" t="-18382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5802753" y="2769732"/>
                <a:ext cx="16925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753" y="2769732"/>
                <a:ext cx="1692560" cy="830997"/>
              </a:xfrm>
              <a:prstGeom prst="rect">
                <a:avLst/>
              </a:prstGeom>
              <a:blipFill>
                <a:blip r:embed="rId27"/>
                <a:stretch>
                  <a:fillRect l="-16547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1430668" y="4552173"/>
                <a:ext cx="40800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∴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668" y="4552173"/>
                <a:ext cx="4080032" cy="830997"/>
              </a:xfrm>
              <a:prstGeom prst="rect">
                <a:avLst/>
              </a:prstGeom>
              <a:blipFill>
                <a:blip r:embed="rId28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561594" y="2437422"/>
                <a:ext cx="1160059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bn-I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bn-IN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IN" sz="28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সংখ্যক</m:t>
                    </m:r>
                    <m:r>
                      <a:rPr lang="bn-IN" sz="28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b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14:m>
                  <m:oMath xmlns:m="http://schemas.openxmlformats.org/officeDocument/2006/math">
                    <m:r>
                      <a:rPr lang="bn-I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IN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</m:t>
                    </m:r>
                    <m:r>
                      <m:rPr>
                        <m:nor/>
                      </m:rPr>
                      <a:rPr lang="bn-IN" sz="28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ংখ্যক</m:t>
                    </m:r>
                    <m:r>
                      <a:rPr lang="bn-IN" sz="28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b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94" y="2437422"/>
                <a:ext cx="11600597" cy="430887"/>
              </a:xfrm>
              <a:prstGeom prst="rect">
                <a:avLst/>
              </a:prstGeom>
              <a:blipFill>
                <a:blip r:embed="rId29"/>
                <a:stretch>
                  <a:fillRect l="-736" t="-19718" r="-263" b="-5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1266355" y="3836548"/>
                <a:ext cx="791074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b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……×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b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bn-I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সংখ্যক</m:t>
                      </m:r>
                      <m:r>
                        <a:rPr lang="bn-IN" sz="2800" i="1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355" y="3836548"/>
                <a:ext cx="7910749" cy="430887"/>
              </a:xfrm>
              <a:prstGeom prst="rect">
                <a:avLst/>
              </a:prstGeom>
              <a:blipFill>
                <a:blip r:embed="rId30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5579285" y="3856543"/>
                <a:ext cx="80676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285" y="3856543"/>
                <a:ext cx="806767" cy="646331"/>
              </a:xfrm>
              <a:prstGeom prst="rect">
                <a:avLst/>
              </a:prstGeom>
              <a:blipFill>
                <a:blip r:embed="rId31"/>
                <a:stretch>
                  <a:fillRect r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2" name="Rectangle 51"/>
              <p:cNvSpPr/>
              <p:nvPr/>
            </p:nvSpPr>
            <p:spPr>
              <a:xfrm>
                <a:off x="7272418" y="2877853"/>
                <a:ext cx="159424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bn-IN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418" y="2877853"/>
                <a:ext cx="1594242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83830" y="566500"/>
            <a:ext cx="185155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সূত্রঃ(গুণ)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6502" y="5677590"/>
            <a:ext cx="148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তাহলে,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66355" y="6046255"/>
            <a:ext cx="1403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3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85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3737 -0.01898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3500"/>
                            </p:stCondLst>
                            <p:childTnLst>
                              <p:par>
                                <p:cTn id="3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62 L -0.29193 0.12453 " pathEditMode="relative" rAng="0" ptsTypes="AA">
                                      <p:cBhvr>
                                        <p:cTn id="34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22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1" grpId="0"/>
      <p:bldP spid="11" grpId="1"/>
      <p:bldP spid="14" grpId="0"/>
      <p:bldP spid="14" grpId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/>
      <p:bldP spid="20" grpId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8" grpId="0" animBg="1"/>
      <p:bldP spid="28" grpId="2" animBg="1"/>
      <p:bldP spid="30" grpId="0"/>
      <p:bldP spid="30" grpId="2"/>
      <p:bldP spid="31" grpId="0"/>
      <p:bldP spid="31" grpId="2"/>
      <p:bldP spid="32" grpId="0" animBg="1"/>
      <p:bldP spid="32" grpId="2" animBg="1"/>
      <p:bldP spid="33" grpId="0" animBg="1"/>
      <p:bldP spid="33" grpId="2" animBg="1"/>
      <p:bldP spid="34" grpId="0" animBg="1"/>
      <p:bldP spid="34" grpId="2" animBg="1"/>
      <p:bldP spid="35" grpId="0" animBg="1"/>
      <p:bldP spid="35" grpId="2" animBg="1"/>
      <p:bldP spid="36" grpId="0" animBg="1"/>
      <p:bldP spid="36" grpId="2" animBg="1"/>
      <p:bldP spid="29" grpId="0" animBg="1"/>
      <p:bldP spid="29" grpId="2" animBg="1"/>
      <p:bldP spid="38" grpId="0"/>
      <p:bldP spid="38" grpId="2"/>
      <p:bldP spid="39" grpId="0"/>
      <p:bldP spid="39" grpId="2"/>
      <p:bldP spid="40" grpId="0" animBg="1"/>
      <p:bldP spid="40" grpId="2" animBg="1"/>
      <p:bldP spid="41" grpId="0" animBg="1"/>
      <p:bldP spid="41" grpId="2" animBg="1"/>
      <p:bldP spid="42" grpId="0" animBg="1"/>
      <p:bldP spid="42" grpId="2" animBg="1"/>
      <p:bldP spid="43" grpId="0" animBg="1"/>
      <p:bldP spid="43" grpId="2" animBg="1"/>
      <p:bldP spid="44" grpId="0" animBg="1"/>
      <p:bldP spid="44" grpId="2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50" grpId="0" animBg="1"/>
      <p:bldP spid="51" grpId="0" animBg="1"/>
      <p:bldP spid="52" grpId="0" animBg="1"/>
      <p:bldP spid="52" grpId="1" animBg="1"/>
      <p:bldP spid="2" grpId="0" animBg="1"/>
      <p:bldP spid="2" grpId="1" animBg="1"/>
      <p:bldP spid="3" grpId="0"/>
      <p:bldP spid="3" grpId="1"/>
      <p:bldP spid="53" grpId="0"/>
      <p:bldP spid="5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904084" y="391371"/>
                <a:ext cx="116194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bn-IN" sz="3200" i="1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084" y="391371"/>
                <a:ext cx="1161940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852112" y="348642"/>
                <a:ext cx="88318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ea typeface="Cambria Math" panose="02040503050406030204" pitchFamily="18" charset="0"/>
                  </a:rPr>
                  <a:t>a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×</a:t>
                </a:r>
                <a14:m>
                  <m:oMath xmlns:m="http://schemas.openxmlformats.org/officeDocument/2006/math">
                    <m:r>
                      <a:rPr lang="bn-IN" sz="32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112" y="348642"/>
                <a:ext cx="883185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17931" t="-1562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353354" y="333642"/>
                <a:ext cx="89392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ea typeface="Cambria Math" panose="02040503050406030204" pitchFamily="18" charset="0"/>
                  </a:rPr>
                  <a:t>a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×</a:t>
                </a:r>
                <a14:m>
                  <m:oMath xmlns:m="http://schemas.openxmlformats.org/officeDocument/2006/math">
                    <m:r>
                      <a:rPr lang="bn-IN" sz="32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354" y="333642"/>
                <a:ext cx="893928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17007" t="-1562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937304" y="321106"/>
                <a:ext cx="109182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ea typeface="Cambria Math" panose="02040503050406030204" pitchFamily="18" charset="0"/>
                  </a:rPr>
                  <a:t>a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×</a:t>
                </a:r>
                <a14:m>
                  <m:oMath xmlns:m="http://schemas.openxmlformats.org/officeDocument/2006/math">
                    <m:r>
                      <a:rPr lang="bn-IN" sz="32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304" y="321106"/>
                <a:ext cx="1091824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14525" t="-1562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6643828" y="324663"/>
                <a:ext cx="81153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ea typeface="Cambria Math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bn-IN" sz="32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828" y="324663"/>
                <a:ext cx="811530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1954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7049593" y="402561"/>
                <a:ext cx="200712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(চারটি </a:t>
                </a:r>
                <a:r>
                  <a:rPr lang="en-US" sz="28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a</a:t>
                </a:r>
                <a:r>
                  <a:rPr lang="bn-IN" sz="2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এর গুন)</a:t>
                </a:r>
                <a14:m>
                  <m:oMath xmlns:m="http://schemas.openxmlformats.org/officeDocument/2006/math">
                    <m:r>
                      <a:rPr lang="bn-IN" sz="24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593" y="402561"/>
                <a:ext cx="2007124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454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808252" y="910792"/>
                <a:ext cx="134379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bn-IN" sz="3200" i="1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252" y="910792"/>
                <a:ext cx="1343794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4851700" y="863864"/>
                <a:ext cx="86675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ea typeface="Cambria Math" panose="02040503050406030204" pitchFamily="18" charset="0"/>
                  </a:rPr>
                  <a:t>a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×</a:t>
                </a:r>
                <a14:m>
                  <m:oMath xmlns:m="http://schemas.openxmlformats.org/officeDocument/2006/math">
                    <m:r>
                      <a:rPr lang="bn-IN" sz="32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700" y="863864"/>
                <a:ext cx="866751" cy="584775"/>
              </a:xfrm>
              <a:prstGeom prst="rect">
                <a:avLst/>
              </a:prstGeom>
              <a:blipFill rotWithShape="0">
                <a:blip r:embed="rId9"/>
                <a:stretch>
                  <a:fillRect l="-18310" t="-1562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5336573" y="869135"/>
                <a:ext cx="96582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ea typeface="Cambria Math" panose="02040503050406030204" pitchFamily="18" charset="0"/>
                  </a:rPr>
                  <a:t>a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×</a:t>
                </a:r>
                <a14:m>
                  <m:oMath xmlns:m="http://schemas.openxmlformats.org/officeDocument/2006/math">
                    <m:r>
                      <a:rPr lang="bn-IN" sz="32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573" y="869135"/>
                <a:ext cx="965828" cy="584775"/>
              </a:xfrm>
              <a:prstGeom prst="rect">
                <a:avLst/>
              </a:prstGeom>
              <a:blipFill rotWithShape="0">
                <a:blip r:embed="rId10"/>
                <a:stretch>
                  <a:fillRect l="-15723" t="-1562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6069866" y="878585"/>
                <a:ext cx="56372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ea typeface="Cambria Math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bn-IN" sz="32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866" y="878585"/>
                <a:ext cx="563729" cy="584775"/>
              </a:xfrm>
              <a:prstGeom prst="rect">
                <a:avLst/>
              </a:prstGeom>
              <a:blipFill rotWithShape="0">
                <a:blip r:embed="rId11"/>
                <a:stretch>
                  <a:fillRect l="-2826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6446698" y="931913"/>
                <a:ext cx="205425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(তিনটি </a:t>
                </a:r>
                <a:r>
                  <a:rPr lang="en-US" sz="28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a</a:t>
                </a:r>
                <a:r>
                  <a:rPr lang="bn-IN" sz="2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এর গুন)</a:t>
                </a:r>
                <a14:m>
                  <m:oMath xmlns:m="http://schemas.openxmlformats.org/officeDocument/2006/math">
                    <m:r>
                      <a:rPr lang="bn-IN" sz="24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698" y="931913"/>
                <a:ext cx="2054253" cy="523220"/>
              </a:xfrm>
              <a:prstGeom prst="rect">
                <a:avLst/>
              </a:prstGeom>
              <a:blipFill rotWithShape="0">
                <a:blip r:embed="rId12"/>
                <a:stretch>
                  <a:fillRect l="-4748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300190" y="1957367"/>
                <a:ext cx="1078173" cy="9578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 smtClean="0"/>
                  <a:t> =</a:t>
                </a:r>
                <a:endParaRPr lang="en-US" sz="4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190" y="1957367"/>
                <a:ext cx="1078173" cy="957826"/>
              </a:xfrm>
              <a:prstGeom prst="rect">
                <a:avLst/>
              </a:prstGeom>
              <a:blipFill rotWithShape="0">
                <a:blip r:embed="rId13"/>
                <a:stretch>
                  <a:fillRect b="-18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2068161" y="1463639"/>
                <a:ext cx="779918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bn-IN" sz="32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ym typeface="Symbol" panose="05050102010706020507" pitchFamily="18" charset="2"/>
                  </a:rPr>
                  <a:t>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200" dirty="0"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3200" dirty="0"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3200" dirty="0"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3200" dirty="0">
                        <a:ea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3200" b="0" i="0" dirty="0" smtClean="0"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</m:t>
                    </m:r>
                    <m:r>
                      <m:rPr>
                        <m:nor/>
                      </m:rPr>
                      <a:rPr lang="en-US" sz="3200" b="0" i="0" dirty="0" smtClean="0"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(</m:t>
                    </m:r>
                    <m:r>
                      <m:rPr>
                        <m:nor/>
                      </m:rPr>
                      <a:rPr lang="en-US" sz="3200" dirty="0"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3200" dirty="0"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3200" dirty="0">
                        <a:ea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3200" b="0" i="0" dirty="0" smtClean="0"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3200" dirty="0"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161" y="1463639"/>
                <a:ext cx="7799183" cy="584775"/>
              </a:xfrm>
              <a:prstGeom prst="rect">
                <a:avLst/>
              </a:prstGeom>
              <a:blipFill rotWithShape="0">
                <a:blip r:embed="rId14"/>
                <a:stretch>
                  <a:fillRect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224354" y="1471748"/>
                <a:ext cx="249343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dirty="0"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dirty="0"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dirty="0">
                          <a:ea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354" y="1471748"/>
                <a:ext cx="2493438" cy="58477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500459" y="1512806"/>
                <a:ext cx="299620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dirty="0"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dirty="0">
                          <a:ea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459" y="1512806"/>
                <a:ext cx="2996207" cy="49244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4411434" y="2470246"/>
            <a:ext cx="2617694" cy="325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3599994" y="2880690"/>
                <a:ext cx="124872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94" y="2880690"/>
                <a:ext cx="1248720" cy="58477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398261" y="2281748"/>
            <a:ext cx="999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অর্থাৎ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3627572" y="3414746"/>
                <a:ext cx="157682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572" y="3414746"/>
                <a:ext cx="1576820" cy="58477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831207" y="4535381"/>
            <a:ext cx="999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তাহলে,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2944160" y="4223905"/>
                <a:ext cx="1434203" cy="9323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 smtClean="0"/>
                  <a:t>    =</a:t>
                </a:r>
                <a:endParaRPr lang="en-US" sz="40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160" y="4223905"/>
                <a:ext cx="1434203" cy="932307"/>
              </a:xfrm>
              <a:prstGeom prst="rect">
                <a:avLst/>
              </a:prstGeom>
              <a:blipFill rotWithShape="0">
                <a:blip r:embed="rId19"/>
                <a:stretch>
                  <a:fillRect l="-426" r="-7234" b="-18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3073538" y="4120060"/>
                <a:ext cx="4742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538" y="4120060"/>
                <a:ext cx="474288" cy="461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3088120" y="4704658"/>
                <a:ext cx="4351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120" y="4704658"/>
                <a:ext cx="435183" cy="4616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4695410" y="4747179"/>
                <a:ext cx="465165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ea typeface="Cambria Math" panose="02040503050406030204" pitchFamily="18" charset="0"/>
                        </a:rPr>
                        <m:t>( </m:t>
                      </m:r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latin typeface="NikoshBAN" panose="02000000000000000000" pitchFamily="2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সংখ্যক</m:t>
                      </m:r>
                      <m:r>
                        <m:rPr>
                          <m:nor/>
                        </m:rPr>
                        <a:rPr lang="en-US" sz="2800" dirty="0">
                          <a:latin typeface="NikoshBAN" panose="02000000000000000000" pitchFamily="2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410" y="4747179"/>
                <a:ext cx="4651658" cy="52322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 flipV="1">
            <a:off x="4763168" y="4775612"/>
            <a:ext cx="4509214" cy="29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4695410" y="4212216"/>
                <a:ext cx="47494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ea typeface="Cambria Math" panose="02040503050406030204" pitchFamily="18" charset="0"/>
                        </a:rPr>
                        <m:t>(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800" dirty="0">
                          <a:latin typeface="NikoshBAN" panose="02000000000000000000" pitchFamily="2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সংখ্যক</m:t>
                      </m:r>
                      <m:r>
                        <m:rPr>
                          <m:nor/>
                        </m:rPr>
                        <a:rPr lang="en-US" sz="2800" dirty="0">
                          <a:latin typeface="NikoshBAN" panose="02000000000000000000" pitchFamily="2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410" y="4212216"/>
                <a:ext cx="4749442" cy="52322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7684637" y="2250971"/>
                <a:ext cx="10743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 smtClean="0"/>
                  <a:t>(</a:t>
                </a:r>
                <a:r>
                  <a:rPr lang="en-US" sz="2800" dirty="0"/>
                  <a:t>a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637" y="2250971"/>
                <a:ext cx="1074397" cy="430887"/>
              </a:xfrm>
              <a:prstGeom prst="rect">
                <a:avLst/>
              </a:prstGeom>
              <a:blipFill rotWithShape="0">
                <a:blip r:embed="rId24"/>
                <a:stretch>
                  <a:fillRect l="-20455" t="-23944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 rot="19213768">
            <a:off x="233487" y="963106"/>
            <a:ext cx="2146489" cy="461665"/>
          </a:xfrm>
          <a:prstGeom prst="rect">
            <a:avLst/>
          </a:prstGeom>
          <a:solidFill>
            <a:schemeClr val="bg2"/>
          </a:solidFill>
          <a:ln w="28575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সূত্রঃ(ভাগ)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80962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565" y="5223164"/>
            <a:ext cx="1773380" cy="1052945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80962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60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0.02031 0.0645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19063 0.1307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11368 0.17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3" presetID="26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0.15039 0.0895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3" presetID="26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 animBg="1"/>
      <p:bldP spid="20" grpId="0" animBg="1"/>
      <p:bldP spid="3" grpId="0" animBg="1"/>
      <p:bldP spid="3" grpId="1" animBg="1"/>
      <p:bldP spid="19" grpId="0" animBg="1"/>
      <p:bldP spid="19" grpId="1" animBg="1"/>
      <p:bldP spid="21" grpId="0" animBg="1"/>
      <p:bldP spid="23" grpId="0"/>
      <p:bldP spid="26" grpId="0" animBg="1"/>
      <p:bldP spid="27" grpId="0"/>
      <p:bldP spid="28" grpId="0" animBg="1"/>
      <p:bldP spid="18" grpId="0" animBg="1"/>
      <p:bldP spid="18" grpId="1" animBg="1"/>
      <p:bldP spid="18" grpId="2" animBg="1"/>
      <p:bldP spid="31" grpId="0" animBg="1"/>
      <p:bldP spid="31" grpId="1" animBg="1"/>
      <p:bldP spid="31" grpId="2" animBg="1"/>
      <p:bldP spid="33" grpId="0" animBg="1"/>
      <p:bldP spid="36" grpId="0" animBg="1"/>
      <p:bldP spid="45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7855" y="430090"/>
            <a:ext cx="9725889" cy="1107996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bn-IN" sz="6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6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2783" y="1818046"/>
            <a:ext cx="4054597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381916" y="2941184"/>
                <a:ext cx="3853900" cy="221733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bn-IN" sz="36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bn-IN" sz="3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bn-IN" sz="3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bn-IN" sz="3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bn-IN" sz="36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bn-IN" sz="3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bn-IN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bn-IN" sz="3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bn-IN" sz="3600" b="0" i="1" smtClean="0">
                              <a:latin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  <m:r>
                        <a:rPr lang="bn-IN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IN" sz="3600" b="0" i="0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bn-IN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916" y="2941184"/>
                <a:ext cx="3853900" cy="221733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99162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3528" y="361314"/>
            <a:ext cx="4849090" cy="584775"/>
          </a:xfrm>
          <a:prstGeom prst="rect">
            <a:avLst/>
          </a:prstGeom>
          <a:solidFill>
            <a:schemeClr val="bg2"/>
          </a:solidFill>
          <a:ln w="28575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তম মূল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142115" y="1166724"/>
                <a:ext cx="1712794" cy="5884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g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115" y="1166724"/>
                <a:ext cx="1712794" cy="588431"/>
              </a:xfrm>
              <a:prstGeom prst="rect">
                <a:avLst/>
              </a:prstGeom>
              <a:blipFill rotWithShape="0">
                <a:blip r:embed="rId2"/>
                <a:stretch>
                  <a:fillRect b="-34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036042" y="1213443"/>
            <a:ext cx="4026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২য় মূল [ বর্গমূল ]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142115" y="1931281"/>
                <a:ext cx="1426179" cy="5904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115" y="1931281"/>
                <a:ext cx="1426179" cy="590418"/>
              </a:xfrm>
              <a:prstGeom prst="rect">
                <a:avLst/>
              </a:prstGeom>
              <a:blipFill rotWithShape="0">
                <a:blip r:embed="rId3"/>
                <a:stretch>
                  <a:fillRect b="-3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142115" y="2708916"/>
                <a:ext cx="1426179" cy="5884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115" y="2708916"/>
                <a:ext cx="1426179" cy="588431"/>
              </a:xfrm>
              <a:prstGeom prst="rect">
                <a:avLst/>
              </a:prstGeom>
              <a:blipFill rotWithShape="0">
                <a:blip r:embed="rId4"/>
                <a:stretch>
                  <a:fillRect b="-34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322650" y="1978235"/>
            <a:ext cx="3932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৩য় মূল [ ঘনমূল ]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7251" y="2762782"/>
            <a:ext cx="2686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৪র্থ মূল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142115" y="3404297"/>
                <a:ext cx="1426179" cy="5908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115" y="3404297"/>
                <a:ext cx="1426179" cy="590867"/>
              </a:xfrm>
              <a:prstGeom prst="rect">
                <a:avLst/>
              </a:prstGeom>
              <a:blipFill rotWithShape="0">
                <a:blip r:embed="rId5"/>
                <a:stretch>
                  <a:fillRect b="-35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404564" y="3456625"/>
            <a:ext cx="2464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৫ম মূল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142115" y="4093728"/>
                <a:ext cx="1535363" cy="5906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115" y="4093728"/>
                <a:ext cx="1535363" cy="590611"/>
              </a:xfrm>
              <a:prstGeom prst="rect">
                <a:avLst/>
              </a:prstGeom>
              <a:blipFill rotWithShape="0">
                <a:blip r:embed="rId6"/>
                <a:stretch>
                  <a:fillRect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472804" y="4140896"/>
            <a:ext cx="229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তম মূল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003919" y="4745841"/>
                <a:ext cx="1869744" cy="5906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919" y="4745841"/>
                <a:ext cx="1869744" cy="590611"/>
              </a:xfrm>
              <a:prstGeom prst="rect">
                <a:avLst/>
              </a:prstGeom>
              <a:blipFill rotWithShape="0">
                <a:blip r:embed="rId7"/>
                <a:stretch>
                  <a:fillRect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472804" y="4833340"/>
            <a:ext cx="2524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তম মূল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857498" y="5553696"/>
                <a:ext cx="6387171" cy="65211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∴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 মূলকে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sz="3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আকারে লেখা যায়। 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98" y="5553696"/>
                <a:ext cx="6387171" cy="652113"/>
              </a:xfrm>
              <a:prstGeom prst="rect">
                <a:avLst/>
              </a:prstGeom>
              <a:blipFill rotWithShape="0">
                <a:blip r:embed="rId8"/>
                <a:stretch>
                  <a:fillRect l="-1048" t="-9174" r="-2476" b="-256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58145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 animBg="1"/>
      <p:bldP spid="11" grpId="0" animBg="1"/>
      <p:bldP spid="12" grpId="0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144" y="365125"/>
            <a:ext cx="9843655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/>
              <a:t>      </a:t>
            </a:r>
            <a:r>
              <a:rPr lang="en-US" sz="6600" dirty="0" err="1" smtClean="0"/>
              <a:t>সূচক</a:t>
            </a:r>
            <a:r>
              <a:rPr lang="en-US" sz="6600" dirty="0" smtClean="0"/>
              <a:t> </a:t>
            </a:r>
            <a:r>
              <a:rPr lang="en-US" sz="6600" dirty="0" err="1" smtClean="0"/>
              <a:t>এর</a:t>
            </a:r>
            <a:r>
              <a:rPr lang="en-US" sz="6600" dirty="0" smtClean="0"/>
              <a:t> </a:t>
            </a:r>
            <a:r>
              <a:rPr lang="en-US" sz="6600" dirty="0" err="1" smtClean="0"/>
              <a:t>সকল</a:t>
            </a:r>
            <a:r>
              <a:rPr lang="en-US" sz="6600" dirty="0" smtClean="0"/>
              <a:t> </a:t>
            </a:r>
            <a:r>
              <a:rPr lang="en-US" sz="6600" dirty="0" err="1" smtClean="0"/>
              <a:t>সূএ</a:t>
            </a:r>
            <a:r>
              <a:rPr lang="en-US" sz="6600" dirty="0" smtClean="0"/>
              <a:t> :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10144" y="1704109"/>
            <a:ext cx="9843655" cy="4876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6727" y="1704109"/>
            <a:ext cx="3657600" cy="900546"/>
          </a:xfrm>
          <a:prstGeom prst="rect">
            <a:avLst/>
          </a:prstGeom>
          <a:noFill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8290" y="2646218"/>
            <a:ext cx="3643746" cy="1496291"/>
          </a:xfrm>
          <a:prstGeom prst="rect">
            <a:avLst/>
          </a:prstGeom>
          <a:noFill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0583" y="4073236"/>
            <a:ext cx="3629890" cy="1149928"/>
          </a:xfrm>
          <a:prstGeom prst="rect">
            <a:avLst/>
          </a:prstGeom>
          <a:noFill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9018" y="5278581"/>
            <a:ext cx="3283528" cy="1260763"/>
          </a:xfrm>
          <a:prstGeom prst="rect">
            <a:avLst/>
          </a:prstGeom>
          <a:noFill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9164" y="1704110"/>
            <a:ext cx="3519054" cy="1260764"/>
          </a:xfrm>
          <a:prstGeom prst="rect">
            <a:avLst/>
          </a:prstGeom>
          <a:noFill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75418" y="3172691"/>
            <a:ext cx="3297381" cy="1330035"/>
          </a:xfrm>
          <a:prstGeom prst="rect">
            <a:avLst/>
          </a:prstGeom>
          <a:noFill/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255" y="4419600"/>
            <a:ext cx="3103418" cy="1745673"/>
          </a:xfrm>
          <a:prstGeom prst="rect">
            <a:avLst/>
          </a:prstGeom>
          <a:noFill/>
        </p:spPr>
      </p:pic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80962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19335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356235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46767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54864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64293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982" y="365125"/>
            <a:ext cx="9732818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/>
              <a:t>         </a:t>
            </a:r>
            <a:r>
              <a:rPr lang="bn-IN" sz="8000" dirty="0" smtClean="0">
                <a:solidFill>
                  <a:srgbClr val="C00000"/>
                </a:solidFill>
              </a:rPr>
              <a:t>উদাহরন : 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20980" y="1565564"/>
            <a:ext cx="9746673" cy="479367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bn-IN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3491" y="1537856"/>
            <a:ext cx="3629892" cy="1108362"/>
          </a:xfrm>
          <a:prstGeom prst="rect">
            <a:avLst/>
          </a:prstGeom>
          <a:noFill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9236" y="2604654"/>
            <a:ext cx="3255819" cy="1094509"/>
          </a:xfrm>
          <a:prstGeom prst="rect">
            <a:avLst/>
          </a:prstGeom>
          <a:noFill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9965" y="3823855"/>
            <a:ext cx="3283526" cy="955963"/>
          </a:xfrm>
          <a:prstGeom prst="rect">
            <a:avLst/>
          </a:prstGeom>
          <a:noFill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2981" y="4982441"/>
            <a:ext cx="2867891" cy="919595"/>
          </a:xfrm>
          <a:prstGeom prst="rect">
            <a:avLst/>
          </a:prstGeom>
          <a:noFill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5708" y="1565564"/>
            <a:ext cx="2743201" cy="1745672"/>
          </a:xfrm>
          <a:prstGeom prst="rect">
            <a:avLst/>
          </a:prstGeom>
          <a:noFill/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4255" y="3449781"/>
            <a:ext cx="2299854" cy="1496291"/>
          </a:xfrm>
          <a:prstGeom prst="rect">
            <a:avLst/>
          </a:prstGeom>
          <a:noFill/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81915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2651413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18135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43719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576262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68865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65563" y="831273"/>
            <a:ext cx="10030691" cy="55972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bn-IN" dirty="0" smtClean="0"/>
              <a:t>.</a:t>
            </a:r>
            <a:endParaRPr lang="en-US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9127" y="942109"/>
            <a:ext cx="7384473" cy="3269673"/>
          </a:xfrm>
          <a:prstGeom prst="rect">
            <a:avLst/>
          </a:prstGeom>
          <a:noFill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4473" y="4274126"/>
            <a:ext cx="1648691" cy="838201"/>
          </a:xfrm>
          <a:prstGeom prst="rect">
            <a:avLst/>
          </a:prstGeom>
          <a:noFill/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3017" y="5015345"/>
            <a:ext cx="1149927" cy="997528"/>
          </a:xfrm>
          <a:prstGeom prst="rect">
            <a:avLst/>
          </a:prstGeom>
          <a:noFill/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23622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1945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40290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88123" y="890954"/>
            <a:ext cx="9665676" cy="55801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3550" y="895350"/>
            <a:ext cx="9614390" cy="5251938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549592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59858" y="0"/>
            <a:ext cx="9897036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bn-IN" dirty="0" smtClean="0"/>
              <a:t>*</a:t>
            </a:r>
            <a:endParaRPr lang="en-US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4950" y="0"/>
            <a:ext cx="9952759" cy="6858001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6200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6D9F45B8-04AA-4C02-9BA2-5C7387DDC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10" y="1556427"/>
            <a:ext cx="11430000" cy="5029200"/>
          </a:xfrm>
        </p:spPr>
        <p:txBody>
          <a:bodyPr>
            <a:normAutofit fontScale="90000"/>
          </a:bodyPr>
          <a:lstStyle/>
          <a:p>
            <a:r>
              <a:rPr lang="bn-IN" sz="8000" dirty="0">
                <a:solidFill>
                  <a:schemeClr val="accent1"/>
                </a:solidFill>
              </a:rPr>
              <a:t>মো: সাইদুর রহমান</a:t>
            </a:r>
            <a:r>
              <a:rPr lang="bn-IN" sz="4900" dirty="0">
                <a:solidFill>
                  <a:schemeClr val="accent1"/>
                </a:solidFill>
              </a:rPr>
              <a:t/>
            </a:r>
            <a:br>
              <a:rPr lang="bn-IN" sz="4900" dirty="0">
                <a:solidFill>
                  <a:schemeClr val="accent1"/>
                </a:solidFill>
              </a:rPr>
            </a:br>
            <a:r>
              <a:rPr lang="bn-IN" sz="4900" dirty="0">
                <a:solidFill>
                  <a:schemeClr val="accent1"/>
                </a:solidFill>
              </a:rPr>
              <a:t>সহকারী শিক্ষক(গনিত)</a:t>
            </a:r>
            <a:br>
              <a:rPr lang="bn-IN" sz="4900" dirty="0">
                <a:solidFill>
                  <a:schemeClr val="accent1"/>
                </a:solidFill>
              </a:rPr>
            </a:br>
            <a:r>
              <a:rPr lang="bn-IN" sz="4900" dirty="0">
                <a:solidFill>
                  <a:schemeClr val="accent1"/>
                </a:solidFill>
              </a:rPr>
              <a:t>উমেদপুর অজিফা রবিউল্লাহ </a:t>
            </a:r>
            <a:br>
              <a:rPr lang="bn-IN" sz="4900" dirty="0">
                <a:solidFill>
                  <a:schemeClr val="accent1"/>
                </a:solidFill>
              </a:rPr>
            </a:br>
            <a:r>
              <a:rPr lang="bn-IN" sz="4900" dirty="0">
                <a:solidFill>
                  <a:schemeClr val="accent1"/>
                </a:solidFill>
              </a:rPr>
              <a:t>লাইসিয়াম(উ.বি)</a:t>
            </a:r>
            <a:br>
              <a:rPr lang="bn-IN" sz="4900" dirty="0">
                <a:solidFill>
                  <a:schemeClr val="accent1"/>
                </a:solidFill>
              </a:rPr>
            </a:br>
            <a:r>
              <a:rPr lang="bn-IN" sz="4900" dirty="0">
                <a:solidFill>
                  <a:schemeClr val="accent1"/>
                </a:solidFill>
              </a:rPr>
              <a:t>বি.ত্রস.সি, ত্রম.ত্রস.সি(গনিত)</a:t>
            </a:r>
            <a:br>
              <a:rPr lang="bn-IN" sz="4900" dirty="0">
                <a:solidFill>
                  <a:schemeClr val="accent1"/>
                </a:solidFill>
              </a:rPr>
            </a:br>
            <a:r>
              <a:rPr lang="bn-IN" sz="4900" dirty="0">
                <a:solidFill>
                  <a:schemeClr val="accent1"/>
                </a:solidFill>
              </a:rPr>
              <a:t>জগন্নাথ বিশ্ববিদ্যলয়</a:t>
            </a:r>
            <a:br>
              <a:rPr lang="bn-IN" sz="4900" dirty="0">
                <a:solidFill>
                  <a:schemeClr val="accent1"/>
                </a:solidFill>
              </a:rPr>
            </a:br>
            <a:r>
              <a:rPr lang="bn-IN" sz="4900" dirty="0">
                <a:solidFill>
                  <a:schemeClr val="accent1"/>
                </a:solidFill>
              </a:rPr>
              <a:t>বি.ত্রড(জা.বি) 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41E8281-0ADE-4344-8FE8-620D6337CDA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107575" y="-121023"/>
            <a:ext cx="13003304" cy="218645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FDBC2F2-F39D-4A40-85C5-81DA17E873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17721" y="1690254"/>
            <a:ext cx="3856861" cy="4890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84892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6873" y="373401"/>
            <a:ext cx="5084617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760783" y="1765716"/>
                <a:ext cx="5274842" cy="264489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bn-IN" sz="4400" i="1" dirty="0" smtClean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IN" sz="440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bn-IN" sz="4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4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.</m:t>
                          </m:r>
                          <m:rad>
                            <m:ra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4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bn-IN" sz="440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7</m:t>
                              </m:r>
                            </m:e>
                          </m:rad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44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সরল</m:t>
                      </m:r>
                      <m:r>
                        <a:rPr lang="bn-IN" sz="44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IN" sz="44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কর।</m:t>
                      </m:r>
                    </m:oMath>
                  </m:oMathPara>
                </a14:m>
                <a:endParaRPr lang="en-US" sz="4400" b="0" dirty="0" smtClean="0">
                  <a:latin typeface="Times New Roman" panose="02020603050405020304" pitchFamily="18" charset="0"/>
                  <a:cs typeface="NikoshBAN" panose="02000000000000000000" pitchFamily="2" charset="0"/>
                </a:endParaRPr>
              </a:p>
              <a:p>
                <a:pPr algn="ctr"/>
                <a:endParaRPr lang="bn-IN" sz="4400" dirty="0" smtClean="0">
                  <a:latin typeface="Times New Roman" panose="02020603050405020304" pitchFamily="18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783" y="1765716"/>
                <a:ext cx="5274842" cy="26448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34627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239157">
            <a:off x="445047" y="1122792"/>
            <a:ext cx="2735861" cy="7315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262113" y="3083653"/>
                <a:ext cx="4795799" cy="915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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BD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BD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 কোনটি সঠিক ?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113" y="3083653"/>
                <a:ext cx="4795799" cy="915122"/>
              </a:xfrm>
              <a:prstGeom prst="rect">
                <a:avLst/>
              </a:prstGeom>
              <a:blipFill rotWithShape="0">
                <a:blip r:embed="rId2"/>
                <a:stretch>
                  <a:fillRect l="-2541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3519032" y="4098153"/>
                <a:ext cx="7246963" cy="585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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sup>
                    </m:sSup>
                  </m:oMath>
                </a14:m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sup>
                    </m:sSup>
                  </m:oMath>
                </a14:m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sup>
                    </m:sSup>
                  </m:oMath>
                </a14:m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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032" y="4098153"/>
                <a:ext cx="7246963" cy="585288"/>
              </a:xfrm>
              <a:prstGeom prst="rect">
                <a:avLst/>
              </a:prstGeom>
              <a:blipFill rotWithShape="0">
                <a:blip r:embed="rId3"/>
                <a:stretch>
                  <a:fillRect l="-1262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3296791" y="4898828"/>
                <a:ext cx="5028634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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n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তম মূল নিচের কোনটি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791" y="4898828"/>
                <a:ext cx="5028634" cy="633571"/>
              </a:xfrm>
              <a:prstGeom prst="rect">
                <a:avLst/>
              </a:prstGeom>
              <a:blipFill rotWithShape="0">
                <a:blip r:embed="rId4"/>
                <a:stretch>
                  <a:fillRect l="-2545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011141" y="4098666"/>
            <a:ext cx="1410373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3519033" y="5526545"/>
                <a:ext cx="7794962" cy="744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deg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g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গ)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033" y="5526545"/>
                <a:ext cx="7794962" cy="744114"/>
              </a:xfrm>
              <a:prstGeom prst="rect">
                <a:avLst/>
              </a:prstGeom>
              <a:blipFill rotWithShape="0">
                <a:blip r:embed="rId5"/>
                <a:stretch>
                  <a:fillRect l="-1173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748528" y="5670218"/>
            <a:ext cx="1210818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3317499" y="1842191"/>
                <a:ext cx="64816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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Wingdings" panose="05000000000000000000" pitchFamily="2" charset="2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Wingdings" panose="05000000000000000000" pitchFamily="2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 কোনটি সঠিক ?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499" y="1842191"/>
                <a:ext cx="6481613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188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2" name="TextBox 19"/>
              <p:cNvSpPr txBox="1"/>
              <p:nvPr/>
            </p:nvSpPr>
            <p:spPr>
              <a:xfrm>
                <a:off x="3603308" y="2444326"/>
                <a:ext cx="65722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ক)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𝑚𝑛</m:t>
                        </m:r>
                        <m:r>
                          <a:rPr lang="en-US" sz="3200" b="0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 </m:t>
                        </m:r>
                      </m:sup>
                    </m:sSup>
                  </m:oMath>
                </a14:m>
                <a:r>
                  <a:rPr lang="bn-BD" sz="2800" kern="1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খ</a:t>
                </a:r>
                <a:r>
                  <a:rPr lang="bn-BD" sz="28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sup>
                    </m:sSup>
                  </m:oMath>
                </a14:m>
                <a:r>
                  <a:rPr lang="bn-BD" sz="2800" kern="1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গ</a:t>
                </a:r>
                <a:r>
                  <a:rPr lang="bn-BD" sz="28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sup>
                    </m:sSup>
                  </m:oMath>
                </a14:m>
                <a:r>
                  <a:rPr lang="bn-BD" sz="2800" kern="1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ঘ</a:t>
                </a:r>
                <a:r>
                  <a:rPr lang="bn-BD" sz="28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sup>
                    </m:sSup>
                  </m:oMath>
                </a14:m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308" y="2444326"/>
                <a:ext cx="6572285" cy="584775"/>
              </a:xfrm>
              <a:prstGeom prst="rect">
                <a:avLst/>
              </a:prstGeom>
              <a:blipFill rotWithShape="0">
                <a:blip r:embed="rId7"/>
                <a:stretch>
                  <a:fillRect l="-1855" t="-625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158928" y="2368370"/>
            <a:ext cx="1404446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3317499" y="596602"/>
                <a:ext cx="53576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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</m:oMath>
                </a14:m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সূচকীয় রাশির ভিত্তি নিচের কোনটি  ? 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499" y="596602"/>
                <a:ext cx="5357636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2275" t="-17442" r="-1934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19"/>
          <p:cNvSpPr txBox="1"/>
          <p:nvPr/>
        </p:nvSpPr>
        <p:spPr>
          <a:xfrm>
            <a:off x="3603308" y="1186199"/>
            <a:ext cx="716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bn-IN" sz="24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24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ক)</a:t>
            </a:r>
            <a:r>
              <a:rPr lang="bn-BD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n-I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bn-BD" sz="24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খ)</a:t>
            </a:r>
            <a:r>
              <a:rPr lang="en-US" sz="24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  2</a:t>
            </a:r>
            <a:r>
              <a:rPr lang="bn-I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            </a:t>
            </a:r>
            <a:r>
              <a:rPr lang="bn-BD" sz="24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গ) </a:t>
            </a:r>
            <a:r>
              <a:rPr lang="en-US" sz="24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6               </a:t>
            </a:r>
            <a:r>
              <a:rPr lang="bn-BD" sz="24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ঘ)</a:t>
            </a:r>
            <a:r>
              <a:rPr lang="en-US" sz="24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8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79662" y="1182180"/>
            <a:ext cx="662892" cy="44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485561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0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0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30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38" grpId="0" animBg="1"/>
      <p:bldP spid="22" grpId="0" animBg="1"/>
      <p:bldP spid="22" grpId="1" animBg="1"/>
      <p:bldP spid="39" grpId="0" animBg="1"/>
      <p:bldP spid="21" grpId="0" animBg="1"/>
      <p:bldP spid="40" grpId="0" animBg="1"/>
      <p:bldP spid="42" grpId="0" animBg="1"/>
      <p:bldP spid="15" grpId="0" animBg="1"/>
      <p:bldP spid="15" grpId="1" animBg="1"/>
      <p:bldP spid="43" grpId="0" animBg="1"/>
      <p:bldP spid="44" grpId="0"/>
      <p:bldP spid="45" grpId="0" animBg="1"/>
      <p:bldP spid="4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2330" y="336663"/>
            <a:ext cx="3187337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62882" y="1368097"/>
                <a:ext cx="10751936" cy="1689373"/>
              </a:xfrm>
              <a:prstGeom prst="rect">
                <a:avLst/>
              </a:prstGeom>
              <a:ln w="285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cs typeface="NikoshBAN" panose="02000000000000000000" pitchFamily="2" charset="0"/>
                  </a:rPr>
                  <a:t>P=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bn-IN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8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800" dirty="0"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 smtClean="0">
                    <a:cs typeface="NikoshBAN" panose="02000000000000000000" pitchFamily="2" charset="0"/>
                  </a:rPr>
                  <a:t> ,  Q=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𝑧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rad>
                  </m:oMath>
                </a14:m>
                <a:endParaRPr lang="bn-IN" sz="2800" dirty="0" smtClean="0">
                  <a:cs typeface="NikoshBAN" panose="02000000000000000000" pitchFamily="2" charset="0"/>
                </a:endParaRPr>
              </a:p>
              <a:p>
                <a:pPr algn="ctr"/>
                <a:endParaRPr lang="bn-IN" sz="1600" dirty="0" smtClean="0"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800" dirty="0" smtClean="0">
                    <a:cs typeface="NikoshBAN" panose="02000000000000000000" pitchFamily="2" charset="0"/>
                  </a:rPr>
                  <a:t>এবং </a:t>
                </a:r>
                <a:r>
                  <a:rPr lang="en-US" sz="2800" dirty="0" smtClean="0">
                    <a:cs typeface="NikoshBAN" panose="02000000000000000000" pitchFamily="2" charset="0"/>
                  </a:rPr>
                  <a:t>R=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𝑚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𝑚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𝑚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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25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𝑚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𝑚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82" y="1368097"/>
                <a:ext cx="10751936" cy="16893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222354" y="3470403"/>
                <a:ext cx="4907999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p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নির্ণয় কর।    </a:t>
                </a:r>
              </a:p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 যে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Q+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deg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64</m:t>
                        </m:r>
                      </m:e>
                    </m:rad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36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5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দেখাও যে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Q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R=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25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354" y="3470403"/>
                <a:ext cx="4907999" cy="2123658"/>
              </a:xfrm>
              <a:prstGeom prst="rect">
                <a:avLst/>
              </a:prstGeom>
              <a:blipFill rotWithShape="0">
                <a:blip r:embed="rId4"/>
                <a:stretch>
                  <a:fillRect l="-3851" t="-4298" r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46979235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p:oleObj spid="_x0000_s2068" name="Equation" r:id="rId5" imgW="114151" imgH="215619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9501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415636"/>
            <a:ext cx="11319163" cy="60682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 rot="10800000" flipV="1">
            <a:off x="3437734" y="2458588"/>
            <a:ext cx="5577192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609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F0D019-E849-4F2C-9E50-1833F382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EA89FF-E2A9-4D4B-BCB1-18A163E48D6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20593" y="1576903"/>
            <a:ext cx="8722659" cy="4975411"/>
          </a:xfrm>
        </p:spPr>
        <p:txBody>
          <a:bodyPr>
            <a:normAutofit fontScale="55000" lnSpcReduction="20000"/>
          </a:bodyPr>
          <a:lstStyle/>
          <a:p>
            <a:r>
              <a:rPr lang="en-US" sz="16500" dirty="0">
                <a:solidFill>
                  <a:srgbClr val="FF0000"/>
                </a:solidFill>
              </a:rPr>
              <a:t>সাধারন </a:t>
            </a:r>
            <a:r>
              <a:rPr lang="en-US" sz="16500" dirty="0" err="1">
                <a:solidFill>
                  <a:srgbClr val="FF0000"/>
                </a:solidFill>
              </a:rPr>
              <a:t>গনিত</a:t>
            </a:r>
            <a:r>
              <a:rPr lang="en-US" sz="16500" dirty="0">
                <a:solidFill>
                  <a:srgbClr val="FF0000"/>
                </a:solidFill>
              </a:rPr>
              <a:t> </a:t>
            </a:r>
          </a:p>
          <a:p>
            <a:r>
              <a:rPr lang="en-US" sz="16500" dirty="0" err="1" smtClean="0"/>
              <a:t>নবম</a:t>
            </a:r>
            <a:r>
              <a:rPr lang="en-US" sz="16500" dirty="0" smtClean="0"/>
              <a:t> </a:t>
            </a:r>
            <a:r>
              <a:rPr lang="en-US" sz="16500" dirty="0" err="1"/>
              <a:t>শ্রেনী</a:t>
            </a:r>
            <a:endParaRPr lang="en-US" sz="16500" dirty="0"/>
          </a:p>
          <a:p>
            <a:r>
              <a:rPr lang="bn-IN" sz="16500" dirty="0" smtClean="0"/>
              <a:t>অধ্যায়:8</a:t>
            </a:r>
            <a:endParaRPr lang="bn-IN" sz="16500" dirty="0"/>
          </a:p>
          <a:p>
            <a:r>
              <a:rPr lang="en-US" sz="16500" dirty="0" smtClean="0"/>
              <a:t>সময়:৫</a:t>
            </a:r>
            <a:r>
              <a:rPr lang="bn-IN" sz="16500" dirty="0" smtClean="0"/>
              <a:t>০</a:t>
            </a:r>
            <a:r>
              <a:rPr lang="en-US" sz="16500" dirty="0" smtClean="0"/>
              <a:t> </a:t>
            </a:r>
            <a:r>
              <a:rPr lang="en-US" sz="16500" dirty="0" err="1"/>
              <a:t>মিনিট</a:t>
            </a:r>
            <a:endParaRPr lang="en-US" sz="165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914EC3-1DB5-4F82-BE62-127752FC5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283" y="0"/>
            <a:ext cx="12501283" cy="1775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9897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80537" y="597309"/>
            <a:ext cx="2350590" cy="26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11336" y="401393"/>
            <a:ext cx="1431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2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5046" y="624323"/>
            <a:ext cx="56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693766" y="602797"/>
                <a:ext cx="2821578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2</a:t>
                </a:r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766" y="602797"/>
                <a:ext cx="2821578" cy="595932"/>
              </a:xfrm>
              <a:prstGeom prst="rect">
                <a:avLst/>
              </a:prstGeom>
              <a:blipFill rotWithShape="0">
                <a:blip r:embed="rId2"/>
                <a:stretch>
                  <a:fillRect l="-5400" t="-16327" b="-3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605398" y="3271234"/>
            <a:ext cx="56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3566" y="928256"/>
            <a:ext cx="2285998" cy="19534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26452" y="3906130"/>
            <a:ext cx="751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2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0025" y="5243885"/>
            <a:ext cx="751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2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4628" y="2548385"/>
            <a:ext cx="1612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=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9521" y="2548385"/>
            <a:ext cx="2258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 একক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9188" y="3906130"/>
            <a:ext cx="521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5539" y="1950757"/>
            <a:ext cx="751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8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8075634" y="1198729"/>
                <a:ext cx="279311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2 × 2 </a:t>
                </a:r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634" y="1198729"/>
                <a:ext cx="2793115" cy="595932"/>
              </a:xfrm>
              <a:prstGeom prst="rect">
                <a:avLst/>
              </a:prstGeom>
              <a:blipFill rotWithShape="0">
                <a:blip r:embed="rId3"/>
                <a:stretch>
                  <a:fillRect l="-5677" t="-16495" b="-35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474897" y="1911677"/>
                <a:ext cx="3051711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2 × 2 × 2</a:t>
                </a:r>
                <a:r>
                  <a:rPr lang="bn-IN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897" y="1911677"/>
                <a:ext cx="3051711" cy="595932"/>
              </a:xfrm>
              <a:prstGeom prst="rect">
                <a:avLst/>
              </a:prstGeom>
              <a:blipFill rotWithShape="0">
                <a:blip r:embed="rId4"/>
                <a:stretch>
                  <a:fillRect l="-4990" t="-16495" b="-35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474897" y="1188706"/>
            <a:ext cx="751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4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84910" y="1854771"/>
            <a:ext cx="6525491" cy="4218178"/>
            <a:chOff x="534438" y="-2557937"/>
            <a:chExt cx="19096982" cy="537476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9167" y="-843348"/>
              <a:ext cx="8920031" cy="315994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983135" y="-2557937"/>
              <a:ext cx="75175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Times New Roman" panose="02020603050405020304" pitchFamily="18" charset="0"/>
                  <a:cs typeface="NikoshBAN" panose="02000000000000000000" pitchFamily="2" charset="0"/>
                </a:rPr>
                <a:t>2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61438" y="2232049"/>
              <a:ext cx="7517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Times New Roman" panose="02020603050405020304" pitchFamily="18" charset="0"/>
                  <a:cs typeface="NikoshBAN" panose="02000000000000000000" pitchFamily="2" charset="0"/>
                </a:rPr>
                <a:t>2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4438" y="997147"/>
              <a:ext cx="75175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Times New Roman" panose="02020603050405020304" pitchFamily="18" charset="0"/>
                  <a:cs typeface="NikoshBAN" panose="02000000000000000000" pitchFamily="2" charset="0"/>
                </a:rPr>
                <a:t>2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792474" y="-525589"/>
              <a:ext cx="8838946" cy="1372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আয়তন =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150575" y="2562700"/>
            <a:ext cx="72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5374" y="3847631"/>
            <a:ext cx="219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ঘন একক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950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46888 -0.3863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59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3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1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 animBg="1"/>
      <p:bldP spid="9" grpId="0"/>
      <p:bldP spid="9" grpId="1"/>
      <p:bldP spid="11" grpId="0" uiExpand="1" build="allAtOnce" animBg="1"/>
      <p:bldP spid="11" grpId="1" uiExpand="1" build="allAtOnce" animBg="1"/>
      <p:bldP spid="8" grpId="0"/>
      <p:bldP spid="8" grpId="1"/>
      <p:bldP spid="12" grpId="0"/>
      <p:bldP spid="12" grpId="1"/>
      <p:bldP spid="2" grpId="0"/>
      <p:bldP spid="2" grpId="1"/>
      <p:bldP spid="4" grpId="0"/>
      <p:bldP spid="4" grpId="1"/>
      <p:bldP spid="13" grpId="0"/>
      <p:bldP spid="13" grpId="1"/>
      <p:bldP spid="13" grpId="2"/>
      <p:bldP spid="15" grpId="0"/>
      <p:bldP spid="16" grpId="0" animBg="1"/>
      <p:bldP spid="17" grpId="0" animBg="1"/>
      <p:bldP spid="22" grpId="0"/>
      <p:bldP spid="25" grpId="0"/>
      <p:bldP spid="25" grpId="1"/>
      <p:bldP spid="26" grpId="0"/>
      <p:bldP spid="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3"/>
              <p:cNvSpPr txBox="1"/>
              <p:nvPr/>
            </p:nvSpPr>
            <p:spPr>
              <a:xfrm>
                <a:off x="3696787" y="237267"/>
                <a:ext cx="4010297" cy="1792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bn-IN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2</a:t>
                </a:r>
                <a:r>
                  <a:rPr lang="bn-IN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r"/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bn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600" b="1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2 × 2 </a:t>
                </a:r>
                <a:r>
                  <a:rPr lang="bn-IN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r"/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bn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600" b="1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2 × 2 × 2</a:t>
                </a:r>
                <a:r>
                  <a:rPr lang="bn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787" y="237267"/>
                <a:ext cx="4010297" cy="1792029"/>
              </a:xfrm>
              <a:prstGeom prst="rect">
                <a:avLst/>
              </a:prstGeom>
              <a:blipFill rotWithShape="0">
                <a:blip r:embed="rId2"/>
                <a:stretch>
                  <a:fillRect t="-6463" b="-12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267097" y="1992136"/>
            <a:ext cx="7746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 করঃ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উৎপাদকটি একবার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6742" y="1988943"/>
            <a:ext cx="483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উৎপাদকটি দুইবার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0255" y="2572231"/>
            <a:ext cx="5408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উৎপাদকটি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তিনবার।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0283" y="3280405"/>
            <a:ext cx="1067235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এভাবে কোনো রাশিতে একটি উৎপাদক এক বা একাধিক বার আসতে পারে।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7446" y="4225259"/>
            <a:ext cx="758952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এভাবে আসা উৎপাদকটিকে আমরা কি বলতে পারি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446" y="5170113"/>
            <a:ext cx="68841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য</a:t>
            </a:r>
            <a:r>
              <a:rPr lang="bn-IN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তবার আসছে সেই সংখ্যাকে আমরা কি বলি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7446" y="1964638"/>
            <a:ext cx="10372739" cy="11876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918726" y="4223731"/>
            <a:ext cx="3523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Base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ভিত্তি।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26321" y="5170113"/>
            <a:ext cx="3523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Power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সূচক।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878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8" grpId="0"/>
      <p:bldP spid="9" grpId="0"/>
      <p:bldP spid="5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290" y="365125"/>
            <a:ext cx="9857509" cy="200400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dirty="0" smtClean="0"/>
              <a:t> </a:t>
            </a:r>
            <a:r>
              <a:rPr lang="en-US" dirty="0" smtClean="0"/>
              <a:t>               </a:t>
            </a:r>
            <a:r>
              <a:rPr lang="en-US" sz="9600" dirty="0" err="1" smtClean="0"/>
              <a:t>পাঠ</a:t>
            </a:r>
            <a:r>
              <a:rPr lang="en-US" sz="9600" dirty="0" smtClean="0"/>
              <a:t> </a:t>
            </a:r>
            <a:r>
              <a:rPr lang="en-US" sz="9600" dirty="0" err="1" smtClean="0"/>
              <a:t>শিরোনাম</a:t>
            </a:r>
            <a:r>
              <a:rPr lang="en-US" sz="9600" dirty="0" smtClean="0"/>
              <a:t> :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54726" y="2410690"/>
            <a:ext cx="9989128" cy="379398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9600" dirty="0" smtClean="0">
                <a:solidFill>
                  <a:srgbClr val="002060"/>
                </a:solidFill>
              </a:rPr>
              <a:t>   </a:t>
            </a:r>
            <a:r>
              <a:rPr lang="en-US" sz="8800" dirty="0" err="1" smtClean="0">
                <a:solidFill>
                  <a:srgbClr val="002060"/>
                </a:solidFill>
              </a:rPr>
              <a:t>সূচক</a:t>
            </a:r>
            <a:r>
              <a:rPr lang="en-US" sz="8800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sz="8800" dirty="0" smtClean="0">
                <a:solidFill>
                  <a:srgbClr val="002060"/>
                </a:solidFill>
              </a:rPr>
              <a:t>          ( Exponents)</a:t>
            </a:r>
            <a:endParaRPr lang="en-US" sz="8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745" y="445590"/>
            <a:ext cx="4073237" cy="1286228"/>
          </a:xfrm>
          <a:prstGeom prst="ellipse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4884" y="1995055"/>
            <a:ext cx="3989876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...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2493" y="2738563"/>
            <a:ext cx="6680984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সূচক ও ভিত্তি কী? তা ব্যাখ্যা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2493" y="3734193"/>
            <a:ext cx="9640388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সূচকের নিয়মাবলি বর্ণনা ও তা প্রয়োগ করে সমস্যার সমাধান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2493" y="4833940"/>
            <a:ext cx="861238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 মূল ব্যাখ্যা এবং সূচক আকারে প্রকাশ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54034" y="2738563"/>
            <a:ext cx="496389" cy="4967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54033" y="3734193"/>
            <a:ext cx="496389" cy="4967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254033" y="4807473"/>
            <a:ext cx="496389" cy="4967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0939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  <p:bldP spid="9" grpId="0" animBg="1"/>
      <p:bldP spid="20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2814" y="821321"/>
            <a:ext cx="7942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পূর্বেই জেনেছি সূচক ও ভিত্তি সংবলিত রাশিকে সূচকীয় রাশি বলা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896434" y="3103957"/>
                <a:ext cx="4626591" cy="6463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যেমনঃ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2× 2 ×2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434" y="3103957"/>
                <a:ext cx="4626591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7593" b="-351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196063" y="5145206"/>
            <a:ext cx="3029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ভিডিও টি দেখি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89520242"/>
              </p:ext>
            </p:extLst>
          </p:nvPr>
        </p:nvGraphicFramePr>
        <p:xfrm>
          <a:off x="3879273" y="3726873"/>
          <a:ext cx="3588327" cy="1274618"/>
        </p:xfrm>
        <a:graphic>
          <a:graphicData uri="http://schemas.openxmlformats.org/presentationml/2006/ole">
            <p:oleObj spid="_x0000_s1068" name="Packager Shell Object" showAsIcon="1" r:id="rId4" imgW="915480" imgH="48852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8036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9957" y="547656"/>
            <a:ext cx="230649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7009101"/>
                  </p:ext>
                </p:extLst>
              </p:nvPr>
            </p:nvGraphicFramePr>
            <p:xfrm>
              <a:off x="824248" y="1595431"/>
              <a:ext cx="10573555" cy="382657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500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628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189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4167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7535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একই সংখ্যা বা রাশির গুন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সূচকীয়</a:t>
                          </a:r>
                          <a:r>
                            <a:rPr lang="bn-IN" sz="4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রাশি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ভিত্তি 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সূচক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1222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 × 3 × 3 ×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40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535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7× 7 × 7</a:t>
                          </a:r>
                          <a:endParaRPr lang="en-US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5358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a × a × a × a × 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5358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y × y × y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707009101"/>
                  </p:ext>
                </p:extLst>
              </p:nvPr>
            </p:nvGraphicFramePr>
            <p:xfrm>
              <a:off x="824248" y="1595431"/>
              <a:ext cx="10573555" cy="43836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50028"/>
                    <a:gridCol w="2562896"/>
                    <a:gridCol w="1918952"/>
                    <a:gridCol w="1841679"/>
                  </a:tblGrid>
                  <a:tr h="7535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একই সংখ্যা বা রাশির গুন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সূচকীয়</a:t>
                          </a:r>
                          <a:r>
                            <a:rPr lang="bn-IN" sz="4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রাশি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ভিত্তি 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সূচক</a:t>
                          </a:r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</a:tr>
                  <a:tr h="81222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 × 3 × 3 ×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65796" t="-105263" r="-147031" b="-3060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535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7× 7 × 7</a:t>
                          </a:r>
                          <a:endParaRPr lang="en-US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5358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a × a × a × a × 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65796" t="-320161" r="-147031" b="-128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5358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y × y × y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2881804" y="6024246"/>
            <a:ext cx="655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 সারণির খালি ঘরগুলো পূরণ 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10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2360</TotalTime>
  <Words>353</Words>
  <Application>Microsoft Office PowerPoint</Application>
  <PresentationFormat>Custom</PresentationFormat>
  <Paragraphs>189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Oriel</vt:lpstr>
      <vt:lpstr>Packager Shell Object</vt:lpstr>
      <vt:lpstr>Equation</vt:lpstr>
      <vt:lpstr>    স্বাগতম</vt:lpstr>
      <vt:lpstr>মো: সাইদুর রহমান সহকারী শিক্ষক(গনিত) উমেদপুর অজিফা রবিউল্লাহ  লাইসিয়াম(উ.বি) বি.ত্রস.সি, ত্রম.ত্রস.সি(গনিত) জগন্নাথ বিশ্ববিদ্যলয় বি.ত্রড(জা.বি)  </vt:lpstr>
      <vt:lpstr>Slide 3</vt:lpstr>
      <vt:lpstr>Slide 4</vt:lpstr>
      <vt:lpstr>Slide 5</vt:lpstr>
      <vt:lpstr>                পাঠ শিরোনাম :</vt:lpstr>
      <vt:lpstr>শিখনফল </vt:lpstr>
      <vt:lpstr>Slide 8</vt:lpstr>
      <vt:lpstr>Slide 9</vt:lpstr>
      <vt:lpstr>Slide 10</vt:lpstr>
      <vt:lpstr>Slide 11</vt:lpstr>
      <vt:lpstr>Slide 12</vt:lpstr>
      <vt:lpstr>Slide 13</vt:lpstr>
      <vt:lpstr>Slide 14</vt:lpstr>
      <vt:lpstr>      সূচক এর সকল সূএ :</vt:lpstr>
      <vt:lpstr>         উদাহরন : </vt:lpstr>
      <vt:lpstr>Slide 17</vt:lpstr>
      <vt:lpstr>Slide 18</vt:lpstr>
      <vt:lpstr>Slide 19</vt:lpstr>
      <vt:lpstr>Slide 20</vt:lpstr>
      <vt:lpstr>মূল্যায়ন 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Mizanur Rahman</dc:creator>
  <cp:lastModifiedBy>RAHMAN</cp:lastModifiedBy>
  <cp:revision>317</cp:revision>
  <dcterms:created xsi:type="dcterms:W3CDTF">2017-07-21T18:06:01Z</dcterms:created>
  <dcterms:modified xsi:type="dcterms:W3CDTF">2020-05-20T09:17:01Z</dcterms:modified>
</cp:coreProperties>
</file>