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6" r:id="rId5"/>
    <p:sldId id="259" r:id="rId6"/>
    <p:sldId id="272" r:id="rId7"/>
    <p:sldId id="258" r:id="rId8"/>
    <p:sldId id="265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7B4"/>
    <a:srgbClr val="DE12C1"/>
    <a:srgbClr val="A893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374" autoAdjust="0"/>
  </p:normalViewPr>
  <p:slideViewPr>
    <p:cSldViewPr>
      <p:cViewPr>
        <p:scale>
          <a:sx n="48" d="100"/>
          <a:sy n="48" d="100"/>
        </p:scale>
        <p:origin x="-198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4.jpe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4478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 আন্তরিক শুভেচ্ছা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40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/>
              <a:t>*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839200" cy="13716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8077200" cy="5943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/>
              <a:t>*</a:t>
            </a:r>
            <a:endParaRPr lang="en-US" dirty="0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609600"/>
            <a:ext cx="7162800" cy="762000"/>
          </a:xfrm>
          <a:prstGeom prst="rect">
            <a:avLst/>
          </a:prstGeom>
          <a:noFill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447800"/>
            <a:ext cx="4876800" cy="685800"/>
          </a:xfrm>
          <a:prstGeom prst="rect">
            <a:avLst/>
          </a:prstGeom>
          <a:noFill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286000"/>
            <a:ext cx="4114800" cy="9906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276600"/>
            <a:ext cx="6553200" cy="990600"/>
          </a:xfrm>
          <a:prstGeom prst="rect">
            <a:avLst/>
          </a:prstGeom>
          <a:noFill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191000"/>
            <a:ext cx="3429000" cy="1295400"/>
          </a:xfrm>
          <a:prstGeom prst="rect">
            <a:avLst/>
          </a:prstGeom>
          <a:noFill/>
        </p:spPr>
      </p:pic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638800"/>
            <a:ext cx="3200400" cy="914400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3705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41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63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/>
              <a:t>*</a:t>
            </a:r>
            <a:endParaRPr lang="en-US" dirty="0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838200"/>
            <a:ext cx="3505200" cy="685800"/>
          </a:xfrm>
          <a:prstGeom prst="rect">
            <a:avLst/>
          </a:prstGeom>
          <a:noFill/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447800"/>
            <a:ext cx="3657600" cy="571500"/>
          </a:xfrm>
          <a:prstGeom prst="rect">
            <a:avLst/>
          </a:prstGeom>
          <a:noFill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981200"/>
            <a:ext cx="4343400" cy="609600"/>
          </a:xfrm>
          <a:prstGeom prst="rect">
            <a:avLst/>
          </a:prstGeom>
          <a:noFill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667000"/>
            <a:ext cx="4572000" cy="685800"/>
          </a:xfrm>
          <a:prstGeom prst="rect">
            <a:avLst/>
          </a:prstGeom>
          <a:noFill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276600"/>
            <a:ext cx="5486400" cy="685800"/>
          </a:xfrm>
          <a:prstGeom prst="rect">
            <a:avLst/>
          </a:prstGeom>
          <a:noFill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962400"/>
            <a:ext cx="6019800" cy="762000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648200"/>
            <a:ext cx="5715000" cy="609600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181600"/>
            <a:ext cx="5257800" cy="609600"/>
          </a:xfrm>
          <a:prstGeom prst="rect">
            <a:avLst/>
          </a:prstGeom>
          <a:noFill/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638800"/>
            <a:ext cx="5334000" cy="685800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3390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3810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 একক কাজ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/>
              <a:t>*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752600"/>
            <a:ext cx="8153400" cy="2209800"/>
          </a:xfrm>
          <a:prstGeom prst="rect">
            <a:avLst/>
          </a:prstGeom>
          <a:noFill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191000"/>
            <a:ext cx="8077200" cy="21336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391400" cy="944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দলীয় কাজ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848600" cy="518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/>
              <a:t>*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219200"/>
            <a:ext cx="7772400" cy="2514600"/>
          </a:xfrm>
          <a:prstGeom prst="rect">
            <a:avLst/>
          </a:prstGeom>
          <a:noFill/>
        </p:spPr>
      </p:pic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962400"/>
            <a:ext cx="7848600" cy="24384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মূল্যায়ন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IN" sz="4400" dirty="0" smtClean="0"/>
              <a:t>১.</a:t>
            </a:r>
            <a:r>
              <a:rPr lang="en-US" sz="4400" dirty="0" smtClean="0"/>
              <a:t>4</a:t>
            </a:r>
            <a:r>
              <a:rPr lang="en-US" sz="4400" dirty="0" smtClean="0">
                <a:latin typeface="Geometr415 Blk BT"/>
              </a:rPr>
              <a:t>^x  = 8 </a:t>
            </a:r>
            <a:r>
              <a:rPr lang="bn-IN" sz="4400" dirty="0" smtClean="0"/>
              <a:t>হলে</a:t>
            </a:r>
            <a:r>
              <a:rPr lang="en-US" sz="4400" dirty="0" smtClean="0"/>
              <a:t>  x</a:t>
            </a:r>
            <a:r>
              <a:rPr lang="bn-IN" sz="4400" dirty="0" smtClean="0"/>
              <a:t> এর মান  কত ?</a:t>
            </a:r>
          </a:p>
          <a:p>
            <a:pPr>
              <a:buNone/>
            </a:pPr>
            <a:r>
              <a:rPr lang="en-US" sz="4400" dirty="0" smtClean="0"/>
              <a:t>2.  a⁵ </a:t>
            </a:r>
            <a:r>
              <a:rPr lang="en-US" sz="4400" dirty="0" smtClean="0">
                <a:latin typeface="Geometr415 Blk BT"/>
              </a:rPr>
              <a:t>× </a:t>
            </a:r>
            <a:r>
              <a:rPr lang="en-US" sz="4400" dirty="0" smtClean="0"/>
              <a:t>a⁴ </a:t>
            </a:r>
            <a:r>
              <a:rPr lang="en-US" sz="4400" dirty="0" smtClean="0"/>
              <a:t> </a:t>
            </a:r>
            <a:r>
              <a:rPr lang="bn-IN" sz="4400" dirty="0" smtClean="0"/>
              <a:t>এর </a:t>
            </a:r>
            <a:r>
              <a:rPr lang="bn-IN" sz="4400" dirty="0" smtClean="0"/>
              <a:t>মান  কত </a:t>
            </a:r>
            <a:r>
              <a:rPr lang="bn-IN" sz="4400" dirty="0" smtClean="0"/>
              <a:t>?</a:t>
            </a:r>
          </a:p>
          <a:p>
            <a:pPr>
              <a:buNone/>
            </a:pPr>
            <a:r>
              <a:rPr lang="en-US" sz="4400" dirty="0" smtClean="0"/>
              <a:t>3. 7⁴/7⁵</a:t>
            </a:r>
            <a:r>
              <a:rPr lang="en-US" sz="4400" dirty="0" smtClean="0"/>
              <a:t> </a:t>
            </a:r>
            <a:r>
              <a:rPr lang="en-US" sz="4400" dirty="0" smtClean="0"/>
              <a:t> </a:t>
            </a:r>
            <a:r>
              <a:rPr lang="bn-IN" sz="4400" dirty="0" smtClean="0"/>
              <a:t> </a:t>
            </a:r>
            <a:r>
              <a:rPr lang="bn-IN" sz="4400" dirty="0" smtClean="0"/>
              <a:t>এর মান  কত </a:t>
            </a:r>
            <a:r>
              <a:rPr lang="bn-IN" sz="4400" dirty="0" smtClean="0"/>
              <a:t>?</a:t>
            </a:r>
          </a:p>
          <a:p>
            <a:pPr>
              <a:buNone/>
            </a:pPr>
            <a:r>
              <a:rPr lang="en-US" sz="4400" dirty="0" smtClean="0"/>
              <a:t>4.</a:t>
            </a:r>
            <a:r>
              <a:rPr lang="bn-IN" sz="4400" dirty="0" smtClean="0"/>
              <a:t> </a:t>
            </a:r>
            <a:r>
              <a:rPr lang="en-US" sz="4400" dirty="0" smtClean="0"/>
              <a:t> </a:t>
            </a:r>
            <a:r>
              <a:rPr lang="bn-IN" sz="4400" dirty="0" smtClean="0"/>
              <a:t>2⁴ </a:t>
            </a:r>
            <a:r>
              <a:rPr lang="bn-IN" sz="4400" dirty="0" smtClean="0">
                <a:latin typeface="Geometr415 Blk BT"/>
              </a:rPr>
              <a:t>× </a:t>
            </a:r>
            <a:r>
              <a:rPr lang="bn-IN" sz="4400" dirty="0" smtClean="0"/>
              <a:t>2⁹    এর </a:t>
            </a:r>
            <a:r>
              <a:rPr lang="bn-IN" sz="4400" dirty="0" smtClean="0"/>
              <a:t>মান  কত </a:t>
            </a:r>
            <a:r>
              <a:rPr lang="bn-IN" sz="4400" dirty="0" smtClean="0"/>
              <a:t>?</a:t>
            </a:r>
          </a:p>
          <a:p>
            <a:pPr>
              <a:buNone/>
            </a:pPr>
            <a:r>
              <a:rPr lang="bn-IN" sz="4400" dirty="0" smtClean="0"/>
              <a:t>5. </a:t>
            </a:r>
            <a:r>
              <a:rPr lang="en-US" sz="4400" dirty="0" smtClean="0"/>
              <a:t>m⁹ </a:t>
            </a:r>
            <a:r>
              <a:rPr lang="en-US" sz="4400" dirty="0" smtClean="0">
                <a:latin typeface="Geometr415 Blk BT"/>
              </a:rPr>
              <a:t>× </a:t>
            </a:r>
            <a:r>
              <a:rPr lang="en-US" sz="4400" dirty="0" smtClean="0"/>
              <a:t>m²</a:t>
            </a:r>
            <a:r>
              <a:rPr lang="en-US" sz="4400" dirty="0" smtClean="0"/>
              <a:t> </a:t>
            </a:r>
            <a:r>
              <a:rPr lang="bn-IN" sz="4400" dirty="0" smtClean="0"/>
              <a:t> </a:t>
            </a:r>
            <a:r>
              <a:rPr lang="bn-IN" sz="4400" dirty="0" smtClean="0"/>
              <a:t>এর মান  কত ?</a:t>
            </a:r>
            <a:endParaRPr lang="en-US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4403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/>
              <a:t>*</a:t>
            </a:r>
            <a:endParaRPr lang="en-US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143000"/>
            <a:ext cx="7315200" cy="990600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981200"/>
            <a:ext cx="7543800" cy="762000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819400"/>
            <a:ext cx="7543800" cy="160020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267200"/>
            <a:ext cx="7696200" cy="2286000"/>
          </a:xfrm>
          <a:prstGeom prst="rect">
            <a:avLst/>
          </a:prstGeo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5720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1"/>
            <a:ext cx="8610600" cy="632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thank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381000"/>
            <a:ext cx="6172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9113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</a:rPr>
              <a:t>শিক্ষক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পরিচিতি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sz="4400" dirty="0" smtClean="0">
                <a:solidFill>
                  <a:srgbClr val="C00000"/>
                </a:solidFill>
              </a:rPr>
              <a:t>মো : সাইদুর রহমান </a:t>
            </a:r>
          </a:p>
          <a:p>
            <a:pPr>
              <a:buNone/>
            </a:pPr>
            <a:r>
              <a:rPr lang="bn-IN" sz="3600" dirty="0" smtClean="0">
                <a:solidFill>
                  <a:srgbClr val="002060"/>
                </a:solidFill>
              </a:rPr>
              <a:t>বি .এস. সি (অনার্স)</a:t>
            </a:r>
          </a:p>
          <a:p>
            <a:pPr>
              <a:buNone/>
            </a:pPr>
            <a:r>
              <a:rPr lang="bn-IN" sz="3600" dirty="0" smtClean="0">
                <a:solidFill>
                  <a:srgbClr val="002060"/>
                </a:solidFill>
              </a:rPr>
              <a:t>এম. এস. সি (গনিত)</a:t>
            </a:r>
          </a:p>
          <a:p>
            <a:pPr>
              <a:buNone/>
            </a:pPr>
            <a:r>
              <a:rPr lang="bn-IN" sz="3600" dirty="0" smtClean="0">
                <a:solidFill>
                  <a:srgbClr val="002060"/>
                </a:solidFill>
              </a:rPr>
              <a:t>জগন্নাথ বিশ্ববিদ্যালয় </a:t>
            </a:r>
          </a:p>
          <a:p>
            <a:pPr>
              <a:buNone/>
            </a:pPr>
            <a:r>
              <a:rPr lang="bn-IN" dirty="0" smtClean="0">
                <a:solidFill>
                  <a:srgbClr val="002060"/>
                </a:solidFill>
              </a:rPr>
              <a:t>বি. এড (জা . বি. )</a:t>
            </a:r>
          </a:p>
          <a:p>
            <a:pPr>
              <a:buNone/>
            </a:pPr>
            <a:r>
              <a:rPr lang="bn-IN" sz="2400" dirty="0" smtClean="0">
                <a:solidFill>
                  <a:schemeClr val="accent6">
                    <a:lumMod val="50000"/>
                  </a:schemeClr>
                </a:solidFill>
              </a:rPr>
              <a:t>সহকারী শিক্ষক (গনিত)</a:t>
            </a:r>
          </a:p>
          <a:p>
            <a:pPr>
              <a:buNone/>
            </a:pPr>
            <a:r>
              <a:rPr lang="bn-IN" sz="2400" dirty="0" smtClean="0">
                <a:solidFill>
                  <a:schemeClr val="accent6">
                    <a:lumMod val="50000"/>
                  </a:schemeClr>
                </a:solidFill>
              </a:rPr>
              <a:t>উমেদপুর অজিফা রবিউল্লাহ লাইসিয়াম (উ. বি.)</a:t>
            </a:r>
          </a:p>
          <a:p>
            <a:pPr>
              <a:buNone/>
            </a:pPr>
            <a:r>
              <a:rPr lang="bn-IN" sz="2400" dirty="0" smtClean="0">
                <a:solidFill>
                  <a:schemeClr val="accent6">
                    <a:lumMod val="50000"/>
                  </a:schemeClr>
                </a:solidFill>
              </a:rPr>
              <a:t>শিবচর , মাদারীপুর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IMG_20200122_1418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752600"/>
            <a:ext cx="2727960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2493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000" dirty="0" smtClean="0"/>
              <a:t>পাঠ পরিচিতি: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800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: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গণিত </a:t>
            </a:r>
            <a:endParaRPr lang="bn-BD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: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: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মিনিট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25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2020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ইং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6668" y="1752600"/>
            <a:ext cx="3147416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33" t="34966" r="40833" b="18830"/>
          <a:stretch/>
        </p:blipFill>
        <p:spPr>
          <a:xfrm>
            <a:off x="914400" y="304800"/>
            <a:ext cx="8001000" cy="4558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54102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লক্ষ্য করি।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00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762000" y="3200400"/>
            <a:ext cx="2667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914400"/>
            <a:ext cx="2667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429000" y="914400"/>
            <a:ext cx="0" cy="228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62000" y="914400"/>
            <a:ext cx="0" cy="228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28800" y="838200"/>
            <a:ext cx="493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1524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0" y="1091625"/>
            <a:ext cx="1981200" cy="584775"/>
            <a:chOff x="4038600" y="381000"/>
            <a:chExt cx="1981200" cy="584775"/>
          </a:xfrm>
        </p:grpSpPr>
        <p:sp>
          <p:nvSpPr>
            <p:cNvPr id="23" name="TextBox 22"/>
            <p:cNvSpPr txBox="1"/>
            <p:nvPr/>
          </p:nvSpPr>
          <p:spPr>
            <a:xfrm>
              <a:off x="40386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68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638800" y="381000"/>
                  <a:ext cx="381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800" y="381000"/>
                  <a:ext cx="381000" cy="584775"/>
                </a:xfrm>
                <a:prstGeom prst="rect">
                  <a:avLst/>
                </a:prstGeom>
                <a:blipFill>
                  <a:blip r:embed="rId3"/>
                  <a:stretch>
                    <a:fillRect r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44196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578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6096000" y="2387025"/>
                <a:ext cx="2971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3200" b="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87025"/>
                <a:ext cx="2971800" cy="584775"/>
              </a:xfrm>
              <a:prstGeom prst="rect">
                <a:avLst/>
              </a:prstGeom>
              <a:blipFill>
                <a:blip r:embed="rId4"/>
                <a:stretch>
                  <a:fillRect l="-5123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62000" y="5722446"/>
            <a:ext cx="458372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5268351" y="4343400"/>
                <a:ext cx="3810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=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351" y="4343400"/>
                <a:ext cx="3810000" cy="584775"/>
              </a:xfrm>
              <a:prstGeom prst="rect">
                <a:avLst/>
              </a:prstGeom>
              <a:blipFill>
                <a:blip r:embed="rId5"/>
                <a:stretch>
                  <a:fillRect t="-14737" b="-3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ight Arrow 33"/>
          <p:cNvSpPr/>
          <p:nvPr/>
        </p:nvSpPr>
        <p:spPr>
          <a:xfrm>
            <a:off x="7696200" y="76200"/>
            <a:ext cx="1219200" cy="533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Forward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4800" y="3429000"/>
            <a:ext cx="3352800" cy="2921391"/>
            <a:chOff x="228600" y="3429000"/>
            <a:chExt cx="3352800" cy="2921391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3581400" y="34290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14400" y="57150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14400" y="34290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14400" y="34290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2895600" y="40386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28600" y="63246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8600" y="40386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28600" y="40386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895600" y="3429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228600" y="5715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228600" y="3429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895600" y="5689209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941343" y="6223021"/>
            <a:ext cx="458372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6114" y="4550897"/>
            <a:ext cx="458372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762000" y="457200"/>
            <a:ext cx="2667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05200" y="76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3921371" y="5334000"/>
                <a:ext cx="52226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উপর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 গুলোকে কি বলে? </a:t>
                </a:r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371" y="5334000"/>
                <a:ext cx="5222629" cy="523220"/>
              </a:xfrm>
              <a:prstGeom prst="rect">
                <a:avLst/>
              </a:prstGeom>
              <a:blipFill>
                <a:blip r:embed="rId6"/>
                <a:stretch>
                  <a:fillRect t="-16279" r="-3851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3657599" y="6019800"/>
                <a:ext cx="54102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উপর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 গুলোকে সূচক বলে। </a:t>
                </a:r>
                <a:endParaRPr lang="en-US" sz="28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9" y="6019800"/>
                <a:ext cx="5410201" cy="523220"/>
              </a:xfrm>
              <a:prstGeom prst="rect">
                <a:avLst/>
              </a:prstGeom>
              <a:blipFill>
                <a:blip r:embed="rId7"/>
                <a:stretch>
                  <a:fillRect t="-17647" r="-349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886201" y="1143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?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23715" y="1905000"/>
            <a:ext cx="3315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একক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76578" y="3733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আয়তন = ?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0" y="3733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আয়তন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 একক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640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9" grpId="0" animBg="1"/>
      <p:bldP spid="30" grpId="0"/>
      <p:bldP spid="31" grpId="0" animBg="1"/>
      <p:bldP spid="42" grpId="0"/>
      <p:bldP spid="43" grpId="0"/>
      <p:bldP spid="45" grpId="0"/>
      <p:bldP spid="9" grpId="0" animBg="1"/>
      <p:bldP spid="46" grpId="0" animBg="1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4779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dirty="0" smtClean="0"/>
              <a:t> </a:t>
            </a:r>
            <a:r>
              <a:rPr lang="en-US" sz="8800" dirty="0" err="1" smtClean="0"/>
              <a:t>পাঠ</a:t>
            </a:r>
            <a:r>
              <a:rPr lang="en-US" sz="8800" dirty="0" smtClean="0"/>
              <a:t> </a:t>
            </a:r>
            <a:r>
              <a:rPr lang="en-US" sz="8800" dirty="0" err="1" smtClean="0"/>
              <a:t>শিরোনাম</a:t>
            </a:r>
            <a:r>
              <a:rPr lang="en-US" sz="8800" dirty="0" smtClean="0"/>
              <a:t> :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sz="9600" dirty="0" smtClean="0">
                <a:solidFill>
                  <a:srgbClr val="002060"/>
                </a:solidFill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</a:rPr>
              <a:t>সূচক</a:t>
            </a:r>
            <a:r>
              <a:rPr lang="en-US" sz="96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9600" dirty="0" smtClean="0">
                <a:solidFill>
                  <a:srgbClr val="002060"/>
                </a:solidFill>
              </a:rPr>
              <a:t>     ( Exponents)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696200" cy="1323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শিখণফলঃ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7696200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ধনাত্মক পূর্ণ – সাংখ্যিক সূচক ব্যাখ্যা করতে পারবে।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ঋণাত্মক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– সাংখ্যিক সূচক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 করতে পারবে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সূচকের নিয়মাবলি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12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1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তোমাদের সূচক নিয়ে আলোচনা করব।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1828800"/>
            <a:ext cx="2438400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3073752"/>
              </p:ext>
            </p:extLst>
          </p:nvPr>
        </p:nvGraphicFramePr>
        <p:xfrm>
          <a:off x="228600" y="838200"/>
          <a:ext cx="3266111" cy="736025"/>
        </p:xfrm>
        <a:graphic>
          <a:graphicData uri="http://schemas.openxmlformats.org/presentationml/2006/ole">
            <p:oleObj spid="_x0000_s1282" name="Equation" r:id="rId4" imgW="901309" imgH="203112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8680621"/>
              </p:ext>
            </p:extLst>
          </p:nvPr>
        </p:nvGraphicFramePr>
        <p:xfrm>
          <a:off x="5070475" y="914400"/>
          <a:ext cx="3311525" cy="736600"/>
        </p:xfrm>
        <a:graphic>
          <a:graphicData uri="http://schemas.openxmlformats.org/presentationml/2006/ole">
            <p:oleObj spid="_x0000_s1283" name="Equation" r:id="rId5" imgW="914400" imgH="2032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899612"/>
              </p:ext>
            </p:extLst>
          </p:nvPr>
        </p:nvGraphicFramePr>
        <p:xfrm>
          <a:off x="5213350" y="1828800"/>
          <a:ext cx="2711450" cy="1102458"/>
        </p:xfrm>
        <a:graphic>
          <a:graphicData uri="http://schemas.openxmlformats.org/presentationml/2006/ole">
            <p:oleObj spid="_x0000_s1284" name="Equation" r:id="rId6" imgW="1155700" imgH="4699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9128653"/>
              </p:ext>
            </p:extLst>
          </p:nvPr>
        </p:nvGraphicFramePr>
        <p:xfrm>
          <a:off x="152400" y="1676400"/>
          <a:ext cx="2668955" cy="1000858"/>
        </p:xfrm>
        <a:graphic>
          <a:graphicData uri="http://schemas.openxmlformats.org/presentationml/2006/ole">
            <p:oleObj spid="_x0000_s1285" name="Equation" r:id="rId7" imgW="710891" imgH="266584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4676231"/>
              </p:ext>
            </p:extLst>
          </p:nvPr>
        </p:nvGraphicFramePr>
        <p:xfrm>
          <a:off x="152400" y="4686300"/>
          <a:ext cx="3261784" cy="876300"/>
        </p:xfrm>
        <a:graphic>
          <a:graphicData uri="http://schemas.openxmlformats.org/presentationml/2006/ole">
            <p:oleObj spid="_x0000_s1286" name="Equation" r:id="rId8" imgW="850900" imgH="2286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6264078"/>
              </p:ext>
            </p:extLst>
          </p:nvPr>
        </p:nvGraphicFramePr>
        <p:xfrm>
          <a:off x="4847098" y="4419600"/>
          <a:ext cx="3839702" cy="1035050"/>
        </p:xfrm>
        <a:graphic>
          <a:graphicData uri="http://schemas.openxmlformats.org/presentationml/2006/ole">
            <p:oleObj spid="_x0000_s1287" name="Equation" r:id="rId9" imgW="1459866" imgH="393529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0090422"/>
              </p:ext>
            </p:extLst>
          </p:nvPr>
        </p:nvGraphicFramePr>
        <p:xfrm>
          <a:off x="5441950" y="3124200"/>
          <a:ext cx="2101850" cy="1222006"/>
        </p:xfrm>
        <a:graphic>
          <a:graphicData uri="http://schemas.openxmlformats.org/presentationml/2006/ole">
            <p:oleObj spid="_x0000_s1288" name="Equation" r:id="rId10" imgW="545626" imgH="317225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5339873"/>
              </p:ext>
            </p:extLst>
          </p:nvPr>
        </p:nvGraphicFramePr>
        <p:xfrm>
          <a:off x="304800" y="3131705"/>
          <a:ext cx="2330450" cy="1059295"/>
        </p:xfrm>
        <a:graphic>
          <a:graphicData uri="http://schemas.openxmlformats.org/presentationml/2006/ole">
            <p:oleObj spid="_x0000_s1289" name="Equation" r:id="rId11" imgW="698197" imgH="317362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1000" y="58775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সূত্রগুলোর ব্যাখ্যা শ্রেণি কক্ষে আলোচনা করে, জোড়ায় কাজ প্রদান করব।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086600" y="6400800"/>
            <a:ext cx="1600200" cy="457200"/>
          </a:xfrm>
          <a:prstGeom prst="rightArrow">
            <a:avLst/>
          </a:prstGeom>
          <a:blipFill>
            <a:blip r:embed="rId1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Forward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434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696200" cy="487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উদাহরন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33400"/>
            <a:ext cx="8610600" cy="9144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524000"/>
            <a:ext cx="8839200" cy="53340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542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249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Slide 1</vt:lpstr>
      <vt:lpstr>শিক্ষক পরিচিতি </vt:lpstr>
      <vt:lpstr>পাঠ পরিচিতি:</vt:lpstr>
      <vt:lpstr>Slide 4</vt:lpstr>
      <vt:lpstr>Slide 5</vt:lpstr>
      <vt:lpstr> পাঠ শিরোনাম :</vt:lpstr>
      <vt:lpstr>Slide 7</vt:lpstr>
      <vt:lpstr>Slide 8</vt:lpstr>
      <vt:lpstr> উদাহরন :</vt:lpstr>
      <vt:lpstr>Slide 10</vt:lpstr>
      <vt:lpstr>Slide 11</vt:lpstr>
      <vt:lpstr>Slide 12</vt:lpstr>
      <vt:lpstr> একক কাজ :</vt:lpstr>
      <vt:lpstr>দলীয় কাজ :</vt:lpstr>
      <vt:lpstr>মূল্যায়ন :</vt:lpstr>
      <vt:lpstr>বাড়ির কাজ 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RAHMAN</cp:lastModifiedBy>
  <cp:revision>178</cp:revision>
  <dcterms:created xsi:type="dcterms:W3CDTF">2006-08-16T00:00:00Z</dcterms:created>
  <dcterms:modified xsi:type="dcterms:W3CDTF">2020-04-25T06:44:40Z</dcterms:modified>
</cp:coreProperties>
</file>