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51" r:id="rId2"/>
    <p:sldId id="352" r:id="rId3"/>
    <p:sldId id="279"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hDvk5nJqcUPQbtQw7hJ9Q==" hashData="z/Z8bfLrJtDyw6uIHTxVtKBPnMTYv7ps489p9mzoxJ15+7IQiQHjXWYSmSIlVVFBXDRfA1SSgg1tczi4uk1HS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83" d="100"/>
          <a:sy n="83" d="100"/>
        </p:scale>
        <p:origin x="648"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3121C-C43C-4B46-9EEE-E596F9CD0672}" type="datetimeFigureOut">
              <a:rPr lang="en-US" smtClean="0"/>
              <a:t>5/14/2020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20B88-DF3B-4B34-A58C-ACD59A509E22}" type="slidenum">
              <a:rPr lang="en-US" smtClean="0"/>
              <a:t>‹#›</a:t>
            </a:fld>
            <a:endParaRPr lang="en-US"/>
          </a:p>
        </p:txBody>
      </p:sp>
    </p:spTree>
    <p:extLst>
      <p:ext uri="{BB962C8B-B14F-4D97-AF65-F5344CB8AC3E}">
        <p14:creationId xmlns:p14="http://schemas.microsoft.com/office/powerpoint/2010/main" val="1795176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15808-47EF-49F5-BD42-2491D230AB71}" type="slidenum">
              <a:rPr lang="en-US" smtClean="0"/>
              <a:t>1</a:t>
            </a:fld>
            <a:endParaRPr lang="en-US"/>
          </a:p>
        </p:txBody>
      </p:sp>
    </p:spTree>
    <p:extLst>
      <p:ext uri="{BB962C8B-B14F-4D97-AF65-F5344CB8AC3E}">
        <p14:creationId xmlns:p14="http://schemas.microsoft.com/office/powerpoint/2010/main" val="716850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2</a:t>
            </a:fld>
            <a:endParaRPr lang="en-US"/>
          </a:p>
        </p:txBody>
      </p:sp>
    </p:spTree>
    <p:extLst>
      <p:ext uri="{BB962C8B-B14F-4D97-AF65-F5344CB8AC3E}">
        <p14:creationId xmlns:p14="http://schemas.microsoft.com/office/powerpoint/2010/main" val="3735427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1B51E3-8967-4083-9D55-A02C6BC5DB9A}" type="slidenum">
              <a:rPr lang="en-US" smtClean="0"/>
              <a:t>9</a:t>
            </a:fld>
            <a:endParaRPr lang="en-US"/>
          </a:p>
        </p:txBody>
      </p:sp>
    </p:spTree>
    <p:extLst>
      <p:ext uri="{BB962C8B-B14F-4D97-AF65-F5344CB8AC3E}">
        <p14:creationId xmlns:p14="http://schemas.microsoft.com/office/powerpoint/2010/main" val="280531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3AE4FF-C01D-43A0-A834-5504396CD28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108374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AE4FF-C01D-43A0-A834-5504396CD28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178997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AE4FF-C01D-43A0-A834-5504396CD28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283087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3AE4FF-C01D-43A0-A834-5504396CD28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90554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3AE4FF-C01D-43A0-A834-5504396CD28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836846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3AE4FF-C01D-43A0-A834-5504396CD284}"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37232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3AE4FF-C01D-43A0-A834-5504396CD284}"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4027023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3AE4FF-C01D-43A0-A834-5504396CD284}"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34747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69666" y="6555509"/>
            <a:ext cx="12046461" cy="23717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600" b="1" dirty="0" err="1" smtClean="0">
                <a:solidFill>
                  <a:schemeClr val="tx1"/>
                </a:solidFill>
                <a:effectLst>
                  <a:outerShdw blurRad="38100" dist="38100" dir="2700000" algn="tl">
                    <a:srgbClr val="000000">
                      <a:alpha val="43137"/>
                    </a:srgbClr>
                  </a:outerShdw>
                </a:effectLst>
              </a:rPr>
              <a:t>Shariful</a:t>
            </a:r>
            <a:r>
              <a:rPr lang="en-US" sz="1600" b="1" dirty="0" smtClean="0">
                <a:solidFill>
                  <a:schemeClr val="tx1"/>
                </a:solidFill>
                <a:effectLst>
                  <a:outerShdw blurRad="38100" dist="38100" dir="2700000" algn="tl">
                    <a:srgbClr val="000000">
                      <a:alpha val="43137"/>
                    </a:srgbClr>
                  </a:outerShdw>
                </a:effectLst>
              </a:rPr>
              <a:t> Islam, Assistant Teacher in English Language, Sultana Hamid Ali Girls’ High School, Khulna City, Khulna-9100, Mobile-01911-910825</a:t>
            </a:r>
            <a:endParaRPr lang="en-US" sz="1600" b="1" dirty="0">
              <a:solidFill>
                <a:schemeClr val="tx1"/>
              </a:solidFill>
              <a:effectLst>
                <a:outerShdw blurRad="38100" dist="38100" dir="2700000" algn="tl">
                  <a:srgbClr val="000000">
                    <a:alpha val="43137"/>
                  </a:srgbClr>
                </a:outerShdw>
              </a:effectLst>
            </a:endParaRPr>
          </a:p>
        </p:txBody>
      </p:sp>
      <p:sp>
        <p:nvSpPr>
          <p:cNvPr id="6" name="Rectangle 5"/>
          <p:cNvSpPr/>
          <p:nvPr userDrawn="1"/>
        </p:nvSpPr>
        <p:spPr>
          <a:xfrm>
            <a:off x="51330" y="43346"/>
            <a:ext cx="12071925" cy="645622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38886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AE4FF-C01D-43A0-A834-5504396CD284}"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378073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3AE4FF-C01D-43A0-A834-5504396CD284}"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33672-B4FE-4E0C-8CC5-0C677F8B6385}" type="slidenum">
              <a:rPr lang="en-US" smtClean="0"/>
              <a:t>‹#›</a:t>
            </a:fld>
            <a:endParaRPr lang="en-US"/>
          </a:p>
        </p:txBody>
      </p:sp>
    </p:spTree>
    <p:extLst>
      <p:ext uri="{BB962C8B-B14F-4D97-AF65-F5344CB8AC3E}">
        <p14:creationId xmlns:p14="http://schemas.microsoft.com/office/powerpoint/2010/main" val="245581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AE4FF-C01D-43A0-A834-5504396CD284}" type="datetimeFigureOut">
              <a:rPr lang="en-US" smtClean="0"/>
              <a:t>5/14/2020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33672-B4FE-4E0C-8CC5-0C677F8B6385}" type="slidenum">
              <a:rPr lang="en-US" smtClean="0"/>
              <a:t>‹#›</a:t>
            </a:fld>
            <a:endParaRPr lang="en-US"/>
          </a:p>
        </p:txBody>
      </p:sp>
    </p:spTree>
    <p:extLst>
      <p:ext uri="{BB962C8B-B14F-4D97-AF65-F5344CB8AC3E}">
        <p14:creationId xmlns:p14="http://schemas.microsoft.com/office/powerpoint/2010/main" val="2478762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BkBmodaqolo"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4726" y="184727"/>
            <a:ext cx="11841019" cy="6160655"/>
          </a:xfrm>
          <a:prstGeom prst="rect">
            <a:avLst/>
          </a:prstGeom>
        </p:spPr>
      </p:pic>
    </p:spTree>
    <p:extLst>
      <p:ext uri="{BB962C8B-B14F-4D97-AF65-F5344CB8AC3E}">
        <p14:creationId xmlns:p14="http://schemas.microsoft.com/office/powerpoint/2010/main" val="762999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575" y="475606"/>
            <a:ext cx="5243299" cy="769441"/>
          </a:xfrm>
          <a:prstGeom prst="rect">
            <a:avLst/>
          </a:prstGeom>
          <a:noFill/>
          <a:ln w="57150">
            <a:noFill/>
          </a:ln>
        </p:spPr>
        <p:txBody>
          <a:bodyPr wrap="square" rtlCol="0">
            <a:spAutoFit/>
          </a:bodyPr>
          <a:lstStyle/>
          <a:p>
            <a:r>
              <a:rPr lang="en-US" sz="4400" b="1" dirty="0" smtClean="0">
                <a:effectLst>
                  <a:outerShdw blurRad="38100" dist="38100" dir="2700000" algn="tl">
                    <a:srgbClr val="000000">
                      <a:alpha val="43137"/>
                    </a:srgbClr>
                  </a:outerShdw>
                </a:effectLst>
              </a:rPr>
              <a:t>Multilingualism</a:t>
            </a:r>
            <a:endParaRPr lang="en-US" sz="4400" b="1" dirty="0">
              <a:effectLst>
                <a:outerShdw blurRad="38100" dist="38100" dir="2700000" algn="tl">
                  <a:srgbClr val="000000">
                    <a:alpha val="43137"/>
                  </a:srgbClr>
                </a:outerShdw>
              </a:effectLst>
            </a:endParaRPr>
          </a:p>
        </p:txBody>
      </p:sp>
      <p:sp>
        <p:nvSpPr>
          <p:cNvPr id="6" name="TextBox 5"/>
          <p:cNvSpPr txBox="1"/>
          <p:nvPr/>
        </p:nvSpPr>
        <p:spPr>
          <a:xfrm>
            <a:off x="348275" y="1771650"/>
            <a:ext cx="3052150" cy="1200329"/>
          </a:xfrm>
          <a:prstGeom prst="rect">
            <a:avLst/>
          </a:prstGeom>
          <a:noFill/>
          <a:ln w="57150">
            <a:noFill/>
          </a:ln>
        </p:spPr>
        <p:txBody>
          <a:bodyPr wrap="square" rtlCol="0">
            <a:spAutoFit/>
          </a:bodyPr>
          <a:lstStyle/>
          <a:p>
            <a:r>
              <a:rPr lang="en-US" sz="3600" b="1" dirty="0" smtClean="0"/>
              <a:t>Use of many languages</a:t>
            </a:r>
            <a:endParaRPr lang="en-US" sz="3600" b="1" dirty="0">
              <a:solidFill>
                <a:srgbClr val="7030A0"/>
              </a:solidFill>
              <a:effectLst>
                <a:outerShdw blurRad="38100" dist="38100" dir="2700000" algn="tl">
                  <a:srgbClr val="000000">
                    <a:alpha val="43137"/>
                  </a:srgbClr>
                </a:outerShdw>
              </a:effectLst>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467" y="1771650"/>
            <a:ext cx="7922491" cy="4476749"/>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233577" y="4380747"/>
            <a:ext cx="3900274" cy="646331"/>
          </a:xfrm>
          <a:prstGeom prst="rect">
            <a:avLst/>
          </a:prstGeom>
          <a:noFill/>
          <a:ln w="57150">
            <a:noFill/>
          </a:ln>
        </p:spPr>
        <p:txBody>
          <a:bodyPr wrap="square">
            <a:spAutoFit/>
          </a:bodyPr>
          <a:lstStyle/>
          <a:p>
            <a:pPr lvl="0"/>
            <a:r>
              <a:rPr lang="en-US" sz="3600" b="1" dirty="0" smtClean="0">
                <a:solidFill>
                  <a:srgbClr val="7030A0"/>
                </a:solidFill>
                <a:effectLst>
                  <a:outerShdw blurRad="38100" dist="38100" dir="2700000" algn="tl">
                    <a:srgbClr val="000000">
                      <a:alpha val="43137"/>
                    </a:srgbClr>
                  </a:outerShdw>
                </a:effectLst>
              </a:rPr>
              <a:t>Adj.:   multilingual</a:t>
            </a:r>
            <a:endParaRPr lang="en-US" sz="3600"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256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4" y="120069"/>
            <a:ext cx="11813311" cy="1323439"/>
          </a:xfrm>
          <a:prstGeom prst="rect">
            <a:avLst/>
          </a:prstGeom>
          <a:noFill/>
          <a:ln w="57150">
            <a:noFill/>
          </a:ln>
        </p:spPr>
        <p:txBody>
          <a:bodyPr wrap="square">
            <a:spAutoFit/>
          </a:bodyPr>
          <a:lstStyle/>
          <a:p>
            <a:pPr algn="just"/>
            <a:r>
              <a:rPr lang="en-US" sz="4000" b="1" i="1" dirty="0" smtClean="0">
                <a:effectLst>
                  <a:outerShdw blurRad="38100" dist="38100" dir="2700000" algn="tl">
                    <a:srgbClr val="000000">
                      <a:alpha val="43137"/>
                    </a:srgbClr>
                  </a:outerShdw>
                </a:effectLst>
              </a:rPr>
              <a:t>B:	Open at page no. 41 from the text and read it to 	answer </a:t>
            </a:r>
            <a:r>
              <a:rPr lang="en-US" sz="4000" b="1" i="1" dirty="0">
                <a:effectLst>
                  <a:outerShdw blurRad="38100" dist="38100" dir="2700000" algn="tl">
                    <a:srgbClr val="000000">
                      <a:alpha val="43137"/>
                    </a:srgbClr>
                  </a:outerShdw>
                </a:effectLst>
              </a:rPr>
              <a:t>the questions that follow</a:t>
            </a:r>
            <a:r>
              <a:rPr lang="en-US" sz="4000" b="1" i="1" dirty="0" smtClean="0">
                <a:effectLst>
                  <a:outerShdw blurRad="38100" dist="38100" dir="2700000" algn="tl">
                    <a:srgbClr val="000000">
                      <a:alpha val="43137"/>
                    </a:srgbClr>
                  </a:outerShdw>
                </a:effectLst>
              </a:rPr>
              <a:t>.</a:t>
            </a:r>
          </a:p>
        </p:txBody>
      </p:sp>
      <p:sp>
        <p:nvSpPr>
          <p:cNvPr id="3" name="TextBox 2"/>
          <p:cNvSpPr txBox="1"/>
          <p:nvPr/>
        </p:nvSpPr>
        <p:spPr>
          <a:xfrm>
            <a:off x="9170060" y="1354118"/>
            <a:ext cx="2699657" cy="707886"/>
          </a:xfrm>
          <a:prstGeom prst="rect">
            <a:avLst/>
          </a:prstGeom>
          <a:noFill/>
          <a:ln w="28575">
            <a:noFill/>
          </a:ln>
        </p:spPr>
        <p:txBody>
          <a:bodyPr wrap="square" rtlCol="0">
            <a:spAutoFit/>
          </a:bodyPr>
          <a:lstStyle/>
          <a:p>
            <a:r>
              <a:rPr lang="en-US" sz="4000" b="1" dirty="0" smtClean="0"/>
              <a:t>10 Minutes</a:t>
            </a:r>
            <a:endParaRPr lang="en-US" sz="4000" b="1" dirty="0"/>
          </a:p>
        </p:txBody>
      </p:sp>
      <p:sp>
        <p:nvSpPr>
          <p:cNvPr id="4" name="Rectangle 3"/>
          <p:cNvSpPr/>
          <p:nvPr/>
        </p:nvSpPr>
        <p:spPr>
          <a:xfrm>
            <a:off x="166254" y="2111501"/>
            <a:ext cx="11813311" cy="3970318"/>
          </a:xfrm>
          <a:prstGeom prst="rect">
            <a:avLst/>
          </a:prstGeom>
          <a:noFill/>
          <a:ln w="57150">
            <a:noFill/>
          </a:ln>
        </p:spPr>
        <p:txBody>
          <a:bodyPr wrap="square">
            <a:spAutoFit/>
          </a:bodyPr>
          <a:lstStyle/>
          <a:p>
            <a:pPr algn="just"/>
            <a:r>
              <a:rPr lang="en-US" sz="3600" b="1" dirty="0"/>
              <a:t>21 February has been observed as </a:t>
            </a:r>
            <a:r>
              <a:rPr lang="en-US" sz="3600" b="1" i="1" dirty="0"/>
              <a:t>Shaheed </a:t>
            </a:r>
            <a:r>
              <a:rPr lang="en-US" sz="3600" b="1" i="1" dirty="0" err="1"/>
              <a:t>Dibosh</a:t>
            </a:r>
            <a:r>
              <a:rPr lang="en-US" sz="3600" b="1" dirty="0"/>
              <a:t> every year throughout the country in remembrance of the martyrs of language movement of 1952</a:t>
            </a:r>
            <a:r>
              <a:rPr lang="en-US" sz="3600" b="1" dirty="0" smtClean="0"/>
              <a:t>.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 --- --- --- --- --- --- --- ---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 --- --- --- --- ---  --- --- --- --- --- --- ---  --- ---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3600" b="1" dirty="0"/>
              <a:t>The day is now annually observed worldwide to promote awareness of linguistic and cultural diversity and multilingualism.</a:t>
            </a:r>
            <a:endParaRPr lang="en-US" sz="3600" b="1" dirty="0">
              <a:latin typeface="Times New Roman" panose="02020603050405020304" pitchFamily="18" charset="0"/>
              <a:cs typeface="Times New Roman" panose="02020603050405020304" pitchFamily="18" charset="0"/>
            </a:endParaRPr>
          </a:p>
        </p:txBody>
      </p:sp>
      <p:sp>
        <p:nvSpPr>
          <p:cNvPr id="5" name="Right Arrow 4">
            <a:hlinkClick r:id="rId2" action="ppaction://hlinksldjump"/>
          </p:cNvPr>
          <p:cNvSpPr/>
          <p:nvPr/>
        </p:nvSpPr>
        <p:spPr>
          <a:xfrm>
            <a:off x="10302503" y="5568108"/>
            <a:ext cx="1687286" cy="746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TEXT</a:t>
            </a:r>
            <a:endParaRPr lang="en-US" sz="4000" b="1" dirty="0"/>
          </a:p>
        </p:txBody>
      </p:sp>
    </p:spTree>
    <p:extLst>
      <p:ext uri="{BB962C8B-B14F-4D97-AF65-F5344CB8AC3E}">
        <p14:creationId xmlns:p14="http://schemas.microsoft.com/office/powerpoint/2010/main" val="3938274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3.75E-6 -1.48148E-6 L -3.75E-6 -0.07222 " pathEditMode="relative" rAng="0" ptsTypes="AA">
                                      <p:cBhvr>
                                        <p:cTn id="6" dur="250" accel="50000" decel="50000" autoRev="1" fill="hold">
                                          <p:stCondLst>
                                            <p:cond delay="0"/>
                                          </p:stCondLst>
                                        </p:cTn>
                                        <p:tgtEl>
                                          <p:spTgt spid="3">
                                            <p:txEl>
                                              <p:pRg st="0" end="0"/>
                                            </p:txEl>
                                          </p:spTgt>
                                        </p:tgtEl>
                                        <p:attrNameLst>
                                          <p:attrName>ppt_x</p:attrName>
                                          <p:attrName>ppt_y</p:attrName>
                                        </p:attrNameLst>
                                      </p:cBhvr>
                                      <p:rCtr x="0" y="-3611"/>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92364" y="64658"/>
            <a:ext cx="12016509" cy="6340197"/>
          </a:xfrm>
          <a:prstGeom prst="rect">
            <a:avLst/>
          </a:prstGeom>
        </p:spPr>
        <p:txBody>
          <a:bodyPr wrap="square">
            <a:spAutoFit/>
          </a:bodyPr>
          <a:lstStyle/>
          <a:p>
            <a:pPr algn="just"/>
            <a:r>
              <a:rPr lang="en-US" sz="2900" b="1" dirty="0" smtClean="0"/>
              <a:t>21 </a:t>
            </a:r>
            <a:r>
              <a:rPr lang="en-US" sz="2900" b="1" dirty="0"/>
              <a:t>February has been observed as </a:t>
            </a:r>
            <a:r>
              <a:rPr lang="en-US" sz="2900" b="1" i="1" dirty="0"/>
              <a:t>Shaheed </a:t>
            </a:r>
            <a:r>
              <a:rPr lang="en-US" sz="2900" b="1" i="1" dirty="0" err="1"/>
              <a:t>Dibosh</a:t>
            </a:r>
            <a:r>
              <a:rPr lang="en-US" sz="2900" b="1" dirty="0"/>
              <a:t> every year throughout </a:t>
            </a:r>
            <a:r>
              <a:rPr lang="en-US" sz="2900" b="1" dirty="0" smtClean="0"/>
              <a:t>the country </a:t>
            </a:r>
            <a:r>
              <a:rPr lang="en-US" sz="2900" b="1" dirty="0"/>
              <a:t>in remembrance of the martyrs of language movement of 1952. The occasion begins at the early hours of the day with mourning songs that recall the supreme sacrifices of our language martyrs. People wear black badges and go to the </a:t>
            </a:r>
            <a:r>
              <a:rPr lang="en-US" sz="2900" b="1" i="1" dirty="0"/>
              <a:t>Shaheed </a:t>
            </a:r>
            <a:r>
              <a:rPr lang="en-US" sz="2900" b="1" i="1" dirty="0" err="1"/>
              <a:t>Minar</a:t>
            </a:r>
            <a:r>
              <a:rPr lang="en-US" sz="2900" b="1" i="1" dirty="0"/>
              <a:t> </a:t>
            </a:r>
            <a:r>
              <a:rPr lang="en-US" sz="2900" b="1" dirty="0"/>
              <a:t>barefoot in procession, singing mourning songs. They place wreaths at the </a:t>
            </a:r>
            <a:r>
              <a:rPr lang="en-US" sz="2900" b="1" dirty="0" err="1"/>
              <a:t>Minar</a:t>
            </a:r>
            <a:r>
              <a:rPr lang="en-US" sz="2900" b="1" dirty="0"/>
              <a:t>. Many of them visit the graves of the martyrs at </a:t>
            </a:r>
            <a:r>
              <a:rPr lang="en-US" sz="2900" b="1" dirty="0" err="1"/>
              <a:t>Azimpur</a:t>
            </a:r>
            <a:r>
              <a:rPr lang="en-US" sz="2900" b="1" dirty="0"/>
              <a:t> graveyard and pray for them. They also attend various </a:t>
            </a:r>
            <a:r>
              <a:rPr lang="en-US" sz="2900" b="1" dirty="0" err="1"/>
              <a:t>programmes</a:t>
            </a:r>
            <a:r>
              <a:rPr lang="en-US" sz="2900" b="1" dirty="0"/>
              <a:t> </a:t>
            </a:r>
            <a:r>
              <a:rPr lang="en-US" sz="2900" b="1" dirty="0" err="1"/>
              <a:t>organised</a:t>
            </a:r>
            <a:r>
              <a:rPr lang="en-US" sz="2900" b="1" dirty="0"/>
              <a:t> in remembrance of the language </a:t>
            </a:r>
            <a:r>
              <a:rPr lang="en-US" sz="2900" b="1" dirty="0" smtClean="0"/>
              <a:t>martyrs.</a:t>
            </a:r>
          </a:p>
          <a:p>
            <a:pPr algn="just"/>
            <a:r>
              <a:rPr lang="en-US" sz="2900" b="1" dirty="0" smtClean="0"/>
              <a:t>The </a:t>
            </a:r>
            <a:r>
              <a:rPr lang="en-US" sz="2900" b="1" dirty="0"/>
              <a:t>UNESCO (United Nations Educational, Scientific and Cultural </a:t>
            </a:r>
            <a:r>
              <a:rPr lang="en-US" sz="2900" b="1" dirty="0" err="1"/>
              <a:t>Organisation</a:t>
            </a:r>
            <a:r>
              <a:rPr lang="en-US" sz="2900" b="1" dirty="0"/>
              <a:t>) on 17 November in 1999 proclaimed February 21 as the International Mother Language Day in recognition of the sacrifices of the martyrs for the rightful place of Bangla. The day is now annually observed worldwide to promote awareness of linguistic and cultural diversity and multilingualism</a:t>
            </a:r>
            <a:r>
              <a:rPr lang="en-US" sz="2900" b="1" dirty="0" smtClean="0"/>
              <a:t>.</a:t>
            </a:r>
            <a:endParaRPr lang="en-US" sz="2900" b="1" dirty="0">
              <a:latin typeface="Times New Roman" panose="02020603050405020304" pitchFamily="18" charset="0"/>
              <a:cs typeface="Times New Roman" panose="02020603050405020304" pitchFamily="18" charset="0"/>
            </a:endParaRPr>
          </a:p>
        </p:txBody>
      </p:sp>
      <p:sp>
        <p:nvSpPr>
          <p:cNvPr id="3" name="Right Arrow 2">
            <a:hlinkClick r:id="rId2" action="ppaction://hlinksldjump"/>
          </p:cNvPr>
          <p:cNvSpPr/>
          <p:nvPr/>
        </p:nvSpPr>
        <p:spPr>
          <a:xfrm>
            <a:off x="10037989" y="5686425"/>
            <a:ext cx="1668236" cy="832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BACK</a:t>
            </a:r>
            <a:endParaRPr lang="en-US" sz="3200" b="1" dirty="0"/>
          </a:p>
        </p:txBody>
      </p:sp>
    </p:spTree>
    <p:extLst>
      <p:ext uri="{BB962C8B-B14F-4D97-AF65-F5344CB8AC3E}">
        <p14:creationId xmlns:p14="http://schemas.microsoft.com/office/powerpoint/2010/main" val="104134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82574" y="803566"/>
          <a:ext cx="11642725" cy="5069523"/>
        </p:xfrm>
        <a:graphic>
          <a:graphicData uri="http://schemas.openxmlformats.org/drawingml/2006/table">
            <a:tbl>
              <a:tblPr firstRow="1" bandRow="1"/>
              <a:tblGrid>
                <a:gridCol w="3986075">
                  <a:extLst>
                    <a:ext uri="{9D8B030D-6E8A-4147-A177-3AD203B41FA5}">
                      <a16:colId xmlns:a16="http://schemas.microsoft.com/office/drawing/2014/main" val="1033016197"/>
                    </a:ext>
                  </a:extLst>
                </a:gridCol>
                <a:gridCol w="7656650">
                  <a:extLst>
                    <a:ext uri="{9D8B030D-6E8A-4147-A177-3AD203B41FA5}">
                      <a16:colId xmlns:a16="http://schemas.microsoft.com/office/drawing/2014/main" val="2824930841"/>
                    </a:ext>
                  </a:extLst>
                </a:gridCol>
              </a:tblGrid>
              <a:tr h="368517">
                <a:tc>
                  <a:txBody>
                    <a:bodyPr/>
                    <a:lstStyle/>
                    <a:p>
                      <a:pPr marL="67945" marR="0" indent="0" algn="ctr">
                        <a:lnSpc>
                          <a:spcPct val="107000"/>
                        </a:lnSpc>
                        <a:spcBef>
                          <a:spcPts val="0"/>
                        </a:spcBef>
                        <a:spcAft>
                          <a:spcPts val="0"/>
                        </a:spcAft>
                      </a:pPr>
                      <a:r>
                        <a:rPr lang="en-US" sz="3600" b="1" dirty="0" smtClean="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Words/phrases</a:t>
                      </a:r>
                    </a:p>
                  </a:txBody>
                  <a:tcPr marL="0" marR="73025" marT="1905" marB="0"/>
                </a:tc>
                <a:tc>
                  <a:txBody>
                    <a:bodyPr/>
                    <a:lstStyle/>
                    <a:p>
                      <a:pPr marL="67945" marR="0" indent="0" algn="ctr">
                        <a:lnSpc>
                          <a:spcPct val="107000"/>
                        </a:lnSpc>
                        <a:spcBef>
                          <a:spcPts val="0"/>
                        </a:spcBef>
                        <a:spcAft>
                          <a:spcPts val="0"/>
                        </a:spcAft>
                      </a:pPr>
                      <a:r>
                        <a:rPr lang="en-US" sz="3600" b="1" dirty="0" smtClean="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rPr>
                        <a:t>Meanings</a:t>
                      </a:r>
                      <a:endParaRPr lang="en-US" sz="3600" b="1"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3025" marT="1905" marB="0"/>
                </a:tc>
                <a:extLst>
                  <a:ext uri="{0D108BD9-81ED-4DB2-BD59-A6C34878D82A}">
                    <a16:rowId xmlns:a16="http://schemas.microsoft.com/office/drawing/2014/main" val="1189346274"/>
                  </a:ext>
                </a:extLst>
              </a:tr>
              <a:tr h="441363">
                <a:tc>
                  <a:txBody>
                    <a:bodyPr/>
                    <a:lstStyle/>
                    <a:p>
                      <a:r>
                        <a:rPr lang="en-US" sz="3600" b="1" dirty="0" smtClean="0"/>
                        <a:t>wreath</a:t>
                      </a:r>
                      <a:endParaRPr lang="en-US" sz="3600" b="1" dirty="0"/>
                    </a:p>
                  </a:txBody>
                  <a:tcPr/>
                </a:tc>
                <a:tc>
                  <a:txBody>
                    <a:bodyPr/>
                    <a:lstStyle/>
                    <a:p>
                      <a:endParaRPr lang="en-US" sz="3600" b="1"/>
                    </a:p>
                  </a:txBody>
                  <a:tcPr/>
                </a:tc>
                <a:extLst>
                  <a:ext uri="{0D108BD9-81ED-4DB2-BD59-A6C34878D82A}">
                    <a16:rowId xmlns:a16="http://schemas.microsoft.com/office/drawing/2014/main" val="3378089189"/>
                  </a:ext>
                </a:extLst>
              </a:tr>
              <a:tr h="441363">
                <a:tc>
                  <a:txBody>
                    <a:bodyPr/>
                    <a:lstStyle/>
                    <a:p>
                      <a:r>
                        <a:rPr lang="en-US" sz="3600" b="1" dirty="0" smtClean="0"/>
                        <a:t>in remembrance of </a:t>
                      </a:r>
                      <a:endParaRPr lang="en-US" sz="3600" b="1" dirty="0"/>
                    </a:p>
                  </a:txBody>
                  <a:tcPr/>
                </a:tc>
                <a:tc>
                  <a:txBody>
                    <a:bodyPr/>
                    <a:lstStyle/>
                    <a:p>
                      <a:endParaRPr lang="en-US" sz="3600" b="1" dirty="0"/>
                    </a:p>
                  </a:txBody>
                  <a:tcPr/>
                </a:tc>
                <a:extLst>
                  <a:ext uri="{0D108BD9-81ED-4DB2-BD59-A6C34878D82A}">
                    <a16:rowId xmlns:a16="http://schemas.microsoft.com/office/drawing/2014/main" val="1401016194"/>
                  </a:ext>
                </a:extLst>
              </a:tr>
              <a:tr h="441363">
                <a:tc>
                  <a:txBody>
                    <a:bodyPr/>
                    <a:lstStyle/>
                    <a:p>
                      <a:r>
                        <a:rPr lang="en-US" sz="3600" b="1" dirty="0" smtClean="0"/>
                        <a:t>proclaim</a:t>
                      </a:r>
                      <a:endParaRPr lang="en-US" sz="3600" b="1" dirty="0"/>
                    </a:p>
                  </a:txBody>
                  <a:tcPr/>
                </a:tc>
                <a:tc>
                  <a:txBody>
                    <a:bodyPr/>
                    <a:lstStyle/>
                    <a:p>
                      <a:endParaRPr lang="en-US" sz="3600" b="1"/>
                    </a:p>
                  </a:txBody>
                  <a:tcPr/>
                </a:tc>
                <a:extLst>
                  <a:ext uri="{0D108BD9-81ED-4DB2-BD59-A6C34878D82A}">
                    <a16:rowId xmlns:a16="http://schemas.microsoft.com/office/drawing/2014/main" val="2078192454"/>
                  </a:ext>
                </a:extLst>
              </a:tr>
              <a:tr h="441363">
                <a:tc>
                  <a:txBody>
                    <a:bodyPr/>
                    <a:lstStyle/>
                    <a:p>
                      <a:r>
                        <a:rPr lang="en-US" sz="3600" b="1" dirty="0" smtClean="0"/>
                        <a:t>promote</a:t>
                      </a:r>
                      <a:endParaRPr lang="en-US" sz="3600" b="1" dirty="0"/>
                    </a:p>
                  </a:txBody>
                  <a:tcPr/>
                </a:tc>
                <a:tc>
                  <a:txBody>
                    <a:bodyPr/>
                    <a:lstStyle/>
                    <a:p>
                      <a:endParaRPr lang="en-US" sz="3600" b="1"/>
                    </a:p>
                  </a:txBody>
                  <a:tcPr/>
                </a:tc>
                <a:extLst>
                  <a:ext uri="{0D108BD9-81ED-4DB2-BD59-A6C34878D82A}">
                    <a16:rowId xmlns:a16="http://schemas.microsoft.com/office/drawing/2014/main" val="2240437157"/>
                  </a:ext>
                </a:extLst>
              </a:tr>
              <a:tr h="441363">
                <a:tc>
                  <a:txBody>
                    <a:bodyPr/>
                    <a:lstStyle/>
                    <a:p>
                      <a:r>
                        <a:rPr lang="en-US" sz="3600" b="1" dirty="0" smtClean="0"/>
                        <a:t>diversity</a:t>
                      </a:r>
                      <a:endParaRPr lang="en-US" sz="3600" b="1" dirty="0"/>
                    </a:p>
                  </a:txBody>
                  <a:tcPr/>
                </a:tc>
                <a:tc>
                  <a:txBody>
                    <a:bodyPr/>
                    <a:lstStyle/>
                    <a:p>
                      <a:endParaRPr lang="en-US" sz="3600" b="1"/>
                    </a:p>
                  </a:txBody>
                  <a:tcPr/>
                </a:tc>
                <a:extLst>
                  <a:ext uri="{0D108BD9-81ED-4DB2-BD59-A6C34878D82A}">
                    <a16:rowId xmlns:a16="http://schemas.microsoft.com/office/drawing/2014/main" val="382253943"/>
                  </a:ext>
                </a:extLst>
              </a:tr>
              <a:tr h="441363">
                <a:tc>
                  <a:txBody>
                    <a:bodyPr/>
                    <a:lstStyle/>
                    <a:p>
                      <a:r>
                        <a:rPr lang="en-US" sz="3600" b="1" dirty="0" smtClean="0"/>
                        <a:t>multilingualism</a:t>
                      </a:r>
                      <a:endParaRPr lang="en-US" sz="3600" b="1" dirty="0"/>
                    </a:p>
                  </a:txBody>
                  <a:tcPr/>
                </a:tc>
                <a:tc>
                  <a:txBody>
                    <a:bodyPr/>
                    <a:lstStyle/>
                    <a:p>
                      <a:endParaRPr lang="en-US" sz="3600" b="1"/>
                    </a:p>
                  </a:txBody>
                  <a:tcPr/>
                </a:tc>
                <a:extLst>
                  <a:ext uri="{0D108BD9-81ED-4DB2-BD59-A6C34878D82A}">
                    <a16:rowId xmlns:a16="http://schemas.microsoft.com/office/drawing/2014/main" val="2864710699"/>
                  </a:ext>
                </a:extLst>
              </a:tr>
              <a:tr h="4413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smtClean="0"/>
                        <a:t>in recognition of</a:t>
                      </a:r>
                    </a:p>
                  </a:txBody>
                  <a:tcPr/>
                </a:tc>
                <a:tc>
                  <a:txBody>
                    <a:bodyPr/>
                    <a:lstStyle/>
                    <a:p>
                      <a:endParaRPr lang="en-US" sz="3600" b="1" dirty="0"/>
                    </a:p>
                  </a:txBody>
                  <a:tcPr/>
                </a:tc>
                <a:extLst>
                  <a:ext uri="{0D108BD9-81ED-4DB2-BD59-A6C34878D82A}">
                    <a16:rowId xmlns:a16="http://schemas.microsoft.com/office/drawing/2014/main" val="449244962"/>
                  </a:ext>
                </a:extLst>
              </a:tr>
            </a:tbl>
          </a:graphicData>
        </a:graphic>
      </p:graphicFrame>
      <p:sp>
        <p:nvSpPr>
          <p:cNvPr id="4" name="Rectangle 3"/>
          <p:cNvSpPr/>
          <p:nvPr/>
        </p:nvSpPr>
        <p:spPr>
          <a:xfrm>
            <a:off x="83127" y="48601"/>
            <a:ext cx="11979564" cy="646331"/>
          </a:xfrm>
          <a:prstGeom prst="rect">
            <a:avLst/>
          </a:prstGeom>
        </p:spPr>
        <p:txBody>
          <a:bodyPr wrap="square">
            <a:spAutoFit/>
          </a:bodyPr>
          <a:lstStyle/>
          <a:p>
            <a:r>
              <a:rPr lang="en-US" sz="3600" b="1" dirty="0" smtClean="0">
                <a:effectLst>
                  <a:outerShdw blurRad="38100" dist="38100" dir="2700000" algn="tl">
                    <a:srgbClr val="000000">
                      <a:alpha val="43137"/>
                    </a:srgbClr>
                  </a:outerShdw>
                </a:effectLst>
              </a:rPr>
              <a:t>C: Match </a:t>
            </a:r>
            <a:r>
              <a:rPr lang="en-US" sz="3600" b="1" dirty="0">
                <a:effectLst>
                  <a:outerShdw blurRad="38100" dist="38100" dir="2700000" algn="tl">
                    <a:srgbClr val="000000">
                      <a:alpha val="43137"/>
                    </a:srgbClr>
                  </a:outerShdw>
                </a:effectLst>
              </a:rPr>
              <a:t>the words/phrases in the table with their meanings. </a:t>
            </a:r>
          </a:p>
        </p:txBody>
      </p:sp>
      <p:sp>
        <p:nvSpPr>
          <p:cNvPr id="5" name="TextBox 4"/>
          <p:cNvSpPr txBox="1"/>
          <p:nvPr/>
        </p:nvSpPr>
        <p:spPr>
          <a:xfrm>
            <a:off x="4210054" y="1469451"/>
            <a:ext cx="7860144" cy="538609"/>
          </a:xfrm>
          <a:prstGeom prst="rect">
            <a:avLst/>
          </a:prstGeom>
          <a:noFill/>
        </p:spPr>
        <p:txBody>
          <a:bodyPr wrap="square" rtlCol="0">
            <a:spAutoFit/>
          </a:bodyPr>
          <a:lstStyle/>
          <a:p>
            <a:r>
              <a:rPr lang="en-US" sz="2900" b="1" i="1" dirty="0" smtClean="0"/>
              <a:t>An arrangement of flowers in the shape of a circle</a:t>
            </a:r>
            <a:endParaRPr lang="en-US" sz="2900" b="1" i="1" dirty="0"/>
          </a:p>
        </p:txBody>
      </p:sp>
      <p:sp>
        <p:nvSpPr>
          <p:cNvPr id="6" name="TextBox 5"/>
          <p:cNvSpPr txBox="1"/>
          <p:nvPr/>
        </p:nvSpPr>
        <p:spPr>
          <a:xfrm>
            <a:off x="4364187" y="2111374"/>
            <a:ext cx="7236684" cy="646331"/>
          </a:xfrm>
          <a:prstGeom prst="rect">
            <a:avLst/>
          </a:prstGeom>
          <a:noFill/>
        </p:spPr>
        <p:txBody>
          <a:bodyPr wrap="square" rtlCol="0">
            <a:spAutoFit/>
          </a:bodyPr>
          <a:lstStyle/>
          <a:p>
            <a:r>
              <a:rPr lang="en-US" sz="3600" b="1" i="1" dirty="0" smtClean="0"/>
              <a:t>in memory of</a:t>
            </a:r>
            <a:endParaRPr lang="en-US" sz="3600" b="1" i="1" dirty="0"/>
          </a:p>
        </p:txBody>
      </p:sp>
      <p:sp>
        <p:nvSpPr>
          <p:cNvPr id="7" name="TextBox 6"/>
          <p:cNvSpPr txBox="1"/>
          <p:nvPr/>
        </p:nvSpPr>
        <p:spPr>
          <a:xfrm>
            <a:off x="4433463" y="2753301"/>
            <a:ext cx="7236684" cy="646331"/>
          </a:xfrm>
          <a:prstGeom prst="rect">
            <a:avLst/>
          </a:prstGeom>
          <a:noFill/>
        </p:spPr>
        <p:txBody>
          <a:bodyPr wrap="square" rtlCol="0">
            <a:spAutoFit/>
          </a:bodyPr>
          <a:lstStyle/>
          <a:p>
            <a:r>
              <a:rPr lang="en-US" sz="3600" b="1" i="1" dirty="0" smtClean="0"/>
              <a:t>declare</a:t>
            </a:r>
            <a:endParaRPr lang="en-US" sz="3600" b="1" i="1" dirty="0"/>
          </a:p>
        </p:txBody>
      </p:sp>
      <p:sp>
        <p:nvSpPr>
          <p:cNvPr id="8" name="TextBox 7"/>
          <p:cNvSpPr txBox="1"/>
          <p:nvPr/>
        </p:nvSpPr>
        <p:spPr>
          <a:xfrm>
            <a:off x="4438087" y="3395225"/>
            <a:ext cx="7236684" cy="646331"/>
          </a:xfrm>
          <a:prstGeom prst="rect">
            <a:avLst/>
          </a:prstGeom>
          <a:noFill/>
        </p:spPr>
        <p:txBody>
          <a:bodyPr wrap="square" rtlCol="0">
            <a:spAutoFit/>
          </a:bodyPr>
          <a:lstStyle/>
          <a:p>
            <a:r>
              <a:rPr lang="en-US" sz="3600" b="1" i="1" dirty="0" smtClean="0"/>
              <a:t>encourage</a:t>
            </a:r>
            <a:endParaRPr lang="en-US" sz="3600" b="1" i="1" dirty="0"/>
          </a:p>
        </p:txBody>
      </p:sp>
      <p:sp>
        <p:nvSpPr>
          <p:cNvPr id="9" name="TextBox 8"/>
          <p:cNvSpPr txBox="1"/>
          <p:nvPr/>
        </p:nvSpPr>
        <p:spPr>
          <a:xfrm>
            <a:off x="4433471" y="4027915"/>
            <a:ext cx="7236684" cy="646331"/>
          </a:xfrm>
          <a:prstGeom prst="rect">
            <a:avLst/>
          </a:prstGeom>
          <a:noFill/>
        </p:spPr>
        <p:txBody>
          <a:bodyPr wrap="square" rtlCol="0">
            <a:spAutoFit/>
          </a:bodyPr>
          <a:lstStyle/>
          <a:p>
            <a:r>
              <a:rPr lang="en-US" sz="3600" b="1" i="1" dirty="0" smtClean="0"/>
              <a:t>variety</a:t>
            </a:r>
            <a:endParaRPr lang="en-US" sz="3600" b="1" i="1" dirty="0"/>
          </a:p>
        </p:txBody>
      </p:sp>
      <p:sp>
        <p:nvSpPr>
          <p:cNvPr id="10" name="TextBox 9"/>
          <p:cNvSpPr txBox="1"/>
          <p:nvPr/>
        </p:nvSpPr>
        <p:spPr>
          <a:xfrm>
            <a:off x="4428855" y="4641263"/>
            <a:ext cx="7236684" cy="646331"/>
          </a:xfrm>
          <a:prstGeom prst="rect">
            <a:avLst/>
          </a:prstGeom>
          <a:noFill/>
        </p:spPr>
        <p:txBody>
          <a:bodyPr wrap="square" rtlCol="0">
            <a:spAutoFit/>
          </a:bodyPr>
          <a:lstStyle/>
          <a:p>
            <a:r>
              <a:rPr lang="en-US" sz="3600" b="1" i="1" dirty="0"/>
              <a:t>p</a:t>
            </a:r>
            <a:r>
              <a:rPr lang="en-US" sz="3600" b="1" i="1" dirty="0" smtClean="0"/>
              <a:t>ractice of using several languages</a:t>
            </a:r>
            <a:endParaRPr lang="en-US" sz="3600" b="1" i="1" dirty="0"/>
          </a:p>
        </p:txBody>
      </p:sp>
      <p:sp>
        <p:nvSpPr>
          <p:cNvPr id="11" name="TextBox 10"/>
          <p:cNvSpPr txBox="1"/>
          <p:nvPr/>
        </p:nvSpPr>
        <p:spPr>
          <a:xfrm>
            <a:off x="4451951" y="5273950"/>
            <a:ext cx="7236684" cy="646331"/>
          </a:xfrm>
          <a:prstGeom prst="rect">
            <a:avLst/>
          </a:prstGeom>
          <a:noFill/>
        </p:spPr>
        <p:txBody>
          <a:bodyPr wrap="square" rtlCol="0">
            <a:spAutoFit/>
          </a:bodyPr>
          <a:lstStyle/>
          <a:p>
            <a:r>
              <a:rPr lang="en-US" sz="3600" b="1" i="1" dirty="0"/>
              <a:t>i</a:t>
            </a:r>
            <a:r>
              <a:rPr lang="en-US" sz="3600" b="1" i="1" dirty="0" smtClean="0"/>
              <a:t>n appreciation of</a:t>
            </a:r>
            <a:endParaRPr lang="en-US" sz="3600" b="1" i="1" dirty="0"/>
          </a:p>
        </p:txBody>
      </p:sp>
    </p:spTree>
    <p:extLst>
      <p:ext uri="{BB962C8B-B14F-4D97-AF65-F5344CB8AC3E}">
        <p14:creationId xmlns:p14="http://schemas.microsoft.com/office/powerpoint/2010/main" val="86994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p:cTn id="3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p:cTn id="43"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p:cTn id="5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310" y="83127"/>
            <a:ext cx="11970326" cy="1446550"/>
          </a:xfrm>
          <a:prstGeom prst="rect">
            <a:avLst/>
          </a:prstGeom>
        </p:spPr>
        <p:txBody>
          <a:bodyPr wrap="square">
            <a:spAutoFit/>
          </a:bodyPr>
          <a:lstStyle/>
          <a:p>
            <a:pPr algn="just"/>
            <a:r>
              <a:rPr lang="en-US" sz="4400" b="1" dirty="0">
                <a:latin typeface="TimesNewRomanPS-BoldMT"/>
              </a:rPr>
              <a:t>D</a:t>
            </a:r>
            <a:r>
              <a:rPr lang="en-US" sz="4400" b="1" dirty="0" smtClean="0">
                <a:latin typeface="TimesNewRomanPS-BoldMT"/>
              </a:rPr>
              <a:t>: </a:t>
            </a:r>
            <a:r>
              <a:rPr lang="en-US" sz="4400" b="1" dirty="0">
                <a:latin typeface="TimesNewRomanPS-BoldMT"/>
              </a:rPr>
              <a:t>Read the text in B again and answer </a:t>
            </a:r>
            <a:r>
              <a:rPr lang="en-US" sz="4400" b="1" dirty="0" smtClean="0">
                <a:latin typeface="TimesNewRomanPS-BoldMT"/>
              </a:rPr>
              <a:t>	these </a:t>
            </a:r>
            <a:r>
              <a:rPr lang="en-US" sz="4400" b="1" dirty="0">
                <a:latin typeface="TimesNewRomanPS-BoldMT"/>
              </a:rPr>
              <a:t>questions</a:t>
            </a:r>
            <a:r>
              <a:rPr lang="en-US" sz="4400" b="1" dirty="0" smtClean="0">
                <a:latin typeface="TimesNewRomanPS-BoldMT"/>
              </a:rPr>
              <a:t>.</a:t>
            </a:r>
            <a:endParaRPr lang="en-US" sz="4400" dirty="0"/>
          </a:p>
        </p:txBody>
      </p:sp>
      <p:sp>
        <p:nvSpPr>
          <p:cNvPr id="3" name="Rectangle 2"/>
          <p:cNvSpPr/>
          <p:nvPr/>
        </p:nvSpPr>
        <p:spPr>
          <a:xfrm>
            <a:off x="175489" y="1764147"/>
            <a:ext cx="11831781" cy="3970318"/>
          </a:xfrm>
          <a:prstGeom prst="rect">
            <a:avLst/>
          </a:prstGeom>
        </p:spPr>
        <p:txBody>
          <a:bodyPr wrap="square">
            <a:spAutoFit/>
          </a:bodyPr>
          <a:lstStyle/>
          <a:p>
            <a:pPr marL="742950" indent="-742950" algn="just">
              <a:buAutoNum type="arabicPeriod"/>
            </a:pPr>
            <a:r>
              <a:rPr lang="en-US" sz="3600" b="1" dirty="0" smtClean="0">
                <a:latin typeface="TimesNewRomanPSMT"/>
              </a:rPr>
              <a:t>Why </a:t>
            </a:r>
            <a:r>
              <a:rPr lang="en-US" sz="3600" b="1" dirty="0">
                <a:latin typeface="TimesNewRomanPSMT"/>
              </a:rPr>
              <a:t>is 21 February called Shaheed </a:t>
            </a:r>
            <a:r>
              <a:rPr lang="en-US" sz="3600" b="1" dirty="0" err="1">
                <a:latin typeface="TimesNewRomanPSMT"/>
              </a:rPr>
              <a:t>Dibosh</a:t>
            </a:r>
            <a:r>
              <a:rPr lang="en-US" sz="3600" b="1" dirty="0" smtClean="0">
                <a:latin typeface="TimesNewRomanPSMT"/>
              </a:rPr>
              <a:t>?</a:t>
            </a:r>
          </a:p>
          <a:p>
            <a:pPr algn="just"/>
            <a:endParaRPr lang="en-US" sz="3600" b="1" dirty="0">
              <a:latin typeface="TimesNewRomanPSMT"/>
            </a:endParaRPr>
          </a:p>
          <a:p>
            <a:pPr marL="742950" indent="-742950" algn="just">
              <a:buAutoNum type="arabicPeriod" startAt="2"/>
            </a:pPr>
            <a:r>
              <a:rPr lang="en-US" sz="3600" b="1" dirty="0" smtClean="0">
                <a:latin typeface="TimesNewRomanPSMT"/>
              </a:rPr>
              <a:t>Why </a:t>
            </a:r>
            <a:r>
              <a:rPr lang="en-US" sz="3600" b="1" dirty="0">
                <a:latin typeface="TimesNewRomanPSMT"/>
              </a:rPr>
              <a:t>do people go to the Shaheed </a:t>
            </a:r>
            <a:r>
              <a:rPr lang="en-US" sz="3600" b="1" dirty="0" err="1">
                <a:latin typeface="TimesNewRomanPSMT"/>
              </a:rPr>
              <a:t>Minar</a:t>
            </a:r>
            <a:r>
              <a:rPr lang="en-US" sz="3600" b="1" dirty="0">
                <a:latin typeface="TimesNewRomanPSMT"/>
              </a:rPr>
              <a:t>? How </a:t>
            </a:r>
            <a:r>
              <a:rPr lang="en-US" sz="3600" b="1" dirty="0" smtClean="0">
                <a:latin typeface="TimesNewRomanPSMT"/>
              </a:rPr>
              <a:t>	do they </a:t>
            </a:r>
            <a:r>
              <a:rPr lang="en-US" sz="3600" b="1" dirty="0">
                <a:latin typeface="TimesNewRomanPSMT"/>
              </a:rPr>
              <a:t>go there</a:t>
            </a:r>
            <a:r>
              <a:rPr lang="en-US" sz="3600" b="1" dirty="0" smtClean="0">
                <a:latin typeface="TimesNewRomanPSMT"/>
              </a:rPr>
              <a:t>?</a:t>
            </a:r>
          </a:p>
          <a:p>
            <a:pPr algn="just"/>
            <a:endParaRPr lang="en-US" sz="3600" b="1" dirty="0">
              <a:latin typeface="TimesNewRomanPSMT"/>
            </a:endParaRPr>
          </a:p>
          <a:p>
            <a:pPr algn="just"/>
            <a:r>
              <a:rPr lang="en-US" sz="3600" b="1" dirty="0" smtClean="0">
                <a:latin typeface="TimesNewRomanPSMT"/>
              </a:rPr>
              <a:t>3.	</a:t>
            </a:r>
            <a:r>
              <a:rPr lang="en-US" sz="3600" b="1" dirty="0">
                <a:latin typeface="TimesNewRomanPSMT"/>
              </a:rPr>
              <a:t>Why is 21 February now observed throughout </a:t>
            </a:r>
            <a:r>
              <a:rPr lang="en-US" sz="3600" b="1" dirty="0" smtClean="0">
                <a:latin typeface="TimesNewRomanPSMT"/>
              </a:rPr>
              <a:t>	the world </a:t>
            </a:r>
            <a:r>
              <a:rPr lang="en-US" sz="3600" b="1" dirty="0">
                <a:latin typeface="TimesNewRomanPSMT"/>
              </a:rPr>
              <a:t>every year? </a:t>
            </a:r>
            <a:endParaRPr lang="en-US" sz="3600" b="1" dirty="0"/>
          </a:p>
        </p:txBody>
      </p:sp>
    </p:spTree>
    <p:extLst>
      <p:ext uri="{BB962C8B-B14F-4D97-AF65-F5344CB8AC3E}">
        <p14:creationId xmlns:p14="http://schemas.microsoft.com/office/powerpoint/2010/main" val="20611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p:cTn id="34"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50800"/>
            <a:ext cx="11709399" cy="830997"/>
          </a:xfrm>
          <a:prstGeom prst="rect">
            <a:avLst/>
          </a:prstGeom>
        </p:spPr>
        <p:txBody>
          <a:bodyPr wrap="square">
            <a:spAutoFit/>
          </a:bodyPr>
          <a:lstStyle/>
          <a:p>
            <a:r>
              <a:rPr lang="en-US" sz="4800" b="1" dirty="0" smtClean="0">
                <a:effectLst>
                  <a:outerShdw blurRad="38100" dist="38100" dir="2700000" algn="tl">
                    <a:srgbClr val="000000">
                      <a:alpha val="43137"/>
                    </a:srgbClr>
                  </a:outerShdw>
                </a:effectLst>
              </a:rPr>
              <a:t>E: Complete </a:t>
            </a:r>
            <a:r>
              <a:rPr lang="en-US" sz="4800" b="1" dirty="0">
                <a:effectLst>
                  <a:outerShdw blurRad="38100" dist="38100" dir="2700000" algn="tl">
                    <a:srgbClr val="000000">
                      <a:alpha val="43137"/>
                    </a:srgbClr>
                  </a:outerShdw>
                </a:effectLst>
              </a:rPr>
              <a:t>the passage with suitable words. </a:t>
            </a:r>
          </a:p>
        </p:txBody>
      </p:sp>
      <p:sp>
        <p:nvSpPr>
          <p:cNvPr id="3" name="Rectangle 2"/>
          <p:cNvSpPr/>
          <p:nvPr/>
        </p:nvSpPr>
        <p:spPr>
          <a:xfrm>
            <a:off x="333375" y="1076326"/>
            <a:ext cx="11477625" cy="4524315"/>
          </a:xfrm>
          <a:prstGeom prst="rect">
            <a:avLst/>
          </a:prstGeom>
        </p:spPr>
        <p:txBody>
          <a:bodyPr wrap="square">
            <a:spAutoFit/>
          </a:bodyPr>
          <a:lstStyle/>
          <a:p>
            <a:pPr algn="just"/>
            <a:r>
              <a:rPr lang="en-US" sz="3600" b="1" dirty="0" smtClean="0"/>
              <a:t>On </a:t>
            </a:r>
            <a:r>
              <a:rPr lang="en-US" sz="3600" b="1" dirty="0"/>
              <a:t>21 February 1952 _______ was shed at a place between Dhaka Medical College and Dhaka University _______ to establish Bangla as a </a:t>
            </a:r>
            <a:r>
              <a:rPr lang="en-US" sz="3600" b="1" dirty="0" smtClean="0"/>
              <a:t>state    </a:t>
            </a:r>
            <a:r>
              <a:rPr lang="en-US" sz="3600" b="1" dirty="0"/>
              <a:t>______ </a:t>
            </a:r>
            <a:r>
              <a:rPr lang="en-US" sz="3600" b="1" dirty="0" smtClean="0"/>
              <a:t>    of </a:t>
            </a:r>
            <a:r>
              <a:rPr lang="en-US" sz="3600" b="1" dirty="0"/>
              <a:t>Pakistan</a:t>
            </a:r>
            <a:r>
              <a:rPr lang="en-US" sz="3600" b="1" dirty="0" smtClean="0"/>
              <a:t>.</a:t>
            </a:r>
          </a:p>
          <a:p>
            <a:pPr algn="just"/>
            <a:endParaRPr lang="en-US" sz="3600" b="1" dirty="0"/>
          </a:p>
          <a:p>
            <a:pPr algn="just"/>
            <a:r>
              <a:rPr lang="en-US" sz="3600" b="1" dirty="0"/>
              <a:t> All subsequent movements _______ the struggles for independence had their origin from the historic language _________. Shaheed </a:t>
            </a:r>
            <a:r>
              <a:rPr lang="en-US" sz="3600" b="1" dirty="0" err="1"/>
              <a:t>Minar</a:t>
            </a:r>
            <a:r>
              <a:rPr lang="en-US" sz="3600" b="1" dirty="0"/>
              <a:t> is the ______ of the supreme sacrifice _______ the mother tongue.</a:t>
            </a:r>
          </a:p>
        </p:txBody>
      </p:sp>
      <p:sp>
        <p:nvSpPr>
          <p:cNvPr id="4" name="TextBox 3"/>
          <p:cNvSpPr txBox="1"/>
          <p:nvPr/>
        </p:nvSpPr>
        <p:spPr>
          <a:xfrm>
            <a:off x="4604913" y="1019176"/>
            <a:ext cx="1500612"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blood</a:t>
            </a:r>
            <a:endParaRPr lang="en-US" sz="2900" b="1" i="1" dirty="0">
              <a:effectLst>
                <a:outerShdw blurRad="38100" dist="38100" dir="2700000" algn="tl">
                  <a:srgbClr val="000000">
                    <a:alpha val="43137"/>
                  </a:srgbClr>
                </a:outerShdw>
              </a:effectLst>
            </a:endParaRPr>
          </a:p>
        </p:txBody>
      </p:sp>
      <p:sp>
        <p:nvSpPr>
          <p:cNvPr id="5" name="TextBox 4"/>
          <p:cNvSpPr txBox="1"/>
          <p:nvPr/>
        </p:nvSpPr>
        <p:spPr>
          <a:xfrm>
            <a:off x="9596013" y="1609726"/>
            <a:ext cx="1500612"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area</a:t>
            </a:r>
            <a:endParaRPr lang="en-US" sz="2900" b="1" i="1" dirty="0">
              <a:effectLst>
                <a:outerShdw blurRad="38100" dist="38100" dir="2700000" algn="tl">
                  <a:srgbClr val="000000">
                    <a:alpha val="43137"/>
                  </a:srgbClr>
                </a:outerShdw>
              </a:effectLst>
            </a:endParaRPr>
          </a:p>
        </p:txBody>
      </p:sp>
      <p:sp>
        <p:nvSpPr>
          <p:cNvPr id="6" name="TextBox 5"/>
          <p:cNvSpPr txBox="1"/>
          <p:nvPr/>
        </p:nvSpPr>
        <p:spPr>
          <a:xfrm>
            <a:off x="5347862" y="2095501"/>
            <a:ext cx="2253087"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language</a:t>
            </a:r>
            <a:endParaRPr lang="en-US" sz="2900" b="1" i="1" dirty="0">
              <a:effectLst>
                <a:outerShdw blurRad="38100" dist="38100" dir="2700000" algn="tl">
                  <a:srgbClr val="000000">
                    <a:alpha val="43137"/>
                  </a:srgbClr>
                </a:outerShdw>
              </a:effectLst>
            </a:endParaRPr>
          </a:p>
        </p:txBody>
      </p:sp>
      <p:sp>
        <p:nvSpPr>
          <p:cNvPr id="7" name="TextBox 6"/>
          <p:cNvSpPr txBox="1"/>
          <p:nvPr/>
        </p:nvSpPr>
        <p:spPr>
          <a:xfrm>
            <a:off x="6014612" y="3171826"/>
            <a:ext cx="2253087"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including</a:t>
            </a:r>
            <a:endParaRPr lang="en-US" sz="2900" b="1" i="1" dirty="0">
              <a:effectLst>
                <a:outerShdw blurRad="38100" dist="38100" dir="2700000" algn="tl">
                  <a:srgbClr val="000000">
                    <a:alpha val="43137"/>
                  </a:srgbClr>
                </a:outerShdw>
              </a:effectLst>
            </a:endParaRPr>
          </a:p>
        </p:txBody>
      </p:sp>
      <p:sp>
        <p:nvSpPr>
          <p:cNvPr id="8" name="TextBox 7"/>
          <p:cNvSpPr txBox="1"/>
          <p:nvPr/>
        </p:nvSpPr>
        <p:spPr>
          <a:xfrm>
            <a:off x="290087" y="4314826"/>
            <a:ext cx="2253087"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movement</a:t>
            </a:r>
            <a:endParaRPr lang="en-US" sz="2900" b="1" i="1" dirty="0">
              <a:effectLst>
                <a:outerShdw blurRad="38100" dist="38100" dir="2700000" algn="tl">
                  <a:srgbClr val="000000">
                    <a:alpha val="43137"/>
                  </a:srgbClr>
                </a:outerShdw>
              </a:effectLst>
            </a:endParaRPr>
          </a:p>
        </p:txBody>
      </p:sp>
      <p:sp>
        <p:nvSpPr>
          <p:cNvPr id="9" name="TextBox 8"/>
          <p:cNvSpPr txBox="1"/>
          <p:nvPr/>
        </p:nvSpPr>
        <p:spPr>
          <a:xfrm>
            <a:off x="6709937" y="4343401"/>
            <a:ext cx="2253087"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symbol</a:t>
            </a:r>
            <a:endParaRPr lang="en-US" sz="2900" b="1" i="1" dirty="0">
              <a:effectLst>
                <a:outerShdw blurRad="38100" dist="38100" dir="2700000" algn="tl">
                  <a:srgbClr val="000000">
                    <a:alpha val="43137"/>
                  </a:srgbClr>
                </a:outerShdw>
              </a:effectLst>
            </a:endParaRPr>
          </a:p>
        </p:txBody>
      </p:sp>
      <p:sp>
        <p:nvSpPr>
          <p:cNvPr id="10" name="TextBox 9"/>
          <p:cNvSpPr txBox="1"/>
          <p:nvPr/>
        </p:nvSpPr>
        <p:spPr>
          <a:xfrm>
            <a:off x="1785512" y="4886326"/>
            <a:ext cx="2253087" cy="646331"/>
          </a:xfrm>
          <a:prstGeom prst="rect">
            <a:avLst/>
          </a:prstGeom>
          <a:noFill/>
        </p:spPr>
        <p:txBody>
          <a:bodyPr wrap="square" rtlCol="0">
            <a:spAutoFit/>
          </a:bodyPr>
          <a:lstStyle/>
          <a:p>
            <a:pPr algn="ctr"/>
            <a:r>
              <a:rPr lang="en-US" sz="3600" b="1" i="1" dirty="0" smtClean="0">
                <a:effectLst>
                  <a:outerShdw blurRad="38100" dist="38100" dir="2700000" algn="tl">
                    <a:srgbClr val="000000">
                      <a:alpha val="43137"/>
                    </a:srgbClr>
                  </a:outerShdw>
                </a:effectLst>
              </a:rPr>
              <a:t>for</a:t>
            </a:r>
            <a:endParaRPr lang="en-US" sz="2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56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 calcmode="lin" valueType="num">
                                      <p:cBhvr>
                                        <p:cTn id="4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 calcmode="lin" valueType="num">
                                      <p:cBhvr>
                                        <p:cTn id="4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10">
                                            <p:txEl>
                                              <p:pRg st="0" end="0"/>
                                            </p:txEl>
                                          </p:spTgt>
                                        </p:tgtEl>
                                        <p:attrNameLst>
                                          <p:attrName>style.visibility</p:attrName>
                                        </p:attrNameLst>
                                      </p:cBhvr>
                                      <p:to>
                                        <p:strVal val="visible"/>
                                      </p:to>
                                    </p:set>
                                    <p:anim calcmode="lin" valueType="num">
                                      <p:cBhvr>
                                        <p:cTn id="5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772" y="2105561"/>
            <a:ext cx="11794837" cy="2646878"/>
          </a:xfrm>
          <a:prstGeom prst="rect">
            <a:avLst/>
          </a:prstGeom>
          <a:noFill/>
        </p:spPr>
        <p:txBody>
          <a:bodyPr wrap="square" rtlCol="0">
            <a:spAutoFit/>
          </a:bodyPr>
          <a:lstStyle/>
          <a:p>
            <a:pPr algn="ctr"/>
            <a:r>
              <a:rPr lang="en-US" sz="16600" b="1" dirty="0" smtClean="0">
                <a:effectLst>
                  <a:outerShdw blurRad="38100" dist="38100" dir="2700000" algn="tl">
                    <a:srgbClr val="000000">
                      <a:alpha val="43137"/>
                    </a:srgbClr>
                  </a:outerShdw>
                </a:effectLst>
              </a:rPr>
              <a:t>EVALUATION</a:t>
            </a:r>
            <a:endParaRPr lang="en-US" sz="16600" b="1" dirty="0">
              <a:effectLst>
                <a:outerShdw blurRad="38100" dist="38100" dir="2700000" algn="tl">
                  <a:srgbClr val="000000">
                    <a:alpha val="43137"/>
                  </a:srgbClr>
                </a:outerShdw>
              </a:effectLst>
            </a:endParaRPr>
          </a:p>
        </p:txBody>
      </p:sp>
      <p:sp>
        <p:nvSpPr>
          <p:cNvPr id="3" name="Rectangle 2"/>
          <p:cNvSpPr/>
          <p:nvPr/>
        </p:nvSpPr>
        <p:spPr>
          <a:xfrm>
            <a:off x="129310" y="95827"/>
            <a:ext cx="11970326" cy="1446550"/>
          </a:xfrm>
          <a:prstGeom prst="rect">
            <a:avLst/>
          </a:prstGeom>
        </p:spPr>
        <p:txBody>
          <a:bodyPr wrap="square">
            <a:spAutoFit/>
          </a:bodyPr>
          <a:lstStyle/>
          <a:p>
            <a:pPr algn="just"/>
            <a:r>
              <a:rPr lang="en-US" sz="4400" b="1" dirty="0" smtClean="0">
                <a:latin typeface="TimesNewRomanPS-BoldMT"/>
              </a:rPr>
              <a:t>E: </a:t>
            </a:r>
            <a:r>
              <a:rPr lang="en-US" sz="4400" b="1" dirty="0">
                <a:latin typeface="TimesNewRomanPS-BoldMT"/>
              </a:rPr>
              <a:t>Answer </a:t>
            </a:r>
            <a:r>
              <a:rPr lang="en-US" sz="4400" b="1" dirty="0" smtClean="0">
                <a:latin typeface="TimesNewRomanPS-BoldMT"/>
              </a:rPr>
              <a:t>the following questions in 5 	Groups serially.</a:t>
            </a:r>
            <a:endParaRPr lang="en-US" sz="4400" dirty="0"/>
          </a:p>
        </p:txBody>
      </p:sp>
      <p:sp>
        <p:nvSpPr>
          <p:cNvPr id="4" name="Rectangle 3"/>
          <p:cNvSpPr/>
          <p:nvPr/>
        </p:nvSpPr>
        <p:spPr>
          <a:xfrm>
            <a:off x="175489" y="1563251"/>
            <a:ext cx="11831781" cy="4524315"/>
          </a:xfrm>
          <a:prstGeom prst="rect">
            <a:avLst/>
          </a:prstGeom>
        </p:spPr>
        <p:txBody>
          <a:bodyPr wrap="square">
            <a:spAutoFit/>
          </a:bodyPr>
          <a:lstStyle/>
          <a:p>
            <a:pPr marL="742950" indent="-742950" algn="just">
              <a:buAutoNum type="arabicPeriod"/>
            </a:pPr>
            <a:r>
              <a:rPr lang="en-US" sz="3600" b="1" dirty="0" smtClean="0">
                <a:latin typeface="TimesNewRomanPSMT"/>
              </a:rPr>
              <a:t>Why is 21</a:t>
            </a:r>
            <a:r>
              <a:rPr lang="en-US" sz="3600" b="1" baseline="30000" dirty="0">
                <a:latin typeface="TimesNewRomanPSMT"/>
              </a:rPr>
              <a:t> </a:t>
            </a:r>
            <a:r>
              <a:rPr lang="en-US" sz="3600" b="1" dirty="0" smtClean="0">
                <a:latin typeface="TimesNewRomanPSMT"/>
              </a:rPr>
              <a:t>February observed as ‘Shaheed </a:t>
            </a:r>
            <a:r>
              <a:rPr lang="en-US" sz="3600" b="1" dirty="0" err="1" smtClean="0">
                <a:latin typeface="TimesNewRomanPSMT"/>
              </a:rPr>
              <a:t>Dibosh</a:t>
            </a:r>
            <a:r>
              <a:rPr lang="en-US" sz="3600" b="1" dirty="0" smtClean="0">
                <a:latin typeface="TimesNewRomanPSMT"/>
              </a:rPr>
              <a:t>’?</a:t>
            </a:r>
            <a:endParaRPr lang="en-US" sz="3600" b="1" dirty="0">
              <a:latin typeface="TimesNewRomanPSMT"/>
            </a:endParaRPr>
          </a:p>
          <a:p>
            <a:pPr marL="742950" indent="-742950" algn="just">
              <a:buAutoNum type="arabicPeriod" startAt="2"/>
            </a:pPr>
            <a:r>
              <a:rPr lang="en-US" sz="3600" b="1" dirty="0" smtClean="0">
                <a:latin typeface="TimesNewRomanPSMT"/>
              </a:rPr>
              <a:t>Why do we go to the Shaheed </a:t>
            </a:r>
            <a:r>
              <a:rPr lang="en-US" sz="3600" b="1" dirty="0" err="1" smtClean="0">
                <a:latin typeface="TimesNewRomanPSMT"/>
              </a:rPr>
              <a:t>Minar</a:t>
            </a:r>
            <a:r>
              <a:rPr lang="en-US" sz="3600" b="1" dirty="0" smtClean="0">
                <a:latin typeface="TimesNewRomanPSMT"/>
              </a:rPr>
              <a:t> bare-footed?</a:t>
            </a:r>
            <a:endParaRPr lang="en-US" sz="3600" b="1" dirty="0">
              <a:latin typeface="TimesNewRomanPSMT"/>
            </a:endParaRPr>
          </a:p>
          <a:p>
            <a:pPr marL="742950" indent="-742950" algn="just">
              <a:buAutoNum type="arabicPeriod" startAt="3"/>
            </a:pPr>
            <a:r>
              <a:rPr lang="en-US" sz="3600" b="1" dirty="0" smtClean="0">
                <a:latin typeface="TimesNewRomanPSMT"/>
              </a:rPr>
              <a:t>What do you understand by the phrase ‘the rightful place of Bangla?</a:t>
            </a:r>
            <a:endParaRPr lang="en-US" sz="3600" b="1" dirty="0">
              <a:latin typeface="TimesNewRomanPSMT"/>
            </a:endParaRPr>
          </a:p>
          <a:p>
            <a:pPr marL="742950" indent="-742950" algn="just">
              <a:buAutoNum type="arabicPeriod" startAt="3"/>
            </a:pPr>
            <a:r>
              <a:rPr lang="en-US" sz="3600" b="1" dirty="0" smtClean="0">
                <a:latin typeface="TimesNewRomanPSMT"/>
              </a:rPr>
              <a:t>What is the other name of 21</a:t>
            </a:r>
            <a:r>
              <a:rPr lang="en-US" sz="3600" b="1" baseline="30000" dirty="0">
                <a:latin typeface="TimesNewRomanPSMT"/>
              </a:rPr>
              <a:t> </a:t>
            </a:r>
            <a:r>
              <a:rPr lang="en-US" sz="3600" b="1" dirty="0" smtClean="0">
                <a:latin typeface="TimesNewRomanPSMT"/>
              </a:rPr>
              <a:t>February?</a:t>
            </a:r>
          </a:p>
          <a:p>
            <a:pPr marL="742950" indent="-742950" algn="just">
              <a:buAutoNum type="arabicPeriod" startAt="3"/>
            </a:pPr>
            <a:r>
              <a:rPr lang="en-US" sz="3600" b="1" dirty="0" smtClean="0">
                <a:latin typeface="TimesNewRomanPSMT"/>
              </a:rPr>
              <a:t>‘People place wreaths at the </a:t>
            </a:r>
            <a:r>
              <a:rPr lang="en-US" sz="3600" b="1" dirty="0" err="1" smtClean="0">
                <a:latin typeface="TimesNewRomanPSMT"/>
              </a:rPr>
              <a:t>Minar</a:t>
            </a:r>
            <a:r>
              <a:rPr lang="en-US" sz="3600" b="1" dirty="0" smtClean="0">
                <a:latin typeface="TimesNewRomanPSMT"/>
              </a:rPr>
              <a:t>.’ --- What do wreaths symbolize?</a:t>
            </a:r>
            <a:endParaRPr lang="en-US" sz="3600" b="1" dirty="0"/>
          </a:p>
        </p:txBody>
      </p:sp>
    </p:spTree>
    <p:extLst>
      <p:ext uri="{BB962C8B-B14F-4D97-AF65-F5344CB8AC3E}">
        <p14:creationId xmlns:p14="http://schemas.microsoft.com/office/powerpoint/2010/main" val="420610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8" presetClass="exit" presetSubtype="32" fill="hold" grpId="1" nodeType="afterEffect">
                                  <p:stCondLst>
                                    <p:cond delay="1500"/>
                                  </p:stCondLst>
                                  <p:childTnLst>
                                    <p:animEffect transition="out" filter="diamond(out)">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par>
                          <p:cTn id="13" fill="hold">
                            <p:stCondLst>
                              <p:cond delay="5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4">
                                            <p:txEl>
                                              <p:pRg st="1" end="1"/>
                                            </p:txEl>
                                          </p:spTgt>
                                        </p:tgtEl>
                                        <p:attrNameLst>
                                          <p:attrName>style.visibility</p:attrName>
                                        </p:attrNameLst>
                                      </p:cBhvr>
                                      <p:to>
                                        <p:strVal val="visible"/>
                                      </p:to>
                                    </p:set>
                                    <p:anim calcmode="lin" valueType="num">
                                      <p:cBhvr>
                                        <p:cTn id="34"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p:cTn id="43"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5"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4">
                                            <p:txEl>
                                              <p:pRg st="3" end="3"/>
                                            </p:txEl>
                                          </p:spTgt>
                                        </p:tgtEl>
                                        <p:attrNameLst>
                                          <p:attrName>style.visibility</p:attrName>
                                        </p:attrNameLst>
                                      </p:cBhvr>
                                      <p:to>
                                        <p:strVal val="visible"/>
                                      </p:to>
                                    </p:set>
                                    <p:anim calcmode="lin" valueType="num">
                                      <p:cBhvr>
                                        <p:cTn id="52"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54"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nodeType="clickEffect">
                                  <p:stCondLst>
                                    <p:cond delay="0"/>
                                  </p:stCondLst>
                                  <p:iterate type="lt">
                                    <p:tmPct val="10000"/>
                                  </p:iterate>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p:cTn id="61"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615" y="2551837"/>
            <a:ext cx="11832771" cy="1754326"/>
          </a:xfrm>
          <a:prstGeom prst="rect">
            <a:avLst/>
          </a:prstGeom>
          <a:noFill/>
        </p:spPr>
        <p:txBody>
          <a:bodyPr wrap="square" rtlCol="0">
            <a:spAutoFit/>
          </a:bodyPr>
          <a:lstStyle/>
          <a:p>
            <a:pPr algn="just"/>
            <a:r>
              <a:rPr lang="en-US" sz="5400" b="1" dirty="0" smtClean="0">
                <a:latin typeface="TimesNewRomanPS-BoldMT"/>
              </a:rPr>
              <a:t>Write </a:t>
            </a:r>
            <a:r>
              <a:rPr lang="en-US" sz="5400" b="1" dirty="0">
                <a:latin typeface="TimesNewRomanPS-BoldMT"/>
              </a:rPr>
              <a:t>briefly how you observed this year’s 21 February at your school.</a:t>
            </a:r>
            <a:endParaRPr lang="en-US" sz="5400" b="1" i="1" dirty="0">
              <a:effectLst>
                <a:outerShdw blurRad="38100" dist="38100" dir="2700000" algn="tl">
                  <a:srgbClr val="000000">
                    <a:alpha val="43137"/>
                  </a:srgbClr>
                </a:outerShdw>
              </a:effectLst>
            </a:endParaRPr>
          </a:p>
        </p:txBody>
      </p:sp>
      <p:sp>
        <p:nvSpPr>
          <p:cNvPr id="5" name="TextBox 4"/>
          <p:cNvSpPr txBox="1"/>
          <p:nvPr/>
        </p:nvSpPr>
        <p:spPr>
          <a:xfrm>
            <a:off x="198582" y="2321005"/>
            <a:ext cx="11794837" cy="2215991"/>
          </a:xfrm>
          <a:prstGeom prst="rect">
            <a:avLst/>
          </a:prstGeom>
          <a:noFill/>
        </p:spPr>
        <p:txBody>
          <a:bodyPr wrap="square" rtlCol="0">
            <a:spAutoFit/>
          </a:bodyPr>
          <a:lstStyle/>
          <a:p>
            <a:pPr algn="ctr"/>
            <a:r>
              <a:rPr lang="en-US" sz="13800" b="1" dirty="0" smtClean="0">
                <a:effectLst>
                  <a:outerShdw blurRad="38100" dist="38100" dir="2700000" algn="tl">
                    <a:srgbClr val="000000">
                      <a:alpha val="43137"/>
                    </a:srgbClr>
                  </a:outerShdw>
                </a:effectLst>
              </a:rPr>
              <a:t>HOME WORK</a:t>
            </a:r>
            <a:endParaRPr lang="en-US" sz="13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8471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8" presetClass="exit" presetSubtype="32" fill="hold" grpId="1" nodeType="afterEffect">
                                  <p:stCondLst>
                                    <p:cond delay="1500"/>
                                  </p:stCondLst>
                                  <p:childTnLst>
                                    <p:animEffect transition="out" filter="diamond(out)">
                                      <p:cBhvr>
                                        <p:cTn id="11" dur="2000"/>
                                        <p:tgtEl>
                                          <p:spTgt spid="5"/>
                                        </p:tgtEl>
                                      </p:cBhvr>
                                    </p:animEffect>
                                    <p:set>
                                      <p:cBhvr>
                                        <p:cTn id="12" dur="1" fill="hold">
                                          <p:stCondLst>
                                            <p:cond delay="1999"/>
                                          </p:stCondLst>
                                        </p:cTn>
                                        <p:tgtEl>
                                          <p:spTgt spid="5"/>
                                        </p:tgtEl>
                                        <p:attrNameLst>
                                          <p:attrName>style.visibility</p:attrName>
                                        </p:attrNameLst>
                                      </p:cBhvr>
                                      <p:to>
                                        <p:strVal val="hidden"/>
                                      </p:to>
                                    </p:set>
                                  </p:childTnLst>
                                </p:cTn>
                              </p:par>
                            </p:childTnLst>
                          </p:cTn>
                        </p:par>
                        <p:par>
                          <p:cTn id="13" fill="hold">
                            <p:stCondLst>
                              <p:cond delay="4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par>
                          <p:cTn id="21" fill="hold">
                            <p:stCondLst>
                              <p:cond delay="7400"/>
                            </p:stCondLst>
                            <p:childTnLst>
                              <p:par>
                                <p:cTn id="22" presetID="18" presetClass="emph" presetSubtype="0" repeatCount="indefinite" fill="hold" grpId="1" nodeType="afterEffect">
                                  <p:stCondLst>
                                    <p:cond delay="0"/>
                                  </p:stCondLst>
                                  <p:endCondLst>
                                    <p:cond evt="onNext" delay="0">
                                      <p:tgtEl>
                                        <p:sldTgt/>
                                      </p:tgtEl>
                                    </p:cond>
                                  </p:endCondLst>
                                  <p:iterate type="lt">
                                    <p:tmPct val="4000"/>
                                  </p:iterate>
                                  <p:childTnLst>
                                    <p:set>
                                      <p:cBhvr override="childStyle">
                                        <p:cTn id="23" dur="20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p:bldP spid="5"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97" y="252394"/>
            <a:ext cx="11679810" cy="6072992"/>
          </a:xfrm>
          <a:prstGeom prst="rect">
            <a:avLst/>
          </a:prstGeom>
          <a:ln w="88900" cap="sq" cmpd="thickThin">
            <a:solidFill>
              <a:srgbClr val="000000"/>
            </a:solidFill>
            <a:prstDash val="solid"/>
            <a:miter lim="800000"/>
          </a:ln>
          <a:effectLst>
            <a:innerShdw blurRad="76200">
              <a:srgbClr val="000000"/>
            </a:innerShdw>
          </a:effectLst>
        </p:spPr>
      </p:pic>
      <p:sp>
        <p:nvSpPr>
          <p:cNvPr id="3" name="TextBox 2"/>
          <p:cNvSpPr txBox="1"/>
          <p:nvPr/>
        </p:nvSpPr>
        <p:spPr>
          <a:xfrm>
            <a:off x="0" y="4147789"/>
            <a:ext cx="12386821" cy="1862048"/>
          </a:xfrm>
          <a:prstGeom prst="rect">
            <a:avLst/>
          </a:prstGeom>
          <a:noFill/>
          <a:scene3d>
            <a:camera prst="perspectiveHeroicExtremeRightFacing"/>
            <a:lightRig rig="threePt" dir="t"/>
          </a:scene3d>
        </p:spPr>
        <p:txBody>
          <a:bodyPr wrap="square" rtlCol="0">
            <a:spAutoFit/>
          </a:bodyPr>
          <a:lstStyle/>
          <a:p>
            <a:pPr algn="ctr"/>
            <a:r>
              <a:rPr lang="en-US" sz="11500" b="1" dirty="0" smtClean="0">
                <a:effectLst>
                  <a:outerShdw blurRad="38100" dist="38100" dir="2700000" algn="tl">
                    <a:srgbClr val="000000">
                      <a:alpha val="43137"/>
                    </a:srgbClr>
                  </a:outerShdw>
                </a:effectLst>
              </a:rPr>
              <a:t>Thank you all.</a:t>
            </a:r>
            <a:endParaRPr lang="en-US" sz="11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6631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2.70833E-6 7.40741E-7 L -2.70833E-6 -0.07222 " pathEditMode="relative" rAng="0" ptsTypes="AA">
                                      <p:cBhvr>
                                        <p:cTn id="6" dur="250" accel="50000" decel="50000" autoRev="1" fill="hold">
                                          <p:stCondLst>
                                            <p:cond delay="0"/>
                                          </p:stCondLst>
                                        </p:cTn>
                                        <p:tgtEl>
                                          <p:spTgt spid="3"/>
                                        </p:tgtEl>
                                        <p:attrNameLst>
                                          <p:attrName>ppt_x</p:attrName>
                                          <p:attrName>ppt_y</p:attrName>
                                        </p:attrNameLst>
                                      </p:cBhvr>
                                      <p:rCtr x="0" y="-3611"/>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323439"/>
          </a:xfrm>
          <a:prstGeom prst="rect">
            <a:avLst/>
          </a:prstGeom>
          <a:noFill/>
        </p:spPr>
        <p:txBody>
          <a:bodyPr wrap="square" rtlCol="0">
            <a:spAutoFit/>
          </a:bodyPr>
          <a:lstStyle/>
          <a:p>
            <a:pPr algn="ctr"/>
            <a:r>
              <a:rPr lang="en-US" sz="80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Welcome to all.</a:t>
            </a:r>
            <a:endParaRPr 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632" y="1200727"/>
            <a:ext cx="11670278" cy="509664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3200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01" y="78957"/>
            <a:ext cx="11972161" cy="6359943"/>
          </a:xfrm>
          <a:prstGeom prst="rect">
            <a:avLst/>
          </a:prstGeom>
        </p:spPr>
      </p:pic>
      <p:pic>
        <p:nvPicPr>
          <p:cNvPr id="3" name="Picture 2"/>
          <p:cNvPicPr>
            <a:picLocks noChangeAspect="1"/>
          </p:cNvPicPr>
          <p:nvPr/>
        </p:nvPicPr>
        <p:blipFill>
          <a:blip r:embed="rId3"/>
          <a:stretch>
            <a:fillRect/>
          </a:stretch>
        </p:blipFill>
        <p:spPr>
          <a:xfrm>
            <a:off x="8248701" y="1965021"/>
            <a:ext cx="3584759" cy="4372279"/>
          </a:xfrm>
          <a:prstGeom prst="rect">
            <a:avLst/>
          </a:prstGeom>
        </p:spPr>
      </p:pic>
    </p:spTree>
    <p:extLst>
      <p:ext uri="{BB962C8B-B14F-4D97-AF65-F5344CB8AC3E}">
        <p14:creationId xmlns:p14="http://schemas.microsoft.com/office/powerpoint/2010/main" val="120604017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4729" y="128715"/>
            <a:ext cx="11785601"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A:	Look </a:t>
            </a:r>
            <a:r>
              <a:rPr lang="en-US" sz="4400" b="1" dirty="0">
                <a:effectLst>
                  <a:outerShdw blurRad="38100" dist="38100" dir="2700000" algn="tl">
                    <a:srgbClr val="000000">
                      <a:alpha val="43137"/>
                    </a:srgbClr>
                  </a:outerShdw>
                </a:effectLst>
              </a:rPr>
              <a:t>at the following </a:t>
            </a:r>
            <a:r>
              <a:rPr lang="en-US" sz="4400" b="1" dirty="0" smtClean="0">
                <a:effectLst>
                  <a:outerShdw blurRad="38100" dist="38100" dir="2700000" algn="tl">
                    <a:srgbClr val="000000">
                      <a:alpha val="43137"/>
                    </a:srgbClr>
                  </a:outerShdw>
                </a:effectLst>
              </a:rPr>
              <a:t>picture.</a:t>
            </a:r>
            <a:endParaRPr lang="en-US" sz="4400" b="1" dirty="0">
              <a:effectLst>
                <a:outerShdw blurRad="38100" dist="38100" dir="2700000" algn="tl">
                  <a:srgbClr val="000000">
                    <a:alpha val="43137"/>
                  </a:srgbClr>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10" y="898156"/>
            <a:ext cx="11727848" cy="54029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2195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69" y="226977"/>
            <a:ext cx="11771267" cy="60814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2919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706" y="2041526"/>
            <a:ext cx="11951852" cy="707886"/>
          </a:xfrm>
          <a:prstGeom prst="rect">
            <a:avLst/>
          </a:prstGeom>
          <a:noFill/>
          <a:ln w="57150">
            <a:noFill/>
          </a:ln>
        </p:spPr>
        <p:txBody>
          <a:bodyPr wrap="square">
            <a:spAutoFit/>
          </a:bodyPr>
          <a:lstStyle/>
          <a:p>
            <a:pPr lvl="0" algn="just"/>
            <a:r>
              <a:rPr lang="en-US" sz="4000" b="1" dirty="0" smtClean="0">
                <a:solidFill>
                  <a:prstClr val="black"/>
                </a:solidFill>
                <a:effectLst>
                  <a:outerShdw blurRad="38100" dist="38100" dir="2700000" algn="tl">
                    <a:srgbClr val="000000">
                      <a:alpha val="43137"/>
                    </a:srgbClr>
                  </a:outerShdw>
                </a:effectLst>
              </a:rPr>
              <a:t>Now try to give the answer of the following  questions.</a:t>
            </a:r>
            <a:endParaRPr lang="en-US" sz="4000" b="1" dirty="0">
              <a:solidFill>
                <a:prstClr val="black"/>
              </a:solidFill>
              <a:effectLst>
                <a:outerShdw blurRad="38100" dist="38100" dir="2700000" algn="tl">
                  <a:srgbClr val="000000">
                    <a:alpha val="43137"/>
                  </a:srgbClr>
                </a:outerShdw>
              </a:effectLst>
            </a:endParaRPr>
          </a:p>
        </p:txBody>
      </p:sp>
      <p:sp>
        <p:nvSpPr>
          <p:cNvPr id="5" name="TextBox 4"/>
          <p:cNvSpPr txBox="1"/>
          <p:nvPr/>
        </p:nvSpPr>
        <p:spPr>
          <a:xfrm>
            <a:off x="175489" y="129312"/>
            <a:ext cx="11833877" cy="923330"/>
          </a:xfrm>
          <a:prstGeom prst="rect">
            <a:avLst/>
          </a:prstGeom>
          <a:noFill/>
          <a:ln w="57150">
            <a:noFill/>
          </a:ln>
        </p:spPr>
        <p:txBody>
          <a:bodyPr wrap="square" rtlCol="0">
            <a:spAutoFit/>
          </a:bodyPr>
          <a:lstStyle/>
          <a:p>
            <a:pPr algn="ctr"/>
            <a:r>
              <a:rPr lang="en-US" sz="5400" b="1" dirty="0" smtClean="0">
                <a:effectLst>
                  <a:outerShdw blurRad="38100" dist="38100" dir="2700000" algn="tl">
                    <a:srgbClr val="000000">
                      <a:alpha val="43137"/>
                    </a:srgbClr>
                  </a:outerShdw>
                </a:effectLst>
              </a:rPr>
              <a:t>Let us watch the video.</a:t>
            </a:r>
            <a:endParaRPr lang="en-US" sz="5400" b="1" dirty="0">
              <a:effectLst>
                <a:outerShdw blurRad="38100" dist="38100" dir="2700000" algn="tl">
                  <a:srgbClr val="000000">
                    <a:alpha val="43137"/>
                  </a:srgbClr>
                </a:outerShdw>
              </a:effectLst>
            </a:endParaRPr>
          </a:p>
        </p:txBody>
      </p:sp>
      <p:sp>
        <p:nvSpPr>
          <p:cNvPr id="2" name="TextBox 1">
            <a:hlinkClick r:id="rId2"/>
          </p:cNvPr>
          <p:cNvSpPr txBox="1"/>
          <p:nvPr/>
        </p:nvSpPr>
        <p:spPr>
          <a:xfrm>
            <a:off x="171451" y="1219200"/>
            <a:ext cx="11845058" cy="723275"/>
          </a:xfrm>
          <a:prstGeom prst="rect">
            <a:avLst/>
          </a:prstGeom>
          <a:noFill/>
          <a:ln w="57150">
            <a:noFill/>
          </a:ln>
        </p:spPr>
        <p:txBody>
          <a:bodyPr wrap="square" rtlCol="0">
            <a:spAutoFit/>
          </a:bodyPr>
          <a:lstStyle/>
          <a:p>
            <a:pPr algn="ctr"/>
            <a:r>
              <a:rPr lang="en-US" sz="4100" b="1" dirty="0" smtClean="0">
                <a:effectLst>
                  <a:outerShdw blurRad="38100" dist="38100" dir="2700000" algn="tl">
                    <a:srgbClr val="000000">
                      <a:alpha val="43137"/>
                    </a:srgbClr>
                  </a:outerShdw>
                </a:effectLst>
              </a:rPr>
              <a:t>Please click here to go to internet for watching Video.</a:t>
            </a:r>
            <a:endParaRPr lang="en-US" sz="4100" b="1" dirty="0">
              <a:effectLst>
                <a:outerShdw blurRad="38100" dist="38100" dir="2700000" algn="tl">
                  <a:srgbClr val="000000">
                    <a:alpha val="43137"/>
                  </a:srgbClr>
                </a:outerShdw>
              </a:effectLst>
            </a:endParaRPr>
          </a:p>
        </p:txBody>
      </p:sp>
      <p:sp>
        <p:nvSpPr>
          <p:cNvPr id="4" name="Rectangle 3"/>
          <p:cNvSpPr/>
          <p:nvPr/>
        </p:nvSpPr>
        <p:spPr>
          <a:xfrm>
            <a:off x="504825" y="2847549"/>
            <a:ext cx="11504541" cy="2862322"/>
          </a:xfrm>
          <a:prstGeom prst="rect">
            <a:avLst/>
          </a:prstGeom>
        </p:spPr>
        <p:txBody>
          <a:bodyPr wrap="square">
            <a:spAutoFit/>
          </a:bodyPr>
          <a:lstStyle/>
          <a:p>
            <a:pPr algn="just"/>
            <a:r>
              <a:rPr lang="en-US" sz="3600" b="1" dirty="0" smtClean="0">
                <a:latin typeface="TimesNewRomanPSMT"/>
              </a:rPr>
              <a:t>1.	When </a:t>
            </a:r>
            <a:r>
              <a:rPr lang="en-US" sz="3600" b="1" dirty="0">
                <a:latin typeface="TimesNewRomanPSMT"/>
              </a:rPr>
              <a:t>does the International Mother Language </a:t>
            </a:r>
            <a:r>
              <a:rPr lang="en-US" sz="3600" b="1" dirty="0" smtClean="0">
                <a:latin typeface="TimesNewRomanPSMT"/>
              </a:rPr>
              <a:t>	Day </a:t>
            </a:r>
            <a:r>
              <a:rPr lang="en-US" sz="3600" b="1" dirty="0">
                <a:latin typeface="TimesNewRomanPSMT"/>
              </a:rPr>
              <a:t>celebration begin?</a:t>
            </a:r>
          </a:p>
          <a:p>
            <a:pPr algn="just"/>
            <a:r>
              <a:rPr lang="en-US" sz="3600" b="1" dirty="0" smtClean="0">
                <a:latin typeface="TimesNewRomanPSMT"/>
              </a:rPr>
              <a:t>2.	What </a:t>
            </a:r>
            <a:r>
              <a:rPr lang="en-US" sz="3600" b="1" dirty="0">
                <a:latin typeface="TimesNewRomanPSMT"/>
              </a:rPr>
              <a:t>does the abbreviation UNESCO stand </a:t>
            </a:r>
            <a:r>
              <a:rPr lang="en-US" sz="3600" b="1" dirty="0" smtClean="0">
                <a:latin typeface="TimesNewRomanPSMT"/>
              </a:rPr>
              <a:t>	for</a:t>
            </a:r>
            <a:r>
              <a:rPr lang="en-US" sz="3600" b="1" dirty="0">
                <a:latin typeface="TimesNewRomanPSMT"/>
              </a:rPr>
              <a:t>? </a:t>
            </a:r>
            <a:endParaRPr lang="en-US" sz="3600" b="1" dirty="0" smtClean="0">
              <a:latin typeface="TimesNewRomanPSMT"/>
            </a:endParaRPr>
          </a:p>
          <a:p>
            <a:pPr algn="just"/>
            <a:r>
              <a:rPr lang="en-US" sz="3600" b="1" dirty="0" smtClean="0">
                <a:latin typeface="TimesNewRomanPSMT"/>
              </a:rPr>
              <a:t>3.	What </a:t>
            </a:r>
            <a:r>
              <a:rPr lang="en-US" sz="3600" b="1" dirty="0">
                <a:latin typeface="TimesNewRomanPSMT"/>
              </a:rPr>
              <a:t>is the other name of 21 February?</a:t>
            </a:r>
            <a:endParaRPr lang="en-US" sz="3600" b="1" dirty="0"/>
          </a:p>
        </p:txBody>
      </p:sp>
    </p:spTree>
    <p:extLst>
      <p:ext uri="{BB962C8B-B14F-4D97-AF65-F5344CB8AC3E}">
        <p14:creationId xmlns:p14="http://schemas.microsoft.com/office/powerpoint/2010/main" val="2023969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5"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fltVal val="0"/>
                                          </p:val>
                                        </p:tav>
                                        <p:tav tm="100000">
                                          <p:val>
                                            <p:strVal val="#ppt_w"/>
                                          </p:val>
                                        </p:tav>
                                      </p:tavLst>
                                    </p:anim>
                                    <p:anim calcmode="lin" valueType="num">
                                      <p:cBhvr>
                                        <p:cTn id="17" dur="1000" fill="hold"/>
                                        <p:tgtEl>
                                          <p:spTgt spid="2"/>
                                        </p:tgtEl>
                                        <p:attrNameLst>
                                          <p:attrName>ppt_h</p:attrName>
                                        </p:attrNameLst>
                                      </p:cBhvr>
                                      <p:tavLst>
                                        <p:tav tm="0">
                                          <p:val>
                                            <p:fltVal val="0"/>
                                          </p:val>
                                        </p:tav>
                                        <p:tav tm="100000">
                                          <p:val>
                                            <p:strVal val="#ppt_h"/>
                                          </p:val>
                                        </p:tav>
                                      </p:tavLst>
                                    </p:anim>
                                    <p:anim calcmode="lin" valueType="num">
                                      <p:cBhvr>
                                        <p:cTn id="1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
                                        </p:tgtEl>
                                        <p:attrNameLst>
                                          <p:attrName>ppt_y</p:attrName>
                                        </p:attrNameLst>
                                      </p:cBhvr>
                                      <p:tavLst>
                                        <p:tav tm="0">
                                          <p:val>
                                            <p:strVal val="#ppt_y"/>
                                          </p:val>
                                        </p:tav>
                                        <p:tav tm="100000">
                                          <p:val>
                                            <p:strVal val="#ppt_y"/>
                                          </p:val>
                                        </p:tav>
                                      </p:tavLst>
                                    </p:anim>
                                    <p:anim calcmode="lin" valueType="num">
                                      <p:cBhvr>
                                        <p:cTn id="26"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4">
                                            <p:txEl>
                                              <p:pRg st="0" end="0"/>
                                            </p:txEl>
                                          </p:spTgt>
                                        </p:tgtEl>
                                        <p:attrNameLst>
                                          <p:attrName>style.visibility</p:attrName>
                                        </p:attrNameLst>
                                      </p:cBhvr>
                                      <p:to>
                                        <p:strVal val="visible"/>
                                      </p:to>
                                    </p:set>
                                    <p:anim calcmode="lin" valueType="num">
                                      <p:cBhvr>
                                        <p:cTn id="33"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4">
                                            <p:txEl>
                                              <p:pRg st="1" end="1"/>
                                            </p:txEl>
                                          </p:spTgt>
                                        </p:tgtEl>
                                        <p:attrNameLst>
                                          <p:attrName>style.visibility</p:attrName>
                                        </p:attrNameLst>
                                      </p:cBhvr>
                                      <p:to>
                                        <p:strVal val="visible"/>
                                      </p:to>
                                    </p:set>
                                    <p:anim calcmode="lin" valueType="num">
                                      <p:cBhvr>
                                        <p:cTn id="42"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4"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4">
                                            <p:txEl>
                                              <p:pRg st="2" end="2"/>
                                            </p:txEl>
                                          </p:spTgt>
                                        </p:tgtEl>
                                        <p:attrNameLst>
                                          <p:attrName>style.visibility</p:attrName>
                                        </p:attrNameLst>
                                      </p:cBhvr>
                                      <p:to>
                                        <p:strVal val="visible"/>
                                      </p:to>
                                    </p:set>
                                    <p:anim calcmode="lin" valueType="num">
                                      <p:cBhvr>
                                        <p:cTn id="51"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53"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200" y="129309"/>
            <a:ext cx="11499273" cy="769441"/>
          </a:xfrm>
          <a:prstGeom prst="rect">
            <a:avLst/>
          </a:prstGeom>
          <a:noFill/>
        </p:spPr>
        <p:txBody>
          <a:bodyPr wrap="square" rtlCol="0">
            <a:spAutoFit/>
          </a:bodyPr>
          <a:lstStyle/>
          <a:p>
            <a:r>
              <a:rPr lang="en-US" sz="4400" b="1" i="1" dirty="0" smtClean="0"/>
              <a:t>Today’s topic of the class is----</a:t>
            </a:r>
            <a:endParaRPr lang="en-US" sz="4400" b="1" i="1" dirty="0"/>
          </a:p>
        </p:txBody>
      </p:sp>
      <p:sp>
        <p:nvSpPr>
          <p:cNvPr id="3" name="Title 1"/>
          <p:cNvSpPr txBox="1">
            <a:spLocks/>
          </p:cNvSpPr>
          <p:nvPr/>
        </p:nvSpPr>
        <p:spPr>
          <a:xfrm>
            <a:off x="203200" y="1064231"/>
            <a:ext cx="11776363" cy="914400"/>
          </a:xfrm>
          <a:prstGeom prst="rect">
            <a:avLst/>
          </a:prstGeom>
          <a:noFill/>
          <a:ln w="57150">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alibri" panose="020F0502020204030204"/>
                <a:ea typeface="+mn-ea"/>
                <a:cs typeface="+mn-cs"/>
              </a:rPr>
              <a:t>International Mother Language Day-2</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 name="Subtitle 2"/>
          <p:cNvSpPr txBox="1">
            <a:spLocks/>
          </p:cNvSpPr>
          <p:nvPr/>
        </p:nvSpPr>
        <p:spPr>
          <a:xfrm>
            <a:off x="203199" y="1895505"/>
            <a:ext cx="11776363" cy="388620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b="1" dirty="0" smtClean="0"/>
              <a:t>Unit  : III </a:t>
            </a:r>
          </a:p>
          <a:p>
            <a:pPr marL="0" indent="0" algn="ctr">
              <a:buNone/>
            </a:pPr>
            <a:r>
              <a:rPr lang="en-US" sz="5600" b="1" dirty="0" smtClean="0">
                <a:effectLst>
                  <a:outerShdw blurRad="38100" dist="38100" dir="2700000" algn="tl">
                    <a:srgbClr val="000000">
                      <a:alpha val="43137"/>
                    </a:srgbClr>
                  </a:outerShdw>
                </a:effectLst>
              </a:rPr>
              <a:t>[Events and Festivals]</a:t>
            </a:r>
          </a:p>
          <a:p>
            <a:pPr marL="0" indent="0" algn="ctr">
              <a:buNone/>
            </a:pPr>
            <a:r>
              <a:rPr lang="en-US" sz="6600" b="1" dirty="0" smtClean="0"/>
              <a:t>Lesson : 4</a:t>
            </a:r>
            <a:endParaRPr lang="en-US" sz="6600" b="1" dirty="0"/>
          </a:p>
        </p:txBody>
      </p:sp>
    </p:spTree>
    <p:extLst>
      <p:ext uri="{BB962C8B-B14F-4D97-AF65-F5344CB8AC3E}">
        <p14:creationId xmlns:p14="http://schemas.microsoft.com/office/powerpoint/2010/main" val="5684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21" fill="hold">
                            <p:stCondLst>
                              <p:cond delay="8200"/>
                            </p:stCondLst>
                            <p:childTnLst>
                              <p:par>
                                <p:cTn id="22" presetID="15"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6"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9200"/>
                            </p:stCondLst>
                            <p:childTnLst>
                              <p:par>
                                <p:cTn id="29" presetID="15" presetClass="entr" presetSubtype="0"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p:cTn id="3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200"/>
                            </p:stCondLst>
                            <p:childTnLst>
                              <p:par>
                                <p:cTn id="36" presetID="15" presetClass="entr" presetSubtype="0" fill="hold" grpId="0" nodeType="after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9"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40" dur="100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11200"/>
                            </p:stCondLst>
                            <p:childTnLst>
                              <p:par>
                                <p:cTn id="43" presetID="42" presetClass="path" presetSubtype="0" accel="50000" decel="50000" fill="hold" grpId="1" nodeType="afterEffect">
                                  <p:stCondLst>
                                    <p:cond delay="0"/>
                                  </p:stCondLst>
                                  <p:iterate type="lt">
                                    <p:tmPct val="0"/>
                                  </p:iterate>
                                  <p:childTnLst>
                                    <p:animMotion origin="layout" path="M 6.25E-7 7.40741E-7 L -0.00039 0.6213 " pathEditMode="relative" rAng="0" ptsTypes="AA">
                                      <p:cBhvr>
                                        <p:cTn id="44" dur="2000" fill="hold"/>
                                        <p:tgtEl>
                                          <p:spTgt spid="3"/>
                                        </p:tgtEl>
                                        <p:attrNameLst>
                                          <p:attrName>ppt_x</p:attrName>
                                          <p:attrName>ppt_y</p:attrName>
                                        </p:attrNameLst>
                                      </p:cBhvr>
                                      <p:rCtr x="-26" y="310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525" y="237112"/>
            <a:ext cx="10836852" cy="923330"/>
          </a:xfrm>
          <a:prstGeom prst="rect">
            <a:avLst/>
          </a:prstGeom>
          <a:noFill/>
          <a:ln w="7620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Learning </a:t>
            </a:r>
            <a:r>
              <a:rPr kumimoji="0" lang="en-US" sz="5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NewRomanPS-BoldMT"/>
                <a:ea typeface="+mn-ea"/>
                <a:cs typeface="+mn-cs"/>
              </a:rPr>
              <a:t>outcomes</a:t>
            </a:r>
            <a:endParaRPr kumimoji="0" lang="en-US"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 name="Rectangle 2"/>
          <p:cNvSpPr/>
          <p:nvPr/>
        </p:nvSpPr>
        <p:spPr>
          <a:xfrm>
            <a:off x="295562" y="1220792"/>
            <a:ext cx="11702471" cy="1200329"/>
          </a:xfrm>
          <a:prstGeom prst="rect">
            <a:avLst/>
          </a:prstGeom>
          <a:noFill/>
          <a:ln w="76200">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TimesNewRomanPSMT"/>
                <a:ea typeface="+mn-ea"/>
                <a:cs typeface="+mn-cs"/>
              </a:rPr>
              <a:t>After the students </a:t>
            </a: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have studied the </a:t>
            </a:r>
            <a:r>
              <a:rPr kumimoji="0" lang="en-US" sz="3600" b="1" i="0" u="none" strike="noStrike" kern="1200" cap="none" spc="0" normalizeH="0" baseline="0" noProof="0" dirty="0" smtClean="0">
                <a:ln>
                  <a:noFill/>
                </a:ln>
                <a:solidFill>
                  <a:prstClr val="black"/>
                </a:solidFill>
                <a:effectLst/>
                <a:uLnTx/>
                <a:uFillTx/>
                <a:latin typeface="TimesNewRomanPSMT"/>
                <a:ea typeface="+mn-ea"/>
                <a:cs typeface="+mn-cs"/>
              </a:rPr>
              <a:t>lesson, they </a:t>
            </a:r>
            <a:r>
              <a:rPr kumimoji="0" lang="en-US" sz="3600" b="1" i="0" u="none" strike="noStrike" kern="1200" cap="none" spc="0" normalizeH="0" baseline="0" noProof="0" dirty="0">
                <a:ln>
                  <a:noFill/>
                </a:ln>
                <a:solidFill>
                  <a:prstClr val="black"/>
                </a:solidFill>
                <a:effectLst/>
                <a:uLnTx/>
                <a:uFillTx/>
                <a:latin typeface="TimesNewRomanPSMT"/>
                <a:ea typeface="+mn-ea"/>
                <a:cs typeface="+mn-cs"/>
              </a:rPr>
              <a:t>will </a:t>
            </a:r>
            <a:r>
              <a:rPr kumimoji="0" lang="en-US" sz="3600" b="1" i="0" u="none" strike="noStrike" kern="1200" cap="none" spc="0" normalizeH="0" baseline="0" noProof="0" dirty="0" smtClean="0">
                <a:ln>
                  <a:noFill/>
                </a:ln>
                <a:solidFill>
                  <a:prstClr val="black"/>
                </a:solidFill>
                <a:effectLst/>
                <a:uLnTx/>
                <a:uFillTx/>
                <a:latin typeface="TimesNewRomanPSMT"/>
                <a:ea typeface="+mn-ea"/>
                <a:cs typeface="+mn-cs"/>
              </a:rPr>
              <a:t>be able to --- ---</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295564" y="2610871"/>
            <a:ext cx="11702471"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talk about events and </a:t>
            </a:r>
            <a:r>
              <a:rPr lang="en-US" sz="3600" b="1" dirty="0" smtClean="0">
                <a:latin typeface="TimesNewRomanPSMT"/>
              </a:rPr>
              <a:t>festivals,</a:t>
            </a:r>
            <a:endParaRPr lang="en-US" sz="3600" b="1" dirty="0">
              <a:latin typeface="TimesNewRomanPSMT"/>
            </a:endParaRPr>
          </a:p>
        </p:txBody>
      </p:sp>
      <p:sp>
        <p:nvSpPr>
          <p:cNvPr id="6" name="Rectangle 5"/>
          <p:cNvSpPr/>
          <p:nvPr/>
        </p:nvSpPr>
        <p:spPr>
          <a:xfrm>
            <a:off x="295563" y="3698452"/>
            <a:ext cx="11702471" cy="1200329"/>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ask and answer questions and give opinions in a logical </a:t>
            </a:r>
            <a:r>
              <a:rPr lang="en-US" sz="3600" b="1" dirty="0" smtClean="0">
                <a:latin typeface="TimesNewRomanPSMT"/>
              </a:rPr>
              <a:t>sequence,</a:t>
            </a:r>
            <a:endParaRPr lang="en-US" sz="3600" b="1" dirty="0">
              <a:latin typeface="TimesNewRomanPSMT"/>
            </a:endParaRPr>
          </a:p>
        </p:txBody>
      </p:sp>
      <p:sp>
        <p:nvSpPr>
          <p:cNvPr id="7" name="Rectangle 6"/>
          <p:cNvSpPr/>
          <p:nvPr/>
        </p:nvSpPr>
        <p:spPr>
          <a:xfrm>
            <a:off x="295563" y="5380892"/>
            <a:ext cx="11702471" cy="646331"/>
          </a:xfrm>
          <a:prstGeom prst="rect">
            <a:avLst/>
          </a:prstGeom>
          <a:noFill/>
          <a:ln w="76200">
            <a:noFill/>
          </a:ln>
        </p:spPr>
        <p:txBody>
          <a:bodyPr wrap="square">
            <a:spAutoFit/>
          </a:bodyPr>
          <a:lstStyle/>
          <a:p>
            <a:pPr marL="571500" indent="-571500">
              <a:buFont typeface="Wingdings" panose="05000000000000000000" pitchFamily="2" charset="2"/>
              <a:buChar char="Ø"/>
            </a:pPr>
            <a:r>
              <a:rPr lang="en-US" sz="3600" b="1" dirty="0">
                <a:latin typeface="TimesNewRomanPSMT"/>
              </a:rPr>
              <a:t>infer meanings from the </a:t>
            </a:r>
            <a:r>
              <a:rPr lang="en-US" sz="3600" b="1" dirty="0" smtClean="0">
                <a:latin typeface="TimesNewRomanPSMT"/>
              </a:rPr>
              <a:t>context.</a:t>
            </a:r>
            <a:endParaRPr lang="en-US" sz="3600" b="1" dirty="0"/>
          </a:p>
        </p:txBody>
      </p:sp>
    </p:spTree>
    <p:extLst>
      <p:ext uri="{BB962C8B-B14F-4D97-AF65-F5344CB8AC3E}">
        <p14:creationId xmlns:p14="http://schemas.microsoft.com/office/powerpoint/2010/main" val="1778188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8" presetClass="entr" presetSubtype="16"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2000"/>
                                        <p:tgtEl>
                                          <p:spTgt spid="3"/>
                                        </p:tgtEl>
                                      </p:cBhvr>
                                    </p:animEffect>
                                  </p:childTnLst>
                                </p:cTn>
                              </p:par>
                            </p:childTnLst>
                          </p:cTn>
                        </p:par>
                        <p:par>
                          <p:cTn id="11" fill="hold">
                            <p:stCondLst>
                              <p:cond delay="2000"/>
                            </p:stCondLst>
                            <p:childTnLst>
                              <p:par>
                                <p:cTn id="12" presetID="8" presetClass="entr" presetSubtype="16"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par>
                          <p:cTn id="15" fill="hold">
                            <p:stCondLst>
                              <p:cond delay="4000"/>
                            </p:stCondLst>
                            <p:childTnLst>
                              <p:par>
                                <p:cTn id="16" presetID="8"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par>
                          <p:cTn id="19" fill="hold">
                            <p:stCondLst>
                              <p:cond delay="6000"/>
                            </p:stCondLst>
                            <p:childTnLst>
                              <p:par>
                                <p:cTn id="20" presetID="8"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38" y="-97560"/>
            <a:ext cx="10889384" cy="769441"/>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New Word</a:t>
            </a:r>
            <a:endParaRPr lang="en-US" sz="4400" b="1" dirty="0">
              <a:effectLst>
                <a:outerShdw blurRad="38100" dist="38100" dir="2700000" algn="tl">
                  <a:srgbClr val="000000">
                    <a:alpha val="43137"/>
                  </a:srgbClr>
                </a:outerShdw>
              </a:effectLst>
            </a:endParaRPr>
          </a:p>
        </p:txBody>
      </p:sp>
      <p:sp>
        <p:nvSpPr>
          <p:cNvPr id="3" name="TextBox 2"/>
          <p:cNvSpPr txBox="1"/>
          <p:nvPr/>
        </p:nvSpPr>
        <p:spPr>
          <a:xfrm>
            <a:off x="1031072" y="667730"/>
            <a:ext cx="4230485" cy="769441"/>
          </a:xfrm>
          <a:prstGeom prst="rect">
            <a:avLst/>
          </a:prstGeom>
          <a:noFill/>
          <a:ln w="57150">
            <a:noFill/>
          </a:ln>
        </p:spPr>
        <p:txBody>
          <a:bodyPr wrap="square" rtlCol="0">
            <a:spAutoFit/>
          </a:bodyPr>
          <a:lstStyle/>
          <a:p>
            <a:r>
              <a:rPr lang="en-US" sz="4400" b="1" dirty="0" smtClean="0">
                <a:effectLst>
                  <a:outerShdw blurRad="38100" dist="38100" dir="2700000" algn="tl">
                    <a:srgbClr val="000000">
                      <a:alpha val="43137"/>
                    </a:srgbClr>
                  </a:outerShdw>
                </a:effectLst>
              </a:rPr>
              <a:t>Bare-footed</a:t>
            </a:r>
            <a:endParaRPr lang="en-US" sz="4400" b="1" dirty="0">
              <a:effectLst>
                <a:outerShdw blurRad="38100" dist="38100" dir="2700000" algn="tl">
                  <a:srgbClr val="000000">
                    <a:alpha val="43137"/>
                  </a:srgbClr>
                </a:outerShdw>
              </a:effectLst>
            </a:endParaRPr>
          </a:p>
        </p:txBody>
      </p:sp>
      <p:sp>
        <p:nvSpPr>
          <p:cNvPr id="4" name="TextBox 3"/>
          <p:cNvSpPr txBox="1"/>
          <p:nvPr/>
        </p:nvSpPr>
        <p:spPr>
          <a:xfrm>
            <a:off x="933513" y="1789736"/>
            <a:ext cx="4297311" cy="646331"/>
          </a:xfrm>
          <a:prstGeom prst="rect">
            <a:avLst/>
          </a:prstGeom>
          <a:noFill/>
          <a:ln w="57150">
            <a:noFill/>
          </a:ln>
        </p:spPr>
        <p:txBody>
          <a:bodyPr wrap="square" rtlCol="0">
            <a:spAutoFit/>
          </a:bodyPr>
          <a:lstStyle/>
          <a:p>
            <a:r>
              <a:rPr lang="en-US" sz="3600" b="1" dirty="0" smtClean="0"/>
              <a:t>Without shoes 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5276" y="250092"/>
            <a:ext cx="4023056" cy="6034585"/>
          </a:xfrm>
          <a:prstGeom prst="rect">
            <a:avLst/>
          </a:prstGeom>
          <a:ln w="88900" cap="sq" cmpd="thickThin">
            <a:solidFill>
              <a:srgbClr val="000000"/>
            </a:solidFill>
            <a:prstDash val="solid"/>
            <a:miter lim="800000"/>
          </a:ln>
          <a:effectLst>
            <a:innerShdw blurRad="76200">
              <a:srgbClr val="000000"/>
            </a:innerShdw>
          </a:effectLst>
        </p:spPr>
      </p:pic>
      <p:sp>
        <p:nvSpPr>
          <p:cNvPr id="10" name="Rectangle 9"/>
          <p:cNvSpPr/>
          <p:nvPr/>
        </p:nvSpPr>
        <p:spPr>
          <a:xfrm>
            <a:off x="911004" y="4378036"/>
            <a:ext cx="4350553" cy="646331"/>
          </a:xfrm>
          <a:prstGeom prst="rect">
            <a:avLst/>
          </a:prstGeom>
          <a:noFill/>
          <a:ln w="57150">
            <a:noFill/>
          </a:ln>
        </p:spPr>
        <p:txBody>
          <a:bodyPr wrap="square">
            <a:spAutoFit/>
          </a:bodyPr>
          <a:lstStyle/>
          <a:p>
            <a:r>
              <a:rPr lang="en-US" sz="3600" b="1" dirty="0"/>
              <a:t>Syn.: </a:t>
            </a:r>
            <a:r>
              <a:rPr lang="en-US" sz="3600" b="1" dirty="0" smtClean="0"/>
              <a:t> unshod</a:t>
            </a:r>
            <a:endParaRPr lang="en-US" sz="3600" b="1" dirty="0"/>
          </a:p>
        </p:txBody>
      </p:sp>
    </p:spTree>
    <p:extLst>
      <p:ext uri="{BB962C8B-B14F-4D97-AF65-F5344CB8AC3E}">
        <p14:creationId xmlns:p14="http://schemas.microsoft.com/office/powerpoint/2010/main" val="84618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595</Words>
  <Application>Microsoft Office PowerPoint</Application>
  <PresentationFormat>Widescreen</PresentationFormat>
  <Paragraphs>79</Paragraphs>
  <Slides>18</Slides>
  <Notes>3</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Times New Roman</vt:lpstr>
      <vt:lpstr>TimesNewRomanPS-BoldMT</vt:lpstr>
      <vt:lpstr>TimesNewRomanPSMT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177</cp:revision>
  <dcterms:created xsi:type="dcterms:W3CDTF">2020-05-04T06:38:32Z</dcterms:created>
  <dcterms:modified xsi:type="dcterms:W3CDTF">2020-05-14T05:47:36Z</dcterms:modified>
</cp:coreProperties>
</file>