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2"/>
  </p:notesMasterIdLst>
  <p:sldIdLst>
    <p:sldId id="257" r:id="rId3"/>
    <p:sldId id="334" r:id="rId4"/>
    <p:sldId id="259" r:id="rId5"/>
    <p:sldId id="260" r:id="rId6"/>
    <p:sldId id="261" r:id="rId7"/>
    <p:sldId id="262" r:id="rId8"/>
    <p:sldId id="263" r:id="rId9"/>
    <p:sldId id="264" r:id="rId10"/>
    <p:sldId id="278" r:id="rId11"/>
    <p:sldId id="279" r:id="rId12"/>
    <p:sldId id="331" r:id="rId13"/>
    <p:sldId id="280" r:id="rId14"/>
    <p:sldId id="281" r:id="rId15"/>
    <p:sldId id="286" r:id="rId16"/>
    <p:sldId id="332" r:id="rId17"/>
    <p:sldId id="287" r:id="rId18"/>
    <p:sldId id="288" r:id="rId19"/>
    <p:sldId id="289" r:id="rId20"/>
    <p:sldId id="290" r:id="rId21"/>
    <p:sldId id="333" r:id="rId22"/>
    <p:sldId id="291" r:id="rId23"/>
    <p:sldId id="292" r:id="rId24"/>
    <p:sldId id="293" r:id="rId25"/>
    <p:sldId id="294" r:id="rId26"/>
    <p:sldId id="295" r:id="rId27"/>
    <p:sldId id="296" r:id="rId28"/>
    <p:sldId id="297" r:id="rId29"/>
    <p:sldId id="298"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28" r:id="rId50"/>
    <p:sldId id="33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3237" autoAdjust="0"/>
  </p:normalViewPr>
  <p:slideViewPr>
    <p:cSldViewPr showGuides="1">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56534-8B91-46AE-B977-70431B45405E}" type="datetimeFigureOut">
              <a:rPr lang="en-US" smtClean="0"/>
              <a:t>5/17/2020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51B902-A823-4E14-9C79-5E14C06E1E87}" type="slidenum">
              <a:rPr lang="en-US" smtClean="0"/>
              <a:t>‹#›</a:t>
            </a:fld>
            <a:endParaRPr lang="en-US"/>
          </a:p>
        </p:txBody>
      </p:sp>
    </p:spTree>
    <p:extLst>
      <p:ext uri="{BB962C8B-B14F-4D97-AF65-F5344CB8AC3E}">
        <p14:creationId xmlns:p14="http://schemas.microsoft.com/office/powerpoint/2010/main" val="349627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FC89509-4B25-4874-92C1-06C4368FD0B2}" type="slidenum">
              <a:rPr lang="en-US" smtClean="0"/>
              <a:pPr/>
              <a:t>4</a:t>
            </a:fld>
            <a:endParaRPr lang="en-US" smtClean="0"/>
          </a:p>
        </p:txBody>
      </p:sp>
    </p:spTree>
    <p:extLst>
      <p:ext uri="{BB962C8B-B14F-4D97-AF65-F5344CB8AC3E}">
        <p14:creationId xmlns:p14="http://schemas.microsoft.com/office/powerpoint/2010/main" val="24090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744CFD-6F0E-497B-90B2-AAAD552BA2BB}" type="slidenum">
              <a:rPr lang="en-US" smtClean="0"/>
              <a:pPr/>
              <a:t>13</a:t>
            </a:fld>
            <a:endParaRPr lang="en-US" dirty="0" smtClean="0"/>
          </a:p>
        </p:txBody>
      </p:sp>
    </p:spTree>
    <p:extLst>
      <p:ext uri="{BB962C8B-B14F-4D97-AF65-F5344CB8AC3E}">
        <p14:creationId xmlns:p14="http://schemas.microsoft.com/office/powerpoint/2010/main" val="104875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BA50501-A961-499F-8F58-A63F523348AB}" type="slidenum">
              <a:rPr lang="en-US" smtClean="0"/>
              <a:pPr/>
              <a:t>14</a:t>
            </a:fld>
            <a:endParaRPr lang="en-US" smtClean="0"/>
          </a:p>
        </p:txBody>
      </p:sp>
    </p:spTree>
    <p:extLst>
      <p:ext uri="{BB962C8B-B14F-4D97-AF65-F5344CB8AC3E}">
        <p14:creationId xmlns:p14="http://schemas.microsoft.com/office/powerpoint/2010/main" val="1323132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BA50501-A961-499F-8F58-A63F523348AB}" type="slidenum">
              <a:rPr lang="en-US" smtClean="0"/>
              <a:pPr/>
              <a:t>15</a:t>
            </a:fld>
            <a:endParaRPr lang="en-US" smtClean="0"/>
          </a:p>
        </p:txBody>
      </p:sp>
    </p:spTree>
    <p:extLst>
      <p:ext uri="{BB962C8B-B14F-4D97-AF65-F5344CB8AC3E}">
        <p14:creationId xmlns:p14="http://schemas.microsoft.com/office/powerpoint/2010/main" val="4082016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1FCA337-875D-4594-92E2-637BF443D2DB}" type="slidenum">
              <a:rPr lang="en-US" smtClean="0"/>
              <a:pPr/>
              <a:t>16</a:t>
            </a:fld>
            <a:endParaRPr lang="en-US" smtClean="0"/>
          </a:p>
        </p:txBody>
      </p:sp>
    </p:spTree>
    <p:extLst>
      <p:ext uri="{BB962C8B-B14F-4D97-AF65-F5344CB8AC3E}">
        <p14:creationId xmlns:p14="http://schemas.microsoft.com/office/powerpoint/2010/main" val="300368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130199-ACFF-48C6-8F8D-0021EA2A7DF6}" type="slidenum">
              <a:rPr lang="en-US" smtClean="0"/>
              <a:pPr/>
              <a:t>17</a:t>
            </a:fld>
            <a:endParaRPr lang="en-US" smtClean="0"/>
          </a:p>
        </p:txBody>
      </p:sp>
    </p:spTree>
    <p:extLst>
      <p:ext uri="{BB962C8B-B14F-4D97-AF65-F5344CB8AC3E}">
        <p14:creationId xmlns:p14="http://schemas.microsoft.com/office/powerpoint/2010/main" val="1023764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5DB6592-4C7A-4446-AABE-752F33284978}" type="slidenum">
              <a:rPr lang="en-US" smtClean="0"/>
              <a:pPr/>
              <a:t>18</a:t>
            </a:fld>
            <a:endParaRPr lang="en-US" smtClean="0"/>
          </a:p>
        </p:txBody>
      </p:sp>
    </p:spTree>
    <p:extLst>
      <p:ext uri="{BB962C8B-B14F-4D97-AF65-F5344CB8AC3E}">
        <p14:creationId xmlns:p14="http://schemas.microsoft.com/office/powerpoint/2010/main" val="2852751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FD83DA2-FAB4-4F76-A19C-8B426A74DAC4}" type="slidenum">
              <a:rPr lang="en-US" smtClean="0"/>
              <a:pPr/>
              <a:t>19</a:t>
            </a:fld>
            <a:endParaRPr lang="en-US" smtClean="0"/>
          </a:p>
        </p:txBody>
      </p:sp>
    </p:spTree>
    <p:extLst>
      <p:ext uri="{BB962C8B-B14F-4D97-AF65-F5344CB8AC3E}">
        <p14:creationId xmlns:p14="http://schemas.microsoft.com/office/powerpoint/2010/main" val="1229834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FD83DA2-FAB4-4F76-A19C-8B426A74DAC4}" type="slidenum">
              <a:rPr lang="en-US" smtClean="0"/>
              <a:pPr/>
              <a:t>20</a:t>
            </a:fld>
            <a:endParaRPr lang="en-US" smtClean="0"/>
          </a:p>
        </p:txBody>
      </p:sp>
    </p:spTree>
    <p:extLst>
      <p:ext uri="{BB962C8B-B14F-4D97-AF65-F5344CB8AC3E}">
        <p14:creationId xmlns:p14="http://schemas.microsoft.com/office/powerpoint/2010/main" val="1812448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A14DF22-AA81-47E2-A980-8A2CD995B0CC}" type="slidenum">
              <a:rPr lang="en-US" smtClean="0"/>
              <a:pPr/>
              <a:t>21</a:t>
            </a:fld>
            <a:endParaRPr lang="en-US" smtClean="0"/>
          </a:p>
        </p:txBody>
      </p:sp>
    </p:spTree>
    <p:extLst>
      <p:ext uri="{BB962C8B-B14F-4D97-AF65-F5344CB8AC3E}">
        <p14:creationId xmlns:p14="http://schemas.microsoft.com/office/powerpoint/2010/main" val="2420674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21E642F-A1D5-4A31-AE63-B4E4B9A16E1F}" type="slidenum">
              <a:rPr lang="en-US" smtClean="0"/>
              <a:pPr/>
              <a:t>22</a:t>
            </a:fld>
            <a:endParaRPr lang="en-US" smtClean="0"/>
          </a:p>
        </p:txBody>
      </p:sp>
    </p:spTree>
    <p:extLst>
      <p:ext uri="{BB962C8B-B14F-4D97-AF65-F5344CB8AC3E}">
        <p14:creationId xmlns:p14="http://schemas.microsoft.com/office/powerpoint/2010/main" val="92275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D9BB8BA-BFBB-4F5E-AA9C-18683F3D43EC}" type="slidenum">
              <a:rPr lang="en-US" smtClean="0"/>
              <a:pPr/>
              <a:t>5</a:t>
            </a:fld>
            <a:endParaRPr lang="en-US" smtClean="0"/>
          </a:p>
        </p:txBody>
      </p:sp>
    </p:spTree>
    <p:extLst>
      <p:ext uri="{BB962C8B-B14F-4D97-AF65-F5344CB8AC3E}">
        <p14:creationId xmlns:p14="http://schemas.microsoft.com/office/powerpoint/2010/main" val="3030505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1796B2-B82D-4617-8CDA-4AC51A313269}" type="slidenum">
              <a:rPr lang="en-US" smtClean="0"/>
              <a:pPr/>
              <a:t>23</a:t>
            </a:fld>
            <a:endParaRPr lang="en-US" smtClean="0"/>
          </a:p>
        </p:txBody>
      </p:sp>
    </p:spTree>
    <p:extLst>
      <p:ext uri="{BB962C8B-B14F-4D97-AF65-F5344CB8AC3E}">
        <p14:creationId xmlns:p14="http://schemas.microsoft.com/office/powerpoint/2010/main" val="1486056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D030845-86BA-4990-9BE6-18A94C2E8778}" type="slidenum">
              <a:rPr lang="en-US" smtClean="0"/>
              <a:pPr/>
              <a:t>24</a:t>
            </a:fld>
            <a:endParaRPr lang="en-US" smtClean="0"/>
          </a:p>
        </p:txBody>
      </p:sp>
    </p:spTree>
    <p:extLst>
      <p:ext uri="{BB962C8B-B14F-4D97-AF65-F5344CB8AC3E}">
        <p14:creationId xmlns:p14="http://schemas.microsoft.com/office/powerpoint/2010/main" val="375695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2FD8537-FC3A-4F40-8D36-3EF292990BF6}" type="slidenum">
              <a:rPr lang="en-US" smtClean="0"/>
              <a:pPr/>
              <a:t>25</a:t>
            </a:fld>
            <a:endParaRPr lang="en-US" dirty="0" smtClean="0"/>
          </a:p>
        </p:txBody>
      </p:sp>
    </p:spTree>
    <p:extLst>
      <p:ext uri="{BB962C8B-B14F-4D97-AF65-F5344CB8AC3E}">
        <p14:creationId xmlns:p14="http://schemas.microsoft.com/office/powerpoint/2010/main" val="2862215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97E5D5-0941-47BB-A37A-ED812ADA22B9}" type="slidenum">
              <a:rPr lang="en-US" smtClean="0"/>
              <a:pPr/>
              <a:t>26</a:t>
            </a:fld>
            <a:endParaRPr lang="en-US" smtClean="0"/>
          </a:p>
        </p:txBody>
      </p:sp>
    </p:spTree>
    <p:extLst>
      <p:ext uri="{BB962C8B-B14F-4D97-AF65-F5344CB8AC3E}">
        <p14:creationId xmlns:p14="http://schemas.microsoft.com/office/powerpoint/2010/main" val="2844047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ADF265B-8976-4D6C-B3BD-DFF3C60B6876}" type="slidenum">
              <a:rPr lang="en-US" smtClean="0"/>
              <a:pPr/>
              <a:t>27</a:t>
            </a:fld>
            <a:endParaRPr lang="en-US" smtClean="0"/>
          </a:p>
        </p:txBody>
      </p:sp>
    </p:spTree>
    <p:extLst>
      <p:ext uri="{BB962C8B-B14F-4D97-AF65-F5344CB8AC3E}">
        <p14:creationId xmlns:p14="http://schemas.microsoft.com/office/powerpoint/2010/main" val="1926218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C14E09C-98E6-4425-9E10-A9F2E382E13D}" type="slidenum">
              <a:rPr lang="en-US" smtClean="0"/>
              <a:pPr/>
              <a:t>28</a:t>
            </a:fld>
            <a:endParaRPr lang="en-US" smtClean="0"/>
          </a:p>
        </p:txBody>
      </p:sp>
    </p:spTree>
    <p:extLst>
      <p:ext uri="{BB962C8B-B14F-4D97-AF65-F5344CB8AC3E}">
        <p14:creationId xmlns:p14="http://schemas.microsoft.com/office/powerpoint/2010/main" val="4042378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77F1383-D3A3-4B16-828A-68BA4E7D4CDD}" type="slidenum">
              <a:rPr lang="en-US" smtClean="0"/>
              <a:pPr/>
              <a:t>29</a:t>
            </a:fld>
            <a:endParaRPr lang="en-US" smtClean="0"/>
          </a:p>
        </p:txBody>
      </p:sp>
    </p:spTree>
    <p:extLst>
      <p:ext uri="{BB962C8B-B14F-4D97-AF65-F5344CB8AC3E}">
        <p14:creationId xmlns:p14="http://schemas.microsoft.com/office/powerpoint/2010/main" val="3646934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FA3572C-258A-4726-B6C7-65BD5FC2B0C6}" type="slidenum">
              <a:rPr lang="en-US" smtClean="0"/>
              <a:pPr/>
              <a:t>30</a:t>
            </a:fld>
            <a:endParaRPr lang="en-US" smtClean="0"/>
          </a:p>
        </p:txBody>
      </p:sp>
    </p:spTree>
    <p:extLst>
      <p:ext uri="{BB962C8B-B14F-4D97-AF65-F5344CB8AC3E}">
        <p14:creationId xmlns:p14="http://schemas.microsoft.com/office/powerpoint/2010/main" val="3063006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8EC0CD-6308-48A9-9D76-4BBFC6BE17C0}" type="slidenum">
              <a:rPr lang="en-US" smtClean="0"/>
              <a:pPr/>
              <a:t>31</a:t>
            </a:fld>
            <a:endParaRPr lang="en-US" smtClean="0"/>
          </a:p>
        </p:txBody>
      </p:sp>
    </p:spTree>
    <p:extLst>
      <p:ext uri="{BB962C8B-B14F-4D97-AF65-F5344CB8AC3E}">
        <p14:creationId xmlns:p14="http://schemas.microsoft.com/office/powerpoint/2010/main" val="1806245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1560B8C-EF82-4868-BFD2-F4BEE373860F}" type="slidenum">
              <a:rPr lang="en-US" smtClean="0"/>
              <a:pPr/>
              <a:t>32</a:t>
            </a:fld>
            <a:endParaRPr lang="en-US" smtClean="0"/>
          </a:p>
        </p:txBody>
      </p:sp>
    </p:spTree>
    <p:extLst>
      <p:ext uri="{BB962C8B-B14F-4D97-AF65-F5344CB8AC3E}">
        <p14:creationId xmlns:p14="http://schemas.microsoft.com/office/powerpoint/2010/main" val="322039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8E4E8E-B70A-44E1-B220-98DDF9184D98}" type="slidenum">
              <a:rPr lang="en-US" smtClean="0"/>
              <a:pPr/>
              <a:t>6</a:t>
            </a:fld>
            <a:endParaRPr lang="en-US" smtClean="0"/>
          </a:p>
        </p:txBody>
      </p:sp>
    </p:spTree>
    <p:extLst>
      <p:ext uri="{BB962C8B-B14F-4D97-AF65-F5344CB8AC3E}">
        <p14:creationId xmlns:p14="http://schemas.microsoft.com/office/powerpoint/2010/main" val="523649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E0A6847-9D48-49C9-B6CA-8B0375E20174}" type="slidenum">
              <a:rPr lang="en-US" smtClean="0"/>
              <a:pPr/>
              <a:t>33</a:t>
            </a:fld>
            <a:endParaRPr lang="en-US" smtClean="0"/>
          </a:p>
        </p:txBody>
      </p:sp>
    </p:spTree>
    <p:extLst>
      <p:ext uri="{BB962C8B-B14F-4D97-AF65-F5344CB8AC3E}">
        <p14:creationId xmlns:p14="http://schemas.microsoft.com/office/powerpoint/2010/main" val="2270160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8B42E7-1B08-47A4-B122-3E028A550C64}" type="slidenum">
              <a:rPr lang="en-US" smtClean="0"/>
              <a:pPr/>
              <a:t>34</a:t>
            </a:fld>
            <a:endParaRPr lang="en-US" smtClean="0"/>
          </a:p>
        </p:txBody>
      </p:sp>
    </p:spTree>
    <p:extLst>
      <p:ext uri="{BB962C8B-B14F-4D97-AF65-F5344CB8AC3E}">
        <p14:creationId xmlns:p14="http://schemas.microsoft.com/office/powerpoint/2010/main" val="3881105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5A9AEB-DC16-469B-B6EF-27C19B999B74}" type="slidenum">
              <a:rPr lang="en-US" smtClean="0"/>
              <a:pPr/>
              <a:t>35</a:t>
            </a:fld>
            <a:endParaRPr lang="en-US" smtClean="0"/>
          </a:p>
        </p:txBody>
      </p:sp>
    </p:spTree>
    <p:extLst>
      <p:ext uri="{BB962C8B-B14F-4D97-AF65-F5344CB8AC3E}">
        <p14:creationId xmlns:p14="http://schemas.microsoft.com/office/powerpoint/2010/main" val="4121993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48AC732-7D3D-4735-97C7-F7B4EF4AD765}" type="slidenum">
              <a:rPr lang="en-US" smtClean="0"/>
              <a:pPr/>
              <a:t>36</a:t>
            </a:fld>
            <a:endParaRPr lang="en-US" smtClean="0"/>
          </a:p>
        </p:txBody>
      </p:sp>
    </p:spTree>
    <p:extLst>
      <p:ext uri="{BB962C8B-B14F-4D97-AF65-F5344CB8AC3E}">
        <p14:creationId xmlns:p14="http://schemas.microsoft.com/office/powerpoint/2010/main" val="2446059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52EBF8-6767-43B9-A71C-189CAE119E60}" type="slidenum">
              <a:rPr lang="en-US" smtClean="0"/>
              <a:pPr/>
              <a:t>37</a:t>
            </a:fld>
            <a:endParaRPr lang="en-US" smtClean="0"/>
          </a:p>
        </p:txBody>
      </p:sp>
    </p:spTree>
    <p:extLst>
      <p:ext uri="{BB962C8B-B14F-4D97-AF65-F5344CB8AC3E}">
        <p14:creationId xmlns:p14="http://schemas.microsoft.com/office/powerpoint/2010/main" val="959821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74C2E50-6E79-4857-B6E9-25DE869E48ED}" type="slidenum">
              <a:rPr lang="en-US" smtClean="0"/>
              <a:pPr/>
              <a:t>38</a:t>
            </a:fld>
            <a:endParaRPr lang="en-US" smtClean="0"/>
          </a:p>
        </p:txBody>
      </p:sp>
    </p:spTree>
    <p:extLst>
      <p:ext uri="{BB962C8B-B14F-4D97-AF65-F5344CB8AC3E}">
        <p14:creationId xmlns:p14="http://schemas.microsoft.com/office/powerpoint/2010/main" val="3279733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1299BB7-09AD-4FBA-8BBD-4E03328E990A}" type="slidenum">
              <a:rPr lang="en-US" smtClean="0"/>
              <a:pPr/>
              <a:t>39</a:t>
            </a:fld>
            <a:endParaRPr lang="en-US" smtClean="0"/>
          </a:p>
        </p:txBody>
      </p:sp>
    </p:spTree>
    <p:extLst>
      <p:ext uri="{BB962C8B-B14F-4D97-AF65-F5344CB8AC3E}">
        <p14:creationId xmlns:p14="http://schemas.microsoft.com/office/powerpoint/2010/main" val="3251964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1F8392F-A90F-4278-B852-7F85B4B66686}" type="slidenum">
              <a:rPr lang="en-US" smtClean="0"/>
              <a:pPr/>
              <a:t>40</a:t>
            </a:fld>
            <a:endParaRPr lang="en-US" smtClean="0"/>
          </a:p>
        </p:txBody>
      </p:sp>
    </p:spTree>
    <p:extLst>
      <p:ext uri="{BB962C8B-B14F-4D97-AF65-F5344CB8AC3E}">
        <p14:creationId xmlns:p14="http://schemas.microsoft.com/office/powerpoint/2010/main" val="1180096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B614FE-F07B-405A-8677-812C6C1DF635}" type="slidenum">
              <a:rPr lang="en-US" smtClean="0"/>
              <a:pPr/>
              <a:t>41</a:t>
            </a:fld>
            <a:endParaRPr lang="en-US" smtClean="0"/>
          </a:p>
        </p:txBody>
      </p:sp>
    </p:spTree>
    <p:extLst>
      <p:ext uri="{BB962C8B-B14F-4D97-AF65-F5344CB8AC3E}">
        <p14:creationId xmlns:p14="http://schemas.microsoft.com/office/powerpoint/2010/main" val="1517212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9ACB8F7-6913-492F-85D0-EE248EE384A0}" type="slidenum">
              <a:rPr lang="en-US" smtClean="0"/>
              <a:pPr/>
              <a:t>42</a:t>
            </a:fld>
            <a:endParaRPr lang="en-US" smtClean="0"/>
          </a:p>
        </p:txBody>
      </p:sp>
    </p:spTree>
    <p:extLst>
      <p:ext uri="{BB962C8B-B14F-4D97-AF65-F5344CB8AC3E}">
        <p14:creationId xmlns:p14="http://schemas.microsoft.com/office/powerpoint/2010/main" val="1041186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A5EB90B-DEC8-4492-A78F-40B3F1AFEE14}" type="slidenum">
              <a:rPr lang="en-US" smtClean="0"/>
              <a:pPr/>
              <a:t>7</a:t>
            </a:fld>
            <a:endParaRPr lang="en-US" smtClean="0"/>
          </a:p>
        </p:txBody>
      </p:sp>
    </p:spTree>
    <p:extLst>
      <p:ext uri="{BB962C8B-B14F-4D97-AF65-F5344CB8AC3E}">
        <p14:creationId xmlns:p14="http://schemas.microsoft.com/office/powerpoint/2010/main" val="4181209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C35AF15-45FC-44AB-B442-E5E33E961B3A}" type="slidenum">
              <a:rPr lang="en-US" smtClean="0"/>
              <a:pPr/>
              <a:t>43</a:t>
            </a:fld>
            <a:endParaRPr lang="en-US" smtClean="0"/>
          </a:p>
        </p:txBody>
      </p:sp>
    </p:spTree>
    <p:extLst>
      <p:ext uri="{BB962C8B-B14F-4D97-AF65-F5344CB8AC3E}">
        <p14:creationId xmlns:p14="http://schemas.microsoft.com/office/powerpoint/2010/main" val="739087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D6BA463-373C-420F-A9D2-C2A1541D964C}" type="slidenum">
              <a:rPr lang="en-US" smtClean="0"/>
              <a:pPr/>
              <a:t>44</a:t>
            </a:fld>
            <a:endParaRPr lang="en-US" smtClean="0"/>
          </a:p>
        </p:txBody>
      </p:sp>
    </p:spTree>
    <p:extLst>
      <p:ext uri="{BB962C8B-B14F-4D97-AF65-F5344CB8AC3E}">
        <p14:creationId xmlns:p14="http://schemas.microsoft.com/office/powerpoint/2010/main" val="4075570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8486397-34BB-4909-BCB5-28D65108F7D7}" type="slidenum">
              <a:rPr lang="en-US" smtClean="0"/>
              <a:pPr/>
              <a:t>45</a:t>
            </a:fld>
            <a:endParaRPr lang="en-US" smtClean="0"/>
          </a:p>
        </p:txBody>
      </p:sp>
    </p:spTree>
    <p:extLst>
      <p:ext uri="{BB962C8B-B14F-4D97-AF65-F5344CB8AC3E}">
        <p14:creationId xmlns:p14="http://schemas.microsoft.com/office/powerpoint/2010/main" val="4031399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C625CD-A99A-4941-A683-28E6DC75558D}" type="slidenum">
              <a:rPr lang="en-US" smtClean="0"/>
              <a:pPr/>
              <a:t>46</a:t>
            </a:fld>
            <a:endParaRPr lang="en-US" smtClean="0"/>
          </a:p>
        </p:txBody>
      </p:sp>
    </p:spTree>
    <p:extLst>
      <p:ext uri="{BB962C8B-B14F-4D97-AF65-F5344CB8AC3E}">
        <p14:creationId xmlns:p14="http://schemas.microsoft.com/office/powerpoint/2010/main" val="700009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4C7BF3-9A66-4DB1-B422-C5E0B3C7D04D}" type="slidenum">
              <a:rPr lang="en-US" smtClean="0"/>
              <a:pPr/>
              <a:t>47</a:t>
            </a:fld>
            <a:endParaRPr lang="en-US" smtClean="0"/>
          </a:p>
        </p:txBody>
      </p:sp>
    </p:spTree>
    <p:extLst>
      <p:ext uri="{BB962C8B-B14F-4D97-AF65-F5344CB8AC3E}">
        <p14:creationId xmlns:p14="http://schemas.microsoft.com/office/powerpoint/2010/main" val="1182290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0AB1D2C-CDFE-4128-B4CD-FEC005FDF56D}" type="slidenum">
              <a:rPr lang="en-US" smtClean="0"/>
              <a:pPr/>
              <a:t>48</a:t>
            </a:fld>
            <a:endParaRPr lang="en-US" smtClean="0"/>
          </a:p>
        </p:txBody>
      </p:sp>
    </p:spTree>
    <p:extLst>
      <p:ext uri="{BB962C8B-B14F-4D97-AF65-F5344CB8AC3E}">
        <p14:creationId xmlns:p14="http://schemas.microsoft.com/office/powerpoint/2010/main" val="14631254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17A7AE1-5987-4B09-8739-D3C625379F29}" type="slidenum">
              <a:rPr lang="en-US" smtClean="0"/>
              <a:pPr/>
              <a:t>49</a:t>
            </a:fld>
            <a:endParaRPr lang="en-US" smtClean="0"/>
          </a:p>
        </p:txBody>
      </p:sp>
    </p:spTree>
    <p:extLst>
      <p:ext uri="{BB962C8B-B14F-4D97-AF65-F5344CB8AC3E}">
        <p14:creationId xmlns:p14="http://schemas.microsoft.com/office/powerpoint/2010/main" val="339668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AC9BBE8-4E3C-426E-9ADF-3342EEAF4478}" type="slidenum">
              <a:rPr lang="en-US" smtClean="0"/>
              <a:pPr/>
              <a:t>8</a:t>
            </a:fld>
            <a:endParaRPr lang="en-US" smtClean="0"/>
          </a:p>
        </p:txBody>
      </p:sp>
    </p:spTree>
    <p:extLst>
      <p:ext uri="{BB962C8B-B14F-4D97-AF65-F5344CB8AC3E}">
        <p14:creationId xmlns:p14="http://schemas.microsoft.com/office/powerpoint/2010/main" val="79724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5CE463-F070-4AF9-B957-E6994AE03A4D}" type="slidenum">
              <a:rPr lang="en-US" smtClean="0"/>
              <a:pPr/>
              <a:t>9</a:t>
            </a:fld>
            <a:endParaRPr lang="en-US" smtClean="0"/>
          </a:p>
        </p:txBody>
      </p:sp>
    </p:spTree>
    <p:extLst>
      <p:ext uri="{BB962C8B-B14F-4D97-AF65-F5344CB8AC3E}">
        <p14:creationId xmlns:p14="http://schemas.microsoft.com/office/powerpoint/2010/main" val="4085309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59D8A36-E431-4C2E-A233-028D045492D3}" type="slidenum">
              <a:rPr lang="en-US" smtClean="0"/>
              <a:pPr/>
              <a:t>10</a:t>
            </a:fld>
            <a:endParaRPr lang="en-US" smtClean="0"/>
          </a:p>
        </p:txBody>
      </p:sp>
    </p:spTree>
    <p:extLst>
      <p:ext uri="{BB962C8B-B14F-4D97-AF65-F5344CB8AC3E}">
        <p14:creationId xmlns:p14="http://schemas.microsoft.com/office/powerpoint/2010/main" val="1113061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59D8A36-E431-4C2E-A233-028D045492D3}" type="slidenum">
              <a:rPr lang="en-US" smtClean="0"/>
              <a:pPr/>
              <a:t>11</a:t>
            </a:fld>
            <a:endParaRPr lang="en-US" smtClean="0"/>
          </a:p>
        </p:txBody>
      </p:sp>
    </p:spTree>
    <p:extLst>
      <p:ext uri="{BB962C8B-B14F-4D97-AF65-F5344CB8AC3E}">
        <p14:creationId xmlns:p14="http://schemas.microsoft.com/office/powerpoint/2010/main" val="224911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3E8C0F0-6A7E-4FAA-9530-7A76B6090D0E}" type="slidenum">
              <a:rPr lang="en-US" smtClean="0"/>
              <a:pPr/>
              <a:t>12</a:t>
            </a:fld>
            <a:endParaRPr lang="en-US" smtClean="0"/>
          </a:p>
        </p:txBody>
      </p:sp>
    </p:spTree>
    <p:extLst>
      <p:ext uri="{BB962C8B-B14F-4D97-AF65-F5344CB8AC3E}">
        <p14:creationId xmlns:p14="http://schemas.microsoft.com/office/powerpoint/2010/main" val="279517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5/17/2020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368"/>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747"/>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38D4D4E-2763-4FF3-912D-C7975C9E0756}" type="datetimeFigureOut">
              <a:rPr lang="en-US"/>
              <a:pPr>
                <a:defRPr/>
              </a:pPr>
              <a:t>5/17/2020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506D2F-CB88-4849-9F7B-3265AF586EEB}" type="slidenum">
              <a:rPr lang="en-US"/>
              <a:pPr>
                <a:defRPr/>
              </a:pPr>
              <a:t>‹#›</a:t>
            </a:fld>
            <a:endParaRPr lang="en-US"/>
          </a:p>
        </p:txBody>
      </p:sp>
    </p:spTree>
    <p:extLst>
      <p:ext uri="{BB962C8B-B14F-4D97-AF65-F5344CB8AC3E}">
        <p14:creationId xmlns:p14="http://schemas.microsoft.com/office/powerpoint/2010/main" val="46761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70894F-376A-4CCD-B9AA-B47AC5D129F4}" type="datetimeFigureOut">
              <a:rPr lang="en-US"/>
              <a:pPr>
                <a:defRPr/>
              </a:pPr>
              <a:t>5/17/2020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398953-BE43-4533-8C93-8108F15BB4EE}" type="slidenum">
              <a:rPr lang="en-US"/>
              <a:pPr>
                <a:defRPr/>
              </a:pPr>
              <a:t>‹#›</a:t>
            </a:fld>
            <a:endParaRPr lang="en-US"/>
          </a:p>
        </p:txBody>
      </p:sp>
    </p:spTree>
    <p:extLst>
      <p:ext uri="{BB962C8B-B14F-4D97-AF65-F5344CB8AC3E}">
        <p14:creationId xmlns:p14="http://schemas.microsoft.com/office/powerpoint/2010/main" val="1114428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5/17/2020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5307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bn.wikipedia.org/wiki/%E0%A6%A4%E0%A6%A5%E0%A7%8D%E0%A6%AF_%E0%A6%AA%E0%A7%8D%E0%A6%AF%E0%A6%BE%E0%A6%95%E0%A7%87%E0%A6%9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bn.wikipedia.org/wiki/%E0%A6%B2%E0%A7%8B%E0%A6%95%E0%A6%BE%E0%A6%B2_%E0%A6%8F%E0%A6%B0%E0%A6%BF%E0%A6%AF%E0%A6%BC%E0%A6%BE_%E0%A6%A8%E0%A7%87%E0%A6%9F%E0%A6%93%E0%A6%AF%E0%A6%BC%E0%A6%BE%E0%A6%B0%E0%A7%8D%E0%A6%95" TargetMode="External"/><Relationship Id="rId5" Type="http://schemas.openxmlformats.org/officeDocument/2006/relationships/image" Target="../media/image18.jpeg"/><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4.gif"/></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42.gif"/></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44.jp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46.jp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47.jpg"/></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8.jp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9.jp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412" y="274510"/>
            <a:ext cx="8342839" cy="631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Date Placeholder 1"/>
          <p:cNvSpPr>
            <a:spLocks noGrp="1"/>
          </p:cNvSpPr>
          <p:nvPr>
            <p:ph type="dt" sz="quarter" idx="10"/>
          </p:nvPr>
        </p:nvSpPr>
        <p:spPr bwMode="auto">
          <a:xfrm>
            <a:off x="2364791" y="5689367"/>
            <a:ext cx="904841" cy="265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28"/>
              </a:spcBef>
              <a:buFont typeface="Arial" panose="020B0604020202020204" pitchFamily="34" charset="0"/>
              <a:buChar char="•"/>
              <a:defRPr sz="2038">
                <a:solidFill>
                  <a:schemeClr val="tx1"/>
                </a:solidFill>
                <a:latin typeface="Calibri" panose="020F0502020204030204" pitchFamily="34" charset="0"/>
              </a:defRPr>
            </a:lvl1pPr>
            <a:lvl2pPr marL="540853" indent="-208021">
              <a:lnSpc>
                <a:spcPct val="90000"/>
              </a:lnSpc>
              <a:spcBef>
                <a:spcPts val="364"/>
              </a:spcBef>
              <a:buFont typeface="Arial" panose="020B0604020202020204" pitchFamily="34" charset="0"/>
              <a:buChar char="•"/>
              <a:defRPr sz="1747">
                <a:solidFill>
                  <a:schemeClr val="tx1"/>
                </a:solidFill>
                <a:latin typeface="Calibri" panose="020F0502020204030204" pitchFamily="34" charset="0"/>
              </a:defRPr>
            </a:lvl2pPr>
            <a:lvl3pPr marL="832081" indent="-166416">
              <a:lnSpc>
                <a:spcPct val="90000"/>
              </a:lnSpc>
              <a:spcBef>
                <a:spcPts val="364"/>
              </a:spcBef>
              <a:buFont typeface="Arial" panose="020B0604020202020204" pitchFamily="34" charset="0"/>
              <a:buChar char="•"/>
              <a:defRPr sz="1456">
                <a:solidFill>
                  <a:schemeClr val="tx1"/>
                </a:solidFill>
                <a:latin typeface="Calibri" panose="020F0502020204030204" pitchFamily="34" charset="0"/>
              </a:defRPr>
            </a:lvl3pPr>
            <a:lvl4pPr marL="1164914" indent="-166416">
              <a:lnSpc>
                <a:spcPct val="90000"/>
              </a:lnSpc>
              <a:spcBef>
                <a:spcPts val="364"/>
              </a:spcBef>
              <a:buFont typeface="Arial" panose="020B0604020202020204" pitchFamily="34" charset="0"/>
              <a:buChar char="•"/>
              <a:defRPr>
                <a:solidFill>
                  <a:schemeClr val="tx1"/>
                </a:solidFill>
                <a:latin typeface="Calibri" panose="020F0502020204030204" pitchFamily="34" charset="0"/>
              </a:defRPr>
            </a:lvl4pPr>
            <a:lvl5pPr marL="1497746" indent="-166416">
              <a:lnSpc>
                <a:spcPct val="90000"/>
              </a:lnSpc>
              <a:spcBef>
                <a:spcPts val="364"/>
              </a:spcBef>
              <a:buFont typeface="Arial" panose="020B0604020202020204" pitchFamily="34" charset="0"/>
              <a:buChar char="•"/>
              <a:defRPr>
                <a:solidFill>
                  <a:schemeClr val="tx1"/>
                </a:solidFill>
                <a:latin typeface="Calibri" panose="020F0502020204030204" pitchFamily="34" charset="0"/>
              </a:defRPr>
            </a:lvl5pPr>
            <a:lvl6pPr marL="1830579" indent="-166416" eaLnBrk="0" fontAlgn="base" hangingPunct="0">
              <a:lnSpc>
                <a:spcPct val="90000"/>
              </a:lnSpc>
              <a:spcBef>
                <a:spcPts val="364"/>
              </a:spcBef>
              <a:spcAft>
                <a:spcPct val="0"/>
              </a:spcAft>
              <a:buFont typeface="Arial" panose="020B0604020202020204" pitchFamily="34" charset="0"/>
              <a:buChar char="•"/>
              <a:defRPr>
                <a:solidFill>
                  <a:schemeClr val="tx1"/>
                </a:solidFill>
                <a:latin typeface="Calibri" panose="020F0502020204030204" pitchFamily="34" charset="0"/>
              </a:defRPr>
            </a:lvl6pPr>
            <a:lvl7pPr marL="2163411" indent="-166416" eaLnBrk="0" fontAlgn="base" hangingPunct="0">
              <a:lnSpc>
                <a:spcPct val="90000"/>
              </a:lnSpc>
              <a:spcBef>
                <a:spcPts val="364"/>
              </a:spcBef>
              <a:spcAft>
                <a:spcPct val="0"/>
              </a:spcAft>
              <a:buFont typeface="Arial" panose="020B0604020202020204" pitchFamily="34" charset="0"/>
              <a:buChar char="•"/>
              <a:defRPr>
                <a:solidFill>
                  <a:schemeClr val="tx1"/>
                </a:solidFill>
                <a:latin typeface="Calibri" panose="020F0502020204030204" pitchFamily="34" charset="0"/>
              </a:defRPr>
            </a:lvl7pPr>
            <a:lvl8pPr marL="2496243" indent="-166416" eaLnBrk="0" fontAlgn="base" hangingPunct="0">
              <a:lnSpc>
                <a:spcPct val="90000"/>
              </a:lnSpc>
              <a:spcBef>
                <a:spcPts val="364"/>
              </a:spcBef>
              <a:spcAft>
                <a:spcPct val="0"/>
              </a:spcAft>
              <a:buFont typeface="Arial" panose="020B0604020202020204" pitchFamily="34" charset="0"/>
              <a:buChar char="•"/>
              <a:defRPr>
                <a:solidFill>
                  <a:schemeClr val="tx1"/>
                </a:solidFill>
                <a:latin typeface="Calibri" panose="020F0502020204030204" pitchFamily="34" charset="0"/>
              </a:defRPr>
            </a:lvl8pPr>
            <a:lvl9pPr marL="2829076" indent="-166416" eaLnBrk="0" fontAlgn="base" hangingPunct="0">
              <a:lnSpc>
                <a:spcPct val="90000"/>
              </a:lnSpc>
              <a:spcBef>
                <a:spcPts val="364"/>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fld id="{CD9FA413-0A69-4B65-A971-420C0EDEE032}" type="datetime1">
              <a:rPr lang="en-US" sz="1165">
                <a:solidFill>
                  <a:srgbClr val="FF0000"/>
                </a:solidFill>
              </a:rPr>
              <a:pPr algn="ctr">
                <a:lnSpc>
                  <a:spcPct val="100000"/>
                </a:lnSpc>
                <a:spcBef>
                  <a:spcPct val="0"/>
                </a:spcBef>
                <a:buFontTx/>
                <a:buNone/>
              </a:pPr>
              <a:t>5/17/2020</a:t>
            </a:fld>
            <a:endParaRPr lang="en-US" sz="1165" dirty="0">
              <a:solidFill>
                <a:srgbClr val="FF0000"/>
              </a:solidFill>
            </a:endParaRPr>
          </a:p>
        </p:txBody>
      </p:sp>
      <p:sp>
        <p:nvSpPr>
          <p:cNvPr id="3076" name="Slide Number Placeholder 2"/>
          <p:cNvSpPr>
            <a:spLocks noGrp="1"/>
          </p:cNvSpPr>
          <p:nvPr>
            <p:ph type="sldNum" sz="quarter" idx="12"/>
          </p:nvPr>
        </p:nvSpPr>
        <p:spPr bwMode="auto">
          <a:xfrm>
            <a:off x="9391300" y="5689367"/>
            <a:ext cx="873639" cy="265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28"/>
              </a:spcBef>
              <a:buFont typeface="Arial" panose="020B0604020202020204" pitchFamily="34" charset="0"/>
              <a:buChar char="•"/>
              <a:defRPr sz="2038">
                <a:solidFill>
                  <a:schemeClr val="tx1"/>
                </a:solidFill>
                <a:latin typeface="Calibri" panose="020F0502020204030204" pitchFamily="34" charset="0"/>
              </a:defRPr>
            </a:lvl1pPr>
            <a:lvl2pPr marL="540853" indent="-208021">
              <a:lnSpc>
                <a:spcPct val="90000"/>
              </a:lnSpc>
              <a:spcBef>
                <a:spcPts val="364"/>
              </a:spcBef>
              <a:buFont typeface="Arial" panose="020B0604020202020204" pitchFamily="34" charset="0"/>
              <a:buChar char="•"/>
              <a:defRPr sz="1747">
                <a:solidFill>
                  <a:schemeClr val="tx1"/>
                </a:solidFill>
                <a:latin typeface="Calibri" panose="020F0502020204030204" pitchFamily="34" charset="0"/>
              </a:defRPr>
            </a:lvl2pPr>
            <a:lvl3pPr marL="832081" indent="-166416">
              <a:lnSpc>
                <a:spcPct val="90000"/>
              </a:lnSpc>
              <a:spcBef>
                <a:spcPts val="364"/>
              </a:spcBef>
              <a:buFont typeface="Arial" panose="020B0604020202020204" pitchFamily="34" charset="0"/>
              <a:buChar char="•"/>
              <a:defRPr sz="1456">
                <a:solidFill>
                  <a:schemeClr val="tx1"/>
                </a:solidFill>
                <a:latin typeface="Calibri" panose="020F0502020204030204" pitchFamily="34" charset="0"/>
              </a:defRPr>
            </a:lvl3pPr>
            <a:lvl4pPr marL="1164914" indent="-166416">
              <a:lnSpc>
                <a:spcPct val="90000"/>
              </a:lnSpc>
              <a:spcBef>
                <a:spcPts val="364"/>
              </a:spcBef>
              <a:buFont typeface="Arial" panose="020B0604020202020204" pitchFamily="34" charset="0"/>
              <a:buChar char="•"/>
              <a:defRPr>
                <a:solidFill>
                  <a:schemeClr val="tx1"/>
                </a:solidFill>
                <a:latin typeface="Calibri" panose="020F0502020204030204" pitchFamily="34" charset="0"/>
              </a:defRPr>
            </a:lvl4pPr>
            <a:lvl5pPr marL="1497746" indent="-166416">
              <a:lnSpc>
                <a:spcPct val="90000"/>
              </a:lnSpc>
              <a:spcBef>
                <a:spcPts val="364"/>
              </a:spcBef>
              <a:buFont typeface="Arial" panose="020B0604020202020204" pitchFamily="34" charset="0"/>
              <a:buChar char="•"/>
              <a:defRPr>
                <a:solidFill>
                  <a:schemeClr val="tx1"/>
                </a:solidFill>
                <a:latin typeface="Calibri" panose="020F0502020204030204" pitchFamily="34" charset="0"/>
              </a:defRPr>
            </a:lvl5pPr>
            <a:lvl6pPr marL="1830579" indent="-166416" eaLnBrk="0" fontAlgn="base" hangingPunct="0">
              <a:lnSpc>
                <a:spcPct val="90000"/>
              </a:lnSpc>
              <a:spcBef>
                <a:spcPts val="364"/>
              </a:spcBef>
              <a:spcAft>
                <a:spcPct val="0"/>
              </a:spcAft>
              <a:buFont typeface="Arial" panose="020B0604020202020204" pitchFamily="34" charset="0"/>
              <a:buChar char="•"/>
              <a:defRPr>
                <a:solidFill>
                  <a:schemeClr val="tx1"/>
                </a:solidFill>
                <a:latin typeface="Calibri" panose="020F0502020204030204" pitchFamily="34" charset="0"/>
              </a:defRPr>
            </a:lvl6pPr>
            <a:lvl7pPr marL="2163411" indent="-166416" eaLnBrk="0" fontAlgn="base" hangingPunct="0">
              <a:lnSpc>
                <a:spcPct val="90000"/>
              </a:lnSpc>
              <a:spcBef>
                <a:spcPts val="364"/>
              </a:spcBef>
              <a:spcAft>
                <a:spcPct val="0"/>
              </a:spcAft>
              <a:buFont typeface="Arial" panose="020B0604020202020204" pitchFamily="34" charset="0"/>
              <a:buChar char="•"/>
              <a:defRPr>
                <a:solidFill>
                  <a:schemeClr val="tx1"/>
                </a:solidFill>
                <a:latin typeface="Calibri" panose="020F0502020204030204" pitchFamily="34" charset="0"/>
              </a:defRPr>
            </a:lvl7pPr>
            <a:lvl8pPr marL="2496243" indent="-166416" eaLnBrk="0" fontAlgn="base" hangingPunct="0">
              <a:lnSpc>
                <a:spcPct val="90000"/>
              </a:lnSpc>
              <a:spcBef>
                <a:spcPts val="364"/>
              </a:spcBef>
              <a:spcAft>
                <a:spcPct val="0"/>
              </a:spcAft>
              <a:buFont typeface="Arial" panose="020B0604020202020204" pitchFamily="34" charset="0"/>
              <a:buChar char="•"/>
              <a:defRPr>
                <a:solidFill>
                  <a:schemeClr val="tx1"/>
                </a:solidFill>
                <a:latin typeface="Calibri" panose="020F0502020204030204" pitchFamily="34" charset="0"/>
              </a:defRPr>
            </a:lvl8pPr>
            <a:lvl9pPr marL="2829076" indent="-166416" eaLnBrk="0" fontAlgn="base" hangingPunct="0">
              <a:lnSpc>
                <a:spcPct val="90000"/>
              </a:lnSpc>
              <a:spcBef>
                <a:spcPts val="364"/>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sz="1165" dirty="0">
                <a:solidFill>
                  <a:srgbClr val="FF0000"/>
                </a:solidFill>
              </a:rPr>
              <a:t>Page no. </a:t>
            </a:r>
            <a:fld id="{4F05DB8E-DF87-43B2-ACA6-AB72DB6A63D8}" type="slidenum">
              <a:rPr lang="en-US" sz="1165">
                <a:solidFill>
                  <a:srgbClr val="FF0000"/>
                </a:solidFill>
              </a:rPr>
              <a:pPr algn="ctr">
                <a:lnSpc>
                  <a:spcPct val="100000"/>
                </a:lnSpc>
                <a:spcBef>
                  <a:spcPct val="0"/>
                </a:spcBef>
                <a:buFontTx/>
                <a:buNone/>
              </a:pPr>
              <a:t>1</a:t>
            </a:fld>
            <a:endParaRPr lang="en-US" sz="1165" dirty="0">
              <a:solidFill>
                <a:srgbClr val="FF0000"/>
              </a:solidFill>
            </a:endParaRPr>
          </a:p>
        </p:txBody>
      </p:sp>
      <p:sp>
        <p:nvSpPr>
          <p:cNvPr id="9" name="Frame 8"/>
          <p:cNvSpPr/>
          <p:nvPr/>
        </p:nvSpPr>
        <p:spPr>
          <a:xfrm>
            <a:off x="134471" y="0"/>
            <a:ext cx="8875058" cy="6858000"/>
          </a:xfrm>
          <a:prstGeom prst="frame">
            <a:avLst>
              <a:gd name="adj1" fmla="val 407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56" dirty="0">
              <a:solidFill>
                <a:schemeClr val="tx1"/>
              </a:solidFill>
            </a:endParaRPr>
          </a:p>
        </p:txBody>
      </p:sp>
      <p:sp>
        <p:nvSpPr>
          <p:cNvPr id="10" name="Rectangle 9"/>
          <p:cNvSpPr/>
          <p:nvPr/>
        </p:nvSpPr>
        <p:spPr>
          <a:xfrm>
            <a:off x="2353236" y="1986803"/>
            <a:ext cx="1018090" cy="2321726"/>
          </a:xfrm>
          <a:prstGeom prst="rect">
            <a:avLst/>
          </a:prstGeom>
        </p:spPr>
        <p:txBody>
          <a:bodyPr>
            <a:spAutoFit/>
          </a:bodyPr>
          <a:lstStyle/>
          <a:p>
            <a:pPr>
              <a:defRPr/>
            </a:pPr>
            <a:r>
              <a:rPr lang="bn-BD" sz="14487" dirty="0">
                <a:solidFill>
                  <a:schemeClr val="accent2">
                    <a:lumMod val="40000"/>
                    <a:lumOff val="60000"/>
                  </a:schemeClr>
                </a:solidFill>
                <a:latin typeface="NikoshBAN" panose="02000000000000000000" pitchFamily="2" charset="0"/>
                <a:cs typeface="NikoshBAN" panose="02000000000000000000" pitchFamily="2" charset="0"/>
              </a:rPr>
              <a:t>স্বা</a:t>
            </a:r>
            <a:endParaRPr lang="en-US" sz="2330" dirty="0">
              <a:solidFill>
                <a:schemeClr val="accent2">
                  <a:lumMod val="40000"/>
                  <a:lumOff val="60000"/>
                </a:schemeClr>
              </a:solidFill>
              <a:latin typeface="NikoshBAN" panose="02000000000000000000" pitchFamily="2" charset="0"/>
              <a:cs typeface="NikoshBAN" panose="02000000000000000000" pitchFamily="2" charset="0"/>
            </a:endParaRPr>
          </a:p>
        </p:txBody>
      </p:sp>
      <p:sp>
        <p:nvSpPr>
          <p:cNvPr id="11" name="Rectangle 10"/>
          <p:cNvSpPr>
            <a:spLocks noChangeArrowheads="1"/>
          </p:cNvSpPr>
          <p:nvPr/>
        </p:nvSpPr>
        <p:spPr bwMode="auto">
          <a:xfrm>
            <a:off x="3629025" y="2075785"/>
            <a:ext cx="1039067" cy="232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n-BD" sz="14487">
                <a:solidFill>
                  <a:srgbClr val="00B050"/>
                </a:solidFill>
                <a:latin typeface="NikoshBAN" panose="02000000000000000000" pitchFamily="2" charset="0"/>
                <a:cs typeface="NikoshBAN" panose="02000000000000000000" pitchFamily="2" charset="0"/>
              </a:rPr>
              <a:t>গ</a:t>
            </a:r>
            <a:endParaRPr lang="en-US" sz="2330" dirty="0">
              <a:solidFill>
                <a:srgbClr val="00B050"/>
              </a:solidFill>
              <a:latin typeface="NikoshBAN" panose="02000000000000000000" pitchFamily="2" charset="0"/>
              <a:cs typeface="NikoshBAN" panose="02000000000000000000" pitchFamily="2" charset="0"/>
            </a:endParaRPr>
          </a:p>
        </p:txBody>
      </p:sp>
      <p:sp>
        <p:nvSpPr>
          <p:cNvPr id="12" name="Rectangle 11"/>
          <p:cNvSpPr>
            <a:spLocks noChangeArrowheads="1"/>
          </p:cNvSpPr>
          <p:nvPr/>
        </p:nvSpPr>
        <p:spPr bwMode="auto">
          <a:xfrm>
            <a:off x="4572000" y="2075785"/>
            <a:ext cx="1229824" cy="232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n-BD" sz="14487">
                <a:solidFill>
                  <a:srgbClr val="0070C0"/>
                </a:solidFill>
                <a:latin typeface="NikoshBAN" panose="02000000000000000000" pitchFamily="2" charset="0"/>
                <a:cs typeface="NikoshBAN" panose="02000000000000000000" pitchFamily="2" charset="0"/>
              </a:rPr>
              <a:t>ত</a:t>
            </a:r>
            <a:endParaRPr lang="en-US" sz="2330" dirty="0">
              <a:solidFill>
                <a:srgbClr val="0070C0"/>
              </a:solidFill>
              <a:latin typeface="NikoshBAN" panose="02000000000000000000" pitchFamily="2" charset="0"/>
              <a:cs typeface="NikoshBAN" panose="02000000000000000000" pitchFamily="2" charset="0"/>
            </a:endParaRPr>
          </a:p>
        </p:txBody>
      </p:sp>
      <p:sp>
        <p:nvSpPr>
          <p:cNvPr id="13" name="Rectangle 12"/>
          <p:cNvSpPr>
            <a:spLocks noChangeArrowheads="1"/>
          </p:cNvSpPr>
          <p:nvPr/>
        </p:nvSpPr>
        <p:spPr bwMode="auto">
          <a:xfrm>
            <a:off x="5649026" y="2075785"/>
            <a:ext cx="1136850" cy="232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n-BD" sz="14487">
                <a:solidFill>
                  <a:srgbClr val="FFFF00"/>
                </a:solidFill>
                <a:latin typeface="NikoshBAN" panose="02000000000000000000" pitchFamily="2" charset="0"/>
                <a:cs typeface="NikoshBAN" panose="02000000000000000000" pitchFamily="2" charset="0"/>
              </a:rPr>
              <a:t>ম</a:t>
            </a:r>
            <a:endParaRPr lang="en-US" sz="2330" dirty="0">
              <a:solidFill>
                <a:srgbClr val="FFFF00"/>
              </a:solidFill>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412" y="284115"/>
            <a:ext cx="4407696" cy="630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1441" y="272306"/>
            <a:ext cx="4274810" cy="630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698" y="312930"/>
            <a:ext cx="8335363" cy="6264319"/>
          </a:xfrm>
          <a:prstGeom prst="rect">
            <a:avLst/>
          </a:prstGeom>
        </p:spPr>
      </p:pic>
    </p:spTree>
    <p:extLst>
      <p:ext uri="{BB962C8B-B14F-4D97-AF65-F5344CB8AC3E}">
        <p14:creationId xmlns:p14="http://schemas.microsoft.com/office/powerpoint/2010/main" val="18947018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xit" presetSubtype="32" fill="hold" nodeType="clickEffect">
                                  <p:stCondLst>
                                    <p:cond delay="0"/>
                                  </p:stCondLst>
                                  <p:childTnLst>
                                    <p:animEffect transition="out" filter="plus(ou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23" presetClass="entr" presetSubtype="16" fill="hold" grpId="1" nodeType="withEffect">
                                  <p:stCondLst>
                                    <p:cond delay="0"/>
                                  </p:stCondLst>
                                  <p:iterate type="lt">
                                    <p:tmPct val="0"/>
                                  </p:iterate>
                                  <p:childTnLst>
                                    <p:set>
                                      <p:cBhvr>
                                        <p:cTn id="9" dur="1" fill="hold">
                                          <p:stCondLst>
                                            <p:cond delay="0"/>
                                          </p:stCondLst>
                                        </p:cTn>
                                        <p:tgtEl>
                                          <p:spTgt spid="10"/>
                                        </p:tgtEl>
                                        <p:attrNameLst>
                                          <p:attrName>style.visibility</p:attrName>
                                        </p:attrNameLst>
                                      </p:cBhvr>
                                      <p:to>
                                        <p:strVal val="visible"/>
                                      </p:to>
                                    </p:set>
                                    <p:anim calcmode="lin" valueType="num">
                                      <p:cBhvr>
                                        <p:cTn id="10" dur="3000" fill="hold"/>
                                        <p:tgtEl>
                                          <p:spTgt spid="10"/>
                                        </p:tgtEl>
                                        <p:attrNameLst>
                                          <p:attrName>ppt_w</p:attrName>
                                        </p:attrNameLst>
                                      </p:cBhvr>
                                      <p:tavLst>
                                        <p:tav tm="0">
                                          <p:val>
                                            <p:fltVal val="0"/>
                                          </p:val>
                                        </p:tav>
                                        <p:tav tm="100000">
                                          <p:val>
                                            <p:strVal val="#ppt_w"/>
                                          </p:val>
                                        </p:tav>
                                      </p:tavLst>
                                    </p:anim>
                                    <p:anim calcmode="lin" valueType="num">
                                      <p:cBhvr>
                                        <p:cTn id="11" dur="3000" fill="hold"/>
                                        <p:tgtEl>
                                          <p:spTgt spid="10"/>
                                        </p:tgtEl>
                                        <p:attrNameLst>
                                          <p:attrName>ppt_h</p:attrName>
                                        </p:attrNameLst>
                                      </p:cBhvr>
                                      <p:tavLst>
                                        <p:tav tm="0">
                                          <p:val>
                                            <p:fltVal val="0"/>
                                          </p:val>
                                        </p:tav>
                                        <p:tav tm="100000">
                                          <p:val>
                                            <p:strVal val="#ppt_h"/>
                                          </p:val>
                                        </p:tav>
                                      </p:tavLst>
                                    </p:anim>
                                  </p:childTnLst>
                                </p:cTn>
                              </p:par>
                              <p:par>
                                <p:cTn id="12" presetID="23" presetClass="emph" presetSubtype="0" repeatCount="indefinite" fill="hold" grpId="0" nodeType="withEffect">
                                  <p:stCondLst>
                                    <p:cond delay="0"/>
                                  </p:stCondLst>
                                  <p:iterate type="lt">
                                    <p:tmPct val="0"/>
                                  </p:iterate>
                                  <p:childTnLst>
                                    <p:animClr clrSpc="hsl" dir="cw">
                                      <p:cBhvr override="childStyle">
                                        <p:cTn id="13" dur="2000" fill="hold"/>
                                        <p:tgtEl>
                                          <p:spTgt spid="10"/>
                                        </p:tgtEl>
                                        <p:attrNameLst>
                                          <p:attrName>style.color</p:attrName>
                                        </p:attrNameLst>
                                      </p:cBhvr>
                                      <p:by>
                                        <p:hsl h="10842353" s="0" l="0"/>
                                      </p:by>
                                    </p:animClr>
                                    <p:animClr clrSpc="hsl" dir="cw">
                                      <p:cBhvr>
                                        <p:cTn id="14" dur="2000" fill="hold"/>
                                        <p:tgtEl>
                                          <p:spTgt spid="10"/>
                                        </p:tgtEl>
                                        <p:attrNameLst>
                                          <p:attrName>fillcolor</p:attrName>
                                        </p:attrNameLst>
                                      </p:cBhvr>
                                      <p:by>
                                        <p:hsl h="10842353" s="0" l="0"/>
                                      </p:by>
                                    </p:animClr>
                                    <p:animClr clrSpc="hsl" dir="cw">
                                      <p:cBhvr>
                                        <p:cTn id="15" dur="2000" fill="hold"/>
                                        <p:tgtEl>
                                          <p:spTgt spid="10"/>
                                        </p:tgtEl>
                                        <p:attrNameLst>
                                          <p:attrName>stroke.color</p:attrName>
                                        </p:attrNameLst>
                                      </p:cBhvr>
                                      <p:by>
                                        <p:hsl h="10842353" s="0" l="0"/>
                                      </p:by>
                                    </p:animClr>
                                    <p:set>
                                      <p:cBhvr>
                                        <p:cTn id="16" dur="2000" fill="hold"/>
                                        <p:tgtEl>
                                          <p:spTgt spid="10"/>
                                        </p:tgtEl>
                                        <p:attrNameLst>
                                          <p:attrName>fill.type</p:attrName>
                                        </p:attrNameLst>
                                      </p:cBhvr>
                                      <p:to>
                                        <p:strVal val="solid"/>
                                      </p:to>
                                    </p:set>
                                  </p:childTnLst>
                                </p:cTn>
                              </p:par>
                              <p:par>
                                <p:cTn id="17" presetID="23" presetClass="entr" presetSubtype="16" fill="hold" grpId="1" nodeType="withEffect">
                                  <p:stCondLst>
                                    <p:cond delay="0"/>
                                  </p:stCondLst>
                                  <p:iterate type="lt">
                                    <p:tmPct val="0"/>
                                  </p:iterate>
                                  <p:childTnLst>
                                    <p:set>
                                      <p:cBhvr>
                                        <p:cTn id="18" dur="1" fill="hold">
                                          <p:stCondLst>
                                            <p:cond delay="0"/>
                                          </p:stCondLst>
                                        </p:cTn>
                                        <p:tgtEl>
                                          <p:spTgt spid="11"/>
                                        </p:tgtEl>
                                        <p:attrNameLst>
                                          <p:attrName>style.visibility</p:attrName>
                                        </p:attrNameLst>
                                      </p:cBhvr>
                                      <p:to>
                                        <p:strVal val="visible"/>
                                      </p:to>
                                    </p:set>
                                    <p:anim calcmode="lin" valueType="num">
                                      <p:cBhvr>
                                        <p:cTn id="19" dur="3000" fill="hold"/>
                                        <p:tgtEl>
                                          <p:spTgt spid="11"/>
                                        </p:tgtEl>
                                        <p:attrNameLst>
                                          <p:attrName>ppt_w</p:attrName>
                                        </p:attrNameLst>
                                      </p:cBhvr>
                                      <p:tavLst>
                                        <p:tav tm="0">
                                          <p:val>
                                            <p:fltVal val="0"/>
                                          </p:val>
                                        </p:tav>
                                        <p:tav tm="100000">
                                          <p:val>
                                            <p:strVal val="#ppt_w"/>
                                          </p:val>
                                        </p:tav>
                                      </p:tavLst>
                                    </p:anim>
                                    <p:anim calcmode="lin" valueType="num">
                                      <p:cBhvr>
                                        <p:cTn id="20" dur="3000" fill="hold"/>
                                        <p:tgtEl>
                                          <p:spTgt spid="11"/>
                                        </p:tgtEl>
                                        <p:attrNameLst>
                                          <p:attrName>ppt_h</p:attrName>
                                        </p:attrNameLst>
                                      </p:cBhvr>
                                      <p:tavLst>
                                        <p:tav tm="0">
                                          <p:val>
                                            <p:fltVal val="0"/>
                                          </p:val>
                                        </p:tav>
                                        <p:tav tm="100000">
                                          <p:val>
                                            <p:strVal val="#ppt_h"/>
                                          </p:val>
                                        </p:tav>
                                      </p:tavLst>
                                    </p:anim>
                                  </p:childTnLst>
                                </p:cTn>
                              </p:par>
                              <p:par>
                                <p:cTn id="21" presetID="23" presetClass="emph" presetSubtype="0" repeatCount="indefinite" fill="hold" grpId="0" nodeType="withEffect">
                                  <p:stCondLst>
                                    <p:cond delay="0"/>
                                  </p:stCondLst>
                                  <p:iterate type="lt">
                                    <p:tmPct val="0"/>
                                  </p:iterate>
                                  <p:childTnLst>
                                    <p:animClr clrSpc="hsl" dir="cw">
                                      <p:cBhvr override="childStyle">
                                        <p:cTn id="22" dur="2000" fill="hold"/>
                                        <p:tgtEl>
                                          <p:spTgt spid="11"/>
                                        </p:tgtEl>
                                        <p:attrNameLst>
                                          <p:attrName>style.color</p:attrName>
                                        </p:attrNameLst>
                                      </p:cBhvr>
                                      <p:by>
                                        <p:hsl h="10842353" s="0" l="0"/>
                                      </p:by>
                                    </p:animClr>
                                    <p:animClr clrSpc="hsl" dir="cw">
                                      <p:cBhvr>
                                        <p:cTn id="23" dur="2000" fill="hold"/>
                                        <p:tgtEl>
                                          <p:spTgt spid="11"/>
                                        </p:tgtEl>
                                        <p:attrNameLst>
                                          <p:attrName>fillcolor</p:attrName>
                                        </p:attrNameLst>
                                      </p:cBhvr>
                                      <p:by>
                                        <p:hsl h="10842353" s="0" l="0"/>
                                      </p:by>
                                    </p:animClr>
                                    <p:animClr clrSpc="hsl" dir="cw">
                                      <p:cBhvr>
                                        <p:cTn id="24" dur="2000" fill="hold"/>
                                        <p:tgtEl>
                                          <p:spTgt spid="11"/>
                                        </p:tgtEl>
                                        <p:attrNameLst>
                                          <p:attrName>stroke.color</p:attrName>
                                        </p:attrNameLst>
                                      </p:cBhvr>
                                      <p:by>
                                        <p:hsl h="10842353" s="0" l="0"/>
                                      </p:by>
                                    </p:animClr>
                                    <p:set>
                                      <p:cBhvr>
                                        <p:cTn id="25" dur="2000" fill="hold"/>
                                        <p:tgtEl>
                                          <p:spTgt spid="11"/>
                                        </p:tgtEl>
                                        <p:attrNameLst>
                                          <p:attrName>fill.type</p:attrName>
                                        </p:attrNameLst>
                                      </p:cBhvr>
                                      <p:to>
                                        <p:strVal val="solid"/>
                                      </p:to>
                                    </p:set>
                                  </p:childTnLst>
                                </p:cTn>
                              </p:par>
                              <p:par>
                                <p:cTn id="26" presetID="23" presetClass="entr" presetSubtype="16" fill="hold" grpId="1" nodeType="withEffect">
                                  <p:stCondLst>
                                    <p:cond delay="0"/>
                                  </p:stCondLst>
                                  <p:iterate type="lt">
                                    <p:tmPct val="0"/>
                                  </p:iterate>
                                  <p:childTnLst>
                                    <p:set>
                                      <p:cBhvr>
                                        <p:cTn id="27" dur="1" fill="hold">
                                          <p:stCondLst>
                                            <p:cond delay="0"/>
                                          </p:stCondLst>
                                        </p:cTn>
                                        <p:tgtEl>
                                          <p:spTgt spid="12"/>
                                        </p:tgtEl>
                                        <p:attrNameLst>
                                          <p:attrName>style.visibility</p:attrName>
                                        </p:attrNameLst>
                                      </p:cBhvr>
                                      <p:to>
                                        <p:strVal val="visible"/>
                                      </p:to>
                                    </p:set>
                                    <p:anim calcmode="lin" valueType="num">
                                      <p:cBhvr>
                                        <p:cTn id="28" dur="3000" fill="hold"/>
                                        <p:tgtEl>
                                          <p:spTgt spid="12"/>
                                        </p:tgtEl>
                                        <p:attrNameLst>
                                          <p:attrName>ppt_w</p:attrName>
                                        </p:attrNameLst>
                                      </p:cBhvr>
                                      <p:tavLst>
                                        <p:tav tm="0">
                                          <p:val>
                                            <p:fltVal val="0"/>
                                          </p:val>
                                        </p:tav>
                                        <p:tav tm="100000">
                                          <p:val>
                                            <p:strVal val="#ppt_w"/>
                                          </p:val>
                                        </p:tav>
                                      </p:tavLst>
                                    </p:anim>
                                    <p:anim calcmode="lin" valueType="num">
                                      <p:cBhvr>
                                        <p:cTn id="29" dur="3000" fill="hold"/>
                                        <p:tgtEl>
                                          <p:spTgt spid="12"/>
                                        </p:tgtEl>
                                        <p:attrNameLst>
                                          <p:attrName>ppt_h</p:attrName>
                                        </p:attrNameLst>
                                      </p:cBhvr>
                                      <p:tavLst>
                                        <p:tav tm="0">
                                          <p:val>
                                            <p:fltVal val="0"/>
                                          </p:val>
                                        </p:tav>
                                        <p:tav tm="100000">
                                          <p:val>
                                            <p:strVal val="#ppt_h"/>
                                          </p:val>
                                        </p:tav>
                                      </p:tavLst>
                                    </p:anim>
                                  </p:childTnLst>
                                </p:cTn>
                              </p:par>
                              <p:par>
                                <p:cTn id="30" presetID="23" presetClass="emph" presetSubtype="0" repeatCount="indefinite" fill="hold" grpId="0" nodeType="withEffect">
                                  <p:stCondLst>
                                    <p:cond delay="0"/>
                                  </p:stCondLst>
                                  <p:iterate type="lt">
                                    <p:tmPct val="0"/>
                                  </p:iterate>
                                  <p:childTnLst>
                                    <p:animClr clrSpc="hsl" dir="cw">
                                      <p:cBhvr override="childStyle">
                                        <p:cTn id="31" dur="2000" fill="hold"/>
                                        <p:tgtEl>
                                          <p:spTgt spid="12"/>
                                        </p:tgtEl>
                                        <p:attrNameLst>
                                          <p:attrName>style.color</p:attrName>
                                        </p:attrNameLst>
                                      </p:cBhvr>
                                      <p:by>
                                        <p:hsl h="10842353" s="0" l="0"/>
                                      </p:by>
                                    </p:animClr>
                                    <p:animClr clrSpc="hsl" dir="cw">
                                      <p:cBhvr>
                                        <p:cTn id="32" dur="2000" fill="hold"/>
                                        <p:tgtEl>
                                          <p:spTgt spid="12"/>
                                        </p:tgtEl>
                                        <p:attrNameLst>
                                          <p:attrName>fillcolor</p:attrName>
                                        </p:attrNameLst>
                                      </p:cBhvr>
                                      <p:by>
                                        <p:hsl h="10842353" s="0" l="0"/>
                                      </p:by>
                                    </p:animClr>
                                    <p:animClr clrSpc="hsl" dir="cw">
                                      <p:cBhvr>
                                        <p:cTn id="33" dur="2000" fill="hold"/>
                                        <p:tgtEl>
                                          <p:spTgt spid="12"/>
                                        </p:tgtEl>
                                        <p:attrNameLst>
                                          <p:attrName>stroke.color</p:attrName>
                                        </p:attrNameLst>
                                      </p:cBhvr>
                                      <p:by>
                                        <p:hsl h="10842353" s="0" l="0"/>
                                      </p:by>
                                    </p:animClr>
                                    <p:set>
                                      <p:cBhvr>
                                        <p:cTn id="34" dur="2000" fill="hold"/>
                                        <p:tgtEl>
                                          <p:spTgt spid="12"/>
                                        </p:tgtEl>
                                        <p:attrNameLst>
                                          <p:attrName>fill.type</p:attrName>
                                        </p:attrNameLst>
                                      </p:cBhvr>
                                      <p:to>
                                        <p:strVal val="solid"/>
                                      </p:to>
                                    </p:set>
                                  </p:childTnLst>
                                </p:cTn>
                              </p:par>
                              <p:par>
                                <p:cTn id="35" presetID="23" presetClass="entr" presetSubtype="16" fill="hold" grpId="1" nodeType="withEffect">
                                  <p:stCondLst>
                                    <p:cond delay="0"/>
                                  </p:stCondLst>
                                  <p:iterate type="lt">
                                    <p:tmPct val="0"/>
                                  </p:iterate>
                                  <p:childTnLst>
                                    <p:set>
                                      <p:cBhvr>
                                        <p:cTn id="36" dur="1" fill="hold">
                                          <p:stCondLst>
                                            <p:cond delay="0"/>
                                          </p:stCondLst>
                                        </p:cTn>
                                        <p:tgtEl>
                                          <p:spTgt spid="13"/>
                                        </p:tgtEl>
                                        <p:attrNameLst>
                                          <p:attrName>style.visibility</p:attrName>
                                        </p:attrNameLst>
                                      </p:cBhvr>
                                      <p:to>
                                        <p:strVal val="visible"/>
                                      </p:to>
                                    </p:set>
                                    <p:anim calcmode="lin" valueType="num">
                                      <p:cBhvr>
                                        <p:cTn id="37" dur="3000" fill="hold"/>
                                        <p:tgtEl>
                                          <p:spTgt spid="13"/>
                                        </p:tgtEl>
                                        <p:attrNameLst>
                                          <p:attrName>ppt_w</p:attrName>
                                        </p:attrNameLst>
                                      </p:cBhvr>
                                      <p:tavLst>
                                        <p:tav tm="0">
                                          <p:val>
                                            <p:fltVal val="0"/>
                                          </p:val>
                                        </p:tav>
                                        <p:tav tm="100000">
                                          <p:val>
                                            <p:strVal val="#ppt_w"/>
                                          </p:val>
                                        </p:tav>
                                      </p:tavLst>
                                    </p:anim>
                                    <p:anim calcmode="lin" valueType="num">
                                      <p:cBhvr>
                                        <p:cTn id="38" dur="3000" fill="hold"/>
                                        <p:tgtEl>
                                          <p:spTgt spid="13"/>
                                        </p:tgtEl>
                                        <p:attrNameLst>
                                          <p:attrName>ppt_h</p:attrName>
                                        </p:attrNameLst>
                                      </p:cBhvr>
                                      <p:tavLst>
                                        <p:tav tm="0">
                                          <p:val>
                                            <p:fltVal val="0"/>
                                          </p:val>
                                        </p:tav>
                                        <p:tav tm="100000">
                                          <p:val>
                                            <p:strVal val="#ppt_h"/>
                                          </p:val>
                                        </p:tav>
                                      </p:tavLst>
                                    </p:anim>
                                  </p:childTnLst>
                                </p:cTn>
                              </p:par>
                              <p:par>
                                <p:cTn id="39" presetID="23" presetClass="emph" presetSubtype="0" repeatCount="indefinite" fill="hold" grpId="0" nodeType="withEffect">
                                  <p:stCondLst>
                                    <p:cond delay="0"/>
                                  </p:stCondLst>
                                  <p:iterate type="lt">
                                    <p:tmPct val="0"/>
                                  </p:iterate>
                                  <p:childTnLst>
                                    <p:animClr clrSpc="hsl" dir="cw">
                                      <p:cBhvr override="childStyle">
                                        <p:cTn id="40" dur="2000" fill="hold"/>
                                        <p:tgtEl>
                                          <p:spTgt spid="13"/>
                                        </p:tgtEl>
                                        <p:attrNameLst>
                                          <p:attrName>style.color</p:attrName>
                                        </p:attrNameLst>
                                      </p:cBhvr>
                                      <p:by>
                                        <p:hsl h="10842353" s="0" l="0"/>
                                      </p:by>
                                    </p:animClr>
                                    <p:animClr clrSpc="hsl" dir="cw">
                                      <p:cBhvr>
                                        <p:cTn id="41" dur="2000" fill="hold"/>
                                        <p:tgtEl>
                                          <p:spTgt spid="13"/>
                                        </p:tgtEl>
                                        <p:attrNameLst>
                                          <p:attrName>fillcolor</p:attrName>
                                        </p:attrNameLst>
                                      </p:cBhvr>
                                      <p:by>
                                        <p:hsl h="10842353" s="0" l="0"/>
                                      </p:by>
                                    </p:animClr>
                                    <p:animClr clrSpc="hsl" dir="cw">
                                      <p:cBhvr>
                                        <p:cTn id="42" dur="2000" fill="hold"/>
                                        <p:tgtEl>
                                          <p:spTgt spid="13"/>
                                        </p:tgtEl>
                                        <p:attrNameLst>
                                          <p:attrName>stroke.color</p:attrName>
                                        </p:attrNameLst>
                                      </p:cBhvr>
                                      <p:by>
                                        <p:hsl h="10842353" s="0" l="0"/>
                                      </p:by>
                                    </p:animClr>
                                    <p:set>
                                      <p:cBhvr>
                                        <p:cTn id="43" dur="2000" fill="hold"/>
                                        <p:tgtEl>
                                          <p:spTgt spid="13"/>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xit" presetSubtype="32" fill="hold" nodeType="clickEffect">
                                  <p:stCondLst>
                                    <p:cond delay="0"/>
                                  </p:stCondLst>
                                  <p:childTnLst>
                                    <p:animEffect transition="out" filter="circle(out)">
                                      <p:cBhvr>
                                        <p:cTn id="47" dur="2000"/>
                                        <p:tgtEl>
                                          <p:spTgt spid="14"/>
                                        </p:tgtEl>
                                      </p:cBhvr>
                                    </p:animEffect>
                                    <p:set>
                                      <p:cBhvr>
                                        <p:cTn id="48" dur="1" fill="hold">
                                          <p:stCondLst>
                                            <p:cond delay="1999"/>
                                          </p:stCondLst>
                                        </p:cTn>
                                        <p:tgtEl>
                                          <p:spTgt spid="14"/>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xit" presetSubtype="32" fill="hold" nodeType="clickEffect">
                                  <p:stCondLst>
                                    <p:cond delay="0"/>
                                  </p:stCondLst>
                                  <p:childTnLst>
                                    <p:animEffect transition="out" filter="circle(out)">
                                      <p:cBhvr>
                                        <p:cTn id="52" dur="2000"/>
                                        <p:tgtEl>
                                          <p:spTgt spid="15"/>
                                        </p:tgtEl>
                                      </p:cBhvr>
                                    </p:animEffect>
                                    <p:set>
                                      <p:cBhvr>
                                        <p:cTn id="53" dur="1" fill="hold">
                                          <p:stCondLst>
                                            <p:cond delay="1999"/>
                                          </p:stCondLst>
                                        </p:cTn>
                                        <p:tgtEl>
                                          <p:spTgt spid="1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3429000" y="640962"/>
            <a:ext cx="2701773" cy="47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0"/>
              </a:spcBef>
              <a:buFontTx/>
              <a:buNone/>
            </a:pPr>
            <a:r>
              <a:rPr lang="en-US" b="1" dirty="0" err="1">
                <a:solidFill>
                  <a:srgbClr val="FF0000"/>
                </a:solidFill>
                <a:latin typeface="SutonnyMJ" pitchFamily="2" charset="0"/>
                <a:ea typeface="SutonnyMJ" pitchFamily="2" charset="0"/>
                <a:cs typeface="SutonnyMJ" pitchFamily="2" charset="0"/>
              </a:rPr>
              <a:t>মডেম</a:t>
            </a:r>
            <a:r>
              <a:rPr lang="en-US" b="1" dirty="0">
                <a:solidFill>
                  <a:srgbClr val="FF0000"/>
                </a:solidFill>
                <a:latin typeface="SutonnyMJ" pitchFamily="2" charset="0"/>
                <a:ea typeface="SutonnyMJ" pitchFamily="2" charset="0"/>
                <a:cs typeface="SutonnyMJ" pitchFamily="2" charset="0"/>
              </a:rPr>
              <a:t> </a:t>
            </a:r>
            <a:r>
              <a:rPr lang="en-US" b="1" dirty="0">
                <a:solidFill>
                  <a:srgbClr val="FF0000"/>
                </a:solidFill>
                <a:latin typeface="Times New Roman" panose="02020603050405020304" pitchFamily="18" charset="0"/>
                <a:cs typeface="Times New Roman" panose="02020603050405020304" pitchFamily="18" charset="0"/>
              </a:rPr>
              <a:t>(Modem) </a:t>
            </a:r>
          </a:p>
        </p:txBody>
      </p:sp>
      <p:sp>
        <p:nvSpPr>
          <p:cNvPr id="17" name="Title 1"/>
          <p:cNvSpPr txBox="1">
            <a:spLocks/>
          </p:cNvSpPr>
          <p:nvPr/>
        </p:nvSpPr>
        <p:spPr>
          <a:xfrm>
            <a:off x="268941" y="0"/>
            <a:ext cx="8471647" cy="537882"/>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rm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s-IN" sz="233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নেটওয়ার্কিং এর মৌলিক উপাদান/নেটওয়ার্ক স্থাপনে</a:t>
            </a:r>
            <a:r>
              <a:rPr lang="en-US" sz="233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 </a:t>
            </a:r>
            <a:r>
              <a:rPr lang="as-IN" sz="233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প্রয়োজনীয় যন্ত্রপাতি</a:t>
            </a:r>
            <a:endParaRPr lang="en-US" sz="2330" dirty="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4488" r="33932"/>
          <a:stretch/>
        </p:blipFill>
        <p:spPr>
          <a:xfrm rot="16200000">
            <a:off x="6436500" y="4154793"/>
            <a:ext cx="1524507" cy="3881904"/>
          </a:xfrm>
          <a:prstGeom prst="rect">
            <a:avLst/>
          </a:prstGeom>
        </p:spPr>
      </p:pic>
      <p:sp>
        <p:nvSpPr>
          <p:cNvPr id="3" name="Rectangle 2"/>
          <p:cNvSpPr/>
          <p:nvPr/>
        </p:nvSpPr>
        <p:spPr>
          <a:xfrm>
            <a:off x="0" y="1140001"/>
            <a:ext cx="9143999" cy="1384995"/>
          </a:xfrm>
          <a:prstGeom prst="rect">
            <a:avLst/>
          </a:prstGeom>
        </p:spPr>
        <p:txBody>
          <a:bodyPr wrap="square">
            <a:spAutoFit/>
          </a:bodyPr>
          <a:lstStyle/>
          <a:p>
            <a:r>
              <a:rPr lang="as-IN" sz="2800" dirty="0" smtClean="0">
                <a:solidFill>
                  <a:srgbClr val="000000"/>
                </a:solidFill>
                <a:latin typeface="Nikosh" panose="02000000000000000000" pitchFamily="2" charset="0"/>
                <a:cs typeface="Nikosh" panose="02000000000000000000" pitchFamily="2" charset="0"/>
              </a:rPr>
              <a:t>মডেমঃ </a:t>
            </a:r>
            <a:r>
              <a:rPr lang="en-US" sz="2400" dirty="0">
                <a:solidFill>
                  <a:srgbClr val="000000"/>
                </a:solidFill>
                <a:latin typeface="Nikosh" panose="02000000000000000000" pitchFamily="2" charset="0"/>
                <a:cs typeface="Nikosh" panose="02000000000000000000" pitchFamily="2" charset="0"/>
              </a:rPr>
              <a:t>Modulation</a:t>
            </a:r>
            <a:r>
              <a:rPr lang="en-US" sz="2800" dirty="0">
                <a:solidFill>
                  <a:srgbClr val="000000"/>
                </a:solidFill>
                <a:latin typeface="Nikosh" panose="02000000000000000000" pitchFamily="2" charset="0"/>
                <a:cs typeface="Nikosh" panose="02000000000000000000" pitchFamily="2" charset="0"/>
              </a:rPr>
              <a:t> </a:t>
            </a:r>
            <a:r>
              <a:rPr lang="as-IN" sz="2800" dirty="0">
                <a:solidFill>
                  <a:srgbClr val="000000"/>
                </a:solidFill>
                <a:latin typeface="Nikosh" panose="02000000000000000000" pitchFamily="2" charset="0"/>
                <a:cs typeface="Nikosh" panose="02000000000000000000" pitchFamily="2" charset="0"/>
              </a:rPr>
              <a:t>শব্দের ‘</a:t>
            </a:r>
            <a:r>
              <a:rPr lang="en-US" sz="2400" dirty="0">
                <a:solidFill>
                  <a:srgbClr val="000000"/>
                </a:solidFill>
                <a:latin typeface="Nikosh" panose="02000000000000000000" pitchFamily="2" charset="0"/>
                <a:cs typeface="Nikosh" panose="02000000000000000000" pitchFamily="2" charset="0"/>
              </a:rPr>
              <a:t>Mo</a:t>
            </a:r>
            <a:r>
              <a:rPr lang="en-US" sz="2800" dirty="0">
                <a:solidFill>
                  <a:srgbClr val="000000"/>
                </a:solidFill>
                <a:latin typeface="Nikosh" panose="02000000000000000000" pitchFamily="2" charset="0"/>
                <a:cs typeface="Nikosh" panose="02000000000000000000" pitchFamily="2" charset="0"/>
              </a:rPr>
              <a:t>’ </a:t>
            </a:r>
            <a:r>
              <a:rPr lang="as-IN" sz="2800" dirty="0">
                <a:solidFill>
                  <a:srgbClr val="000000"/>
                </a:solidFill>
                <a:latin typeface="Nikosh" panose="02000000000000000000" pitchFamily="2" charset="0"/>
                <a:cs typeface="Nikosh" panose="02000000000000000000" pitchFamily="2" charset="0"/>
              </a:rPr>
              <a:t>এবং </a:t>
            </a:r>
            <a:r>
              <a:rPr lang="en-US" sz="2400" dirty="0" smtClean="0">
                <a:solidFill>
                  <a:srgbClr val="000000"/>
                </a:solidFill>
                <a:latin typeface="Nikosh" panose="02000000000000000000" pitchFamily="2" charset="0"/>
                <a:cs typeface="Nikosh" panose="02000000000000000000" pitchFamily="2" charset="0"/>
              </a:rPr>
              <a:t>Demodulation</a:t>
            </a:r>
            <a:r>
              <a:rPr lang="en-US" sz="2800" dirty="0" smtClean="0">
                <a:solidFill>
                  <a:srgbClr val="000000"/>
                </a:solidFill>
                <a:latin typeface="Nikosh" panose="02000000000000000000" pitchFamily="2" charset="0"/>
                <a:cs typeface="Nikosh" panose="02000000000000000000" pitchFamily="2" charset="0"/>
              </a:rPr>
              <a:t> </a:t>
            </a:r>
            <a:r>
              <a:rPr lang="as-IN" sz="2800" dirty="0">
                <a:solidFill>
                  <a:srgbClr val="000000"/>
                </a:solidFill>
                <a:latin typeface="Nikosh" panose="02000000000000000000" pitchFamily="2" charset="0"/>
                <a:cs typeface="Nikosh" panose="02000000000000000000" pitchFamily="2" charset="0"/>
              </a:rPr>
              <a:t>শব্দের  ‘ </a:t>
            </a:r>
            <a:r>
              <a:rPr lang="en-US" sz="2400" dirty="0">
                <a:solidFill>
                  <a:srgbClr val="000000"/>
                </a:solidFill>
                <a:latin typeface="Nikosh" panose="02000000000000000000" pitchFamily="2" charset="0"/>
                <a:cs typeface="Nikosh" panose="02000000000000000000" pitchFamily="2" charset="0"/>
              </a:rPr>
              <a:t>Dem</a:t>
            </a:r>
            <a:r>
              <a:rPr lang="en-US" sz="2800" dirty="0">
                <a:solidFill>
                  <a:srgbClr val="000000"/>
                </a:solidFill>
                <a:latin typeface="Nikosh" panose="02000000000000000000" pitchFamily="2" charset="0"/>
                <a:cs typeface="Nikosh" panose="02000000000000000000" pitchFamily="2" charset="0"/>
              </a:rPr>
              <a:t>’ </a:t>
            </a:r>
            <a:r>
              <a:rPr lang="as-IN" sz="2800" dirty="0">
                <a:solidFill>
                  <a:srgbClr val="000000"/>
                </a:solidFill>
                <a:latin typeface="Nikosh" panose="02000000000000000000" pitchFamily="2" charset="0"/>
                <a:cs typeface="Nikosh" panose="02000000000000000000" pitchFamily="2" charset="0"/>
              </a:rPr>
              <a:t>নিয়ে </a:t>
            </a:r>
            <a:r>
              <a:rPr lang="as-IN" sz="2800" dirty="0" smtClean="0">
                <a:solidFill>
                  <a:srgbClr val="000000"/>
                </a:solidFill>
                <a:latin typeface="Nikosh" panose="02000000000000000000" pitchFamily="2" charset="0"/>
                <a:cs typeface="Nikosh" panose="02000000000000000000" pitchFamily="2" charset="0"/>
              </a:rPr>
              <a:t> </a:t>
            </a:r>
            <a:r>
              <a:rPr lang="as-IN" sz="2800" dirty="0">
                <a:solidFill>
                  <a:srgbClr val="000000"/>
                </a:solidFill>
                <a:latin typeface="Nikosh" panose="02000000000000000000" pitchFamily="2" charset="0"/>
                <a:cs typeface="Nikosh" panose="02000000000000000000" pitchFamily="2" charset="0"/>
              </a:rPr>
              <a:t>‘</a:t>
            </a:r>
            <a:r>
              <a:rPr lang="en-US" sz="2400" dirty="0">
                <a:solidFill>
                  <a:srgbClr val="000000"/>
                </a:solidFill>
                <a:latin typeface="Nikosh" panose="02000000000000000000" pitchFamily="2" charset="0"/>
                <a:cs typeface="Nikosh" panose="02000000000000000000" pitchFamily="2" charset="0"/>
              </a:rPr>
              <a:t>Modem</a:t>
            </a:r>
            <a:r>
              <a:rPr lang="en-US" sz="2800" dirty="0">
                <a:solidFill>
                  <a:srgbClr val="000000"/>
                </a:solidFill>
                <a:latin typeface="Nikosh" panose="02000000000000000000" pitchFamily="2" charset="0"/>
                <a:cs typeface="Nikosh" panose="02000000000000000000" pitchFamily="2" charset="0"/>
              </a:rPr>
              <a:t> ’ </a:t>
            </a:r>
            <a:r>
              <a:rPr lang="as-IN" sz="2800" dirty="0">
                <a:solidFill>
                  <a:srgbClr val="000000"/>
                </a:solidFill>
                <a:latin typeface="Nikosh" panose="02000000000000000000" pitchFamily="2" charset="0"/>
                <a:cs typeface="Nikosh" panose="02000000000000000000" pitchFamily="2" charset="0"/>
              </a:rPr>
              <a:t>শব্দটি গঠিত হয়েছে। মডেম হচ্ছে একটি বৈদ্যুতিক  ডিভাইস যা নেটওয়ার্কিং তথ্যাবলী আদান-প্রদানের ক্ষেত্রে গুরত্বপূর্ণ ভূমিকা পালন করে।</a:t>
            </a:r>
            <a:endParaRPr lang="en-US" sz="2800" dirty="0">
              <a:latin typeface="Nikosh" panose="02000000000000000000" pitchFamily="2" charset="0"/>
              <a:cs typeface="Nikosh" panose="02000000000000000000" pitchFamily="2" charset="0"/>
            </a:endParaRPr>
          </a:p>
        </p:txBody>
      </p:sp>
      <p:sp>
        <p:nvSpPr>
          <p:cNvPr id="4" name="Rectangle 3"/>
          <p:cNvSpPr/>
          <p:nvPr/>
        </p:nvSpPr>
        <p:spPr>
          <a:xfrm>
            <a:off x="0" y="2655838"/>
            <a:ext cx="9139706"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s-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মডেম শব্দটির পূর্ণরুপ হলো মডুলেটর-ডিমডুলেটর । মডুলেটর ডিজিটাল সংকেত কে অ্যানালগ সংকেতে রুপান্তরিত আর ডিমডুলেটর অ্যানালগ সংকেত কে ডিজিটাল সংকেতে রুপান্তরিত করে। এটি টুইস্টড পেয়ার ক্যাবল বা ফাইবার অপটিকের সাথে যুক্ত করা যায়। এটি একটি কেন্দ্রীয় কানেকটিভ ডিভাইসের মতো কাজ করে। কোনো একটি পোর্টে তথ্য আসার সাথে সাথে কপি করা যায় এবং ইথারনেট ডিভাইসগুলোকে তথ্য সরবরাহ করে থাকে।</a:t>
            </a:r>
            <a:endParaRPr lang="en-US"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312905562"/>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268941" y="0"/>
            <a:ext cx="8471647" cy="537882"/>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rm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s-IN" sz="233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নেটওয়ার্কিং এর মৌলিক উপাদান/নেটওয়ার্ক স্থাপনে</a:t>
            </a:r>
            <a:r>
              <a:rPr lang="en-US" sz="233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 </a:t>
            </a:r>
            <a:r>
              <a:rPr lang="as-IN" sz="233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প্রয়োজনীয় যন্ত্রপাতি</a:t>
            </a:r>
            <a:endParaRPr lang="en-US" sz="2330" dirty="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endParaRPr>
          </a:p>
        </p:txBody>
      </p:sp>
      <p:sp>
        <p:nvSpPr>
          <p:cNvPr id="3" name="Rectangle 2"/>
          <p:cNvSpPr/>
          <p:nvPr/>
        </p:nvSpPr>
        <p:spPr>
          <a:xfrm>
            <a:off x="152400" y="990600"/>
            <a:ext cx="9144000" cy="5693866"/>
          </a:xfrm>
          <a:prstGeom prst="rect">
            <a:avLst/>
          </a:prstGeom>
        </p:spPr>
        <p:txBody>
          <a:bodyPr wrap="square">
            <a:spAutoFit/>
          </a:bodyPr>
          <a:lstStyle/>
          <a:p>
            <a:r>
              <a:rPr lang="as-IN" sz="2800" dirty="0" smtClean="0">
                <a:latin typeface="Nikosh" panose="02000000000000000000" pitchFamily="2" charset="0"/>
                <a:cs typeface="Nikosh" panose="02000000000000000000" pitchFamily="2" charset="0"/>
              </a:rPr>
              <a:t>প্রয়োজনীয়তাঃ </a:t>
            </a:r>
            <a:r>
              <a:rPr lang="en-US" sz="2400" dirty="0">
                <a:latin typeface="Nikosh" panose="02000000000000000000" pitchFamily="2" charset="0"/>
                <a:cs typeface="Nikosh" panose="02000000000000000000" pitchFamily="2" charset="0"/>
              </a:rPr>
              <a:t>Modem Modulation </a:t>
            </a:r>
            <a:r>
              <a:rPr lang="as-IN" sz="2800" dirty="0">
                <a:latin typeface="Nikosh" panose="02000000000000000000" pitchFamily="2" charset="0"/>
                <a:cs typeface="Nikosh" panose="02000000000000000000" pitchFamily="2" charset="0"/>
              </a:rPr>
              <a:t>এবং  </a:t>
            </a:r>
            <a:r>
              <a:rPr lang="en-US" sz="2400" dirty="0">
                <a:latin typeface="Nikosh" panose="02000000000000000000" pitchFamily="2" charset="0"/>
                <a:cs typeface="Nikosh" panose="02000000000000000000" pitchFamily="2" charset="0"/>
              </a:rPr>
              <a:t>Demodulation</a:t>
            </a:r>
            <a:r>
              <a:rPr lang="en-US" sz="2800" dirty="0">
                <a:latin typeface="Nikosh" panose="02000000000000000000" pitchFamily="2" charset="0"/>
                <a:cs typeface="Nikosh" panose="02000000000000000000" pitchFamily="2" charset="0"/>
              </a:rPr>
              <a:t> </a:t>
            </a:r>
            <a:r>
              <a:rPr lang="as-IN" sz="2800" dirty="0">
                <a:latin typeface="Nikosh" panose="02000000000000000000" pitchFamily="2" charset="0"/>
                <a:cs typeface="Nikosh" panose="02000000000000000000" pitchFamily="2" charset="0"/>
              </a:rPr>
              <a:t>কার্য দু’টি সম্পাদন করে থাকে। ডিজিটাল সংকেতকে এ্যানালগ সংকেতে রূপান্তর করাকে </a:t>
            </a:r>
            <a:r>
              <a:rPr lang="en-US" sz="2400" dirty="0">
                <a:latin typeface="Nikosh" panose="02000000000000000000" pitchFamily="2" charset="0"/>
                <a:cs typeface="Nikosh" panose="02000000000000000000" pitchFamily="2" charset="0"/>
              </a:rPr>
              <a:t>Modulation</a:t>
            </a:r>
            <a:r>
              <a:rPr lang="en-US" sz="2800" dirty="0">
                <a:latin typeface="Nikosh" panose="02000000000000000000" pitchFamily="2" charset="0"/>
                <a:cs typeface="Nikosh" panose="02000000000000000000" pitchFamily="2" charset="0"/>
              </a:rPr>
              <a:t> </a:t>
            </a:r>
            <a:r>
              <a:rPr lang="as-IN" sz="2800" dirty="0">
                <a:latin typeface="Nikosh" panose="02000000000000000000" pitchFamily="2" charset="0"/>
                <a:cs typeface="Nikosh" panose="02000000000000000000" pitchFamily="2" charset="0"/>
              </a:rPr>
              <a:t>এবং এ্যানালগ সংকেতকে ডিজিটাল সংকেতে রূপান্তর করাকে </a:t>
            </a:r>
            <a:r>
              <a:rPr lang="en-US" sz="2400" dirty="0">
                <a:latin typeface="Nikosh" panose="02000000000000000000" pitchFamily="2" charset="0"/>
                <a:cs typeface="Nikosh" panose="02000000000000000000" pitchFamily="2" charset="0"/>
              </a:rPr>
              <a:t>Demodulation</a:t>
            </a:r>
            <a:r>
              <a:rPr lang="en-US" sz="2800" dirty="0">
                <a:latin typeface="Nikosh" panose="02000000000000000000" pitchFamily="2" charset="0"/>
                <a:cs typeface="Nikosh" panose="02000000000000000000" pitchFamily="2" charset="0"/>
              </a:rPr>
              <a:t> </a:t>
            </a:r>
            <a:r>
              <a:rPr lang="as-IN" sz="2800" dirty="0">
                <a:latin typeface="Nikosh" panose="02000000000000000000" pitchFamily="2" charset="0"/>
                <a:cs typeface="Nikosh" panose="02000000000000000000" pitchFamily="2" charset="0"/>
              </a:rPr>
              <a:t>বলে। এ কাজ ২টি মডেমের মাধ্যমে সম্পাদিত হয়। যখন কম্পিউটার হতে ইনফরমেশন  </a:t>
            </a:r>
            <a:r>
              <a:rPr lang="en-US" sz="2400" dirty="0">
                <a:latin typeface="Nikosh" panose="02000000000000000000" pitchFamily="2" charset="0"/>
                <a:cs typeface="Nikosh" panose="02000000000000000000" pitchFamily="2" charset="0"/>
              </a:rPr>
              <a:t>Modem</a:t>
            </a:r>
            <a:r>
              <a:rPr lang="en-US" sz="2800" dirty="0">
                <a:latin typeface="Nikosh" panose="02000000000000000000" pitchFamily="2" charset="0"/>
                <a:cs typeface="Nikosh" panose="02000000000000000000" pitchFamily="2" charset="0"/>
              </a:rPr>
              <a:t> </a:t>
            </a:r>
            <a:r>
              <a:rPr lang="as-IN" sz="2800" dirty="0">
                <a:latin typeface="Nikosh" panose="02000000000000000000" pitchFamily="2" charset="0"/>
                <a:cs typeface="Nikosh" panose="02000000000000000000" pitchFamily="2" charset="0"/>
              </a:rPr>
              <a:t>এ যায় তখন এটি ডিজিটাল সংকেতকে এ্যানালগ সংকেতে রূপান্তর করে। আবার যখন রূপান্তরিত এ্যানালগ সংকেত অপর প্রান্তে অন্য কম্পিউটারে যুক্ত </a:t>
            </a:r>
            <a:r>
              <a:rPr lang="en-US" sz="2400" dirty="0">
                <a:latin typeface="Nikosh" panose="02000000000000000000" pitchFamily="2" charset="0"/>
                <a:cs typeface="Nikosh" panose="02000000000000000000" pitchFamily="2" charset="0"/>
              </a:rPr>
              <a:t>Modem</a:t>
            </a:r>
            <a:r>
              <a:rPr lang="en-US" sz="2800" dirty="0">
                <a:latin typeface="Nikosh" panose="02000000000000000000" pitchFamily="2" charset="0"/>
                <a:cs typeface="Nikosh" panose="02000000000000000000" pitchFamily="2" charset="0"/>
              </a:rPr>
              <a:t> </a:t>
            </a:r>
            <a:r>
              <a:rPr lang="as-IN" sz="2800" dirty="0">
                <a:latin typeface="Nikosh" panose="02000000000000000000" pitchFamily="2" charset="0"/>
                <a:cs typeface="Nikosh" panose="02000000000000000000" pitchFamily="2" charset="0"/>
              </a:rPr>
              <a:t>এ পৌঁছে তখন তা আবার ডিজিটাল সংকেতে রূপান্তর করে। এভাবেই দুটি কম্পিউটারের মধ্যে </a:t>
            </a:r>
            <a:r>
              <a:rPr lang="en-US" sz="2400" dirty="0">
                <a:latin typeface="Nikosh" panose="02000000000000000000" pitchFamily="2" charset="0"/>
                <a:cs typeface="Nikosh" panose="02000000000000000000" pitchFamily="2" charset="0"/>
              </a:rPr>
              <a:t>Modem</a:t>
            </a:r>
            <a:r>
              <a:rPr lang="en-US" sz="2800" dirty="0">
                <a:latin typeface="Nikosh" panose="02000000000000000000" pitchFamily="2" charset="0"/>
                <a:cs typeface="Nikosh" panose="02000000000000000000" pitchFamily="2" charset="0"/>
              </a:rPr>
              <a:t> </a:t>
            </a:r>
            <a:r>
              <a:rPr lang="as-IN" sz="2800" dirty="0">
                <a:latin typeface="Nikosh" panose="02000000000000000000" pitchFamily="2" charset="0"/>
                <a:cs typeface="Nikosh" panose="02000000000000000000" pitchFamily="2" charset="0"/>
              </a:rPr>
              <a:t>এর সাহায্যে যোগাযোগ স্থাপন করা যায়। মডেম টেলিফোন লাইন, </a:t>
            </a:r>
            <a:r>
              <a:rPr lang="en-US" sz="2400" dirty="0">
                <a:latin typeface="Nikosh" panose="02000000000000000000" pitchFamily="2" charset="0"/>
                <a:cs typeface="Nikosh" panose="02000000000000000000" pitchFamily="2" charset="0"/>
              </a:rPr>
              <a:t>Co-</a:t>
            </a:r>
            <a:r>
              <a:rPr lang="en-US" sz="2400" dirty="0" err="1">
                <a:latin typeface="Nikosh" panose="02000000000000000000" pitchFamily="2" charset="0"/>
                <a:cs typeface="Nikosh" panose="02000000000000000000" pitchFamily="2" charset="0"/>
              </a:rPr>
              <a:t>axical</a:t>
            </a:r>
            <a:r>
              <a:rPr lang="en-US" sz="2400" dirty="0">
                <a:latin typeface="Nikosh" panose="02000000000000000000" pitchFamily="2" charset="0"/>
                <a:cs typeface="Nikosh" panose="02000000000000000000" pitchFamily="2" charset="0"/>
              </a:rPr>
              <a:t> </a:t>
            </a:r>
            <a:r>
              <a:rPr lang="as-IN" sz="2800" dirty="0">
                <a:latin typeface="Nikosh" panose="02000000000000000000" pitchFamily="2" charset="0"/>
                <a:cs typeface="Nikosh" panose="02000000000000000000" pitchFamily="2" charset="0"/>
              </a:rPr>
              <a:t>ক্যাবল,ফাইবার অপটিক্স ইত্যাদির মাধ্যমে ডেটা আদান-প্রদান করতে পারে। সীমাবদ্ধ ও আন্তর্জাতিক উভয় নেটওয়ার্কে কম্পিউটারকে অন্তর্ভূক্ত করতে হলে এর সাথে মডেমের সংযোগ দিতে হয়। এটি বৈদ্যুতিক তরঙ্গের বিস্তার হ্রাস বৃদ্ধি করে এনালগ ও ডিজিটাল তরঙ্গের পারস্পরিক রূপান্তর ঘটাতে পারে। </a:t>
            </a:r>
            <a:endParaRPr lang="en-US" sz="2800" dirty="0">
              <a:latin typeface="Nikosh" panose="02000000000000000000" pitchFamily="2" charset="0"/>
              <a:cs typeface="Nikosh" panose="02000000000000000000" pitchFamily="2" charset="0"/>
            </a:endParaRPr>
          </a:p>
        </p:txBody>
      </p:sp>
      <p:sp>
        <p:nvSpPr>
          <p:cNvPr id="6" name="Title 1"/>
          <p:cNvSpPr txBox="1">
            <a:spLocks/>
          </p:cNvSpPr>
          <p:nvPr/>
        </p:nvSpPr>
        <p:spPr bwMode="auto">
          <a:xfrm>
            <a:off x="1325323" y="619650"/>
            <a:ext cx="6358882" cy="370950"/>
          </a:xfrm>
          <a:prstGeom prst="rect">
            <a:avLst/>
          </a:prstGeom>
          <a:ln/>
          <a:extLst/>
        </p:spPr>
        <p:style>
          <a:lnRef idx="1">
            <a:schemeClr val="accent3"/>
          </a:lnRef>
          <a:fillRef idx="2">
            <a:schemeClr val="accent3"/>
          </a:fillRef>
          <a:effectRef idx="1">
            <a:schemeClr val="accent3"/>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621" b="1" dirty="0">
                <a:solidFill>
                  <a:srgbClr val="002060"/>
                </a:solidFill>
                <a:latin typeface="SutonnyMJ" pitchFamily="2" charset="0"/>
                <a:ea typeface="SutonnyMJ" pitchFamily="2" charset="0"/>
                <a:cs typeface="SutonnyMJ" pitchFamily="2" charset="0"/>
              </a:rPr>
              <a:t>মডেমের কাজ/ব্যবহার</a:t>
            </a:r>
            <a:r>
              <a:rPr lang="en-US" sz="2621" b="1" dirty="0">
                <a:solidFill>
                  <a:srgbClr val="002060"/>
                </a:solidFill>
                <a:latin typeface="SutonnyMJ" pitchFamily="2" charset="0"/>
                <a:ea typeface="SutonnyMJ" pitchFamily="2" charset="0"/>
                <a:cs typeface="SutonnyMJ" pitchFamily="2" charset="0"/>
              </a:rPr>
              <a:t> </a:t>
            </a:r>
            <a:r>
              <a:rPr lang="en-US" sz="2330" b="1" dirty="0">
                <a:solidFill>
                  <a:srgbClr val="002060"/>
                </a:solidFill>
                <a:latin typeface="Times New Roman" panose="02020603050405020304" pitchFamily="18" charset="0"/>
                <a:cs typeface="Times New Roman" panose="02020603050405020304" pitchFamily="18" charset="0"/>
              </a:rPr>
              <a:t>(Function/Uses of Modem) </a:t>
            </a:r>
          </a:p>
        </p:txBody>
      </p:sp>
    </p:spTree>
    <p:extLst>
      <p:ext uri="{BB962C8B-B14F-4D97-AF65-F5344CB8AC3E}">
        <p14:creationId xmlns:p14="http://schemas.microsoft.com/office/powerpoint/2010/main" val="4022388878"/>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736067" y="874059"/>
            <a:ext cx="5292679" cy="37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330" b="1" dirty="0" err="1">
                <a:latin typeface="SutonnyMJ" pitchFamily="2" charset="0"/>
                <a:ea typeface="SutonnyMJ" pitchFamily="2" charset="0"/>
                <a:cs typeface="SutonnyMJ" pitchFamily="2" charset="0"/>
              </a:rPr>
              <a:t>ইন্টারনল</a:t>
            </a:r>
            <a:r>
              <a:rPr lang="en-US" sz="2330" b="1" dirty="0">
                <a:latin typeface="SutonnyMJ" pitchFamily="2" charset="0"/>
                <a:ea typeface="SutonnyMJ" pitchFamily="2" charset="0"/>
                <a:cs typeface="SutonnyMJ" pitchFamily="2" charset="0"/>
              </a:rPr>
              <a:t> </a:t>
            </a:r>
            <a:r>
              <a:rPr lang="en-US" sz="2330" b="1" dirty="0" err="1">
                <a:latin typeface="SutonnyMJ" pitchFamily="2" charset="0"/>
                <a:ea typeface="SutonnyMJ" pitchFamily="2" charset="0"/>
                <a:cs typeface="SutonnyMJ" pitchFamily="2" charset="0"/>
              </a:rPr>
              <a:t>মডেম</a:t>
            </a:r>
            <a:r>
              <a:rPr lang="en-US" sz="2330" b="1" dirty="0">
                <a:latin typeface="SutonnyMJ" pitchFamily="2" charset="0"/>
                <a:ea typeface="SutonnyMJ" pitchFamily="2" charset="0"/>
                <a:cs typeface="SutonnyMJ" pitchFamily="2" charset="0"/>
              </a:rPr>
              <a:t> </a:t>
            </a:r>
            <a:r>
              <a:rPr lang="en-US" sz="2038" b="1" dirty="0">
                <a:latin typeface="Times New Roman" panose="02020603050405020304" pitchFamily="18" charset="0"/>
                <a:cs typeface="Times New Roman" panose="02020603050405020304" pitchFamily="18" charset="0"/>
              </a:rPr>
              <a:t>(Internal Modem) </a:t>
            </a:r>
          </a:p>
        </p:txBody>
      </p:sp>
      <p:sp>
        <p:nvSpPr>
          <p:cNvPr id="16" name="Title 1"/>
          <p:cNvSpPr txBox="1">
            <a:spLocks/>
          </p:cNvSpPr>
          <p:nvPr/>
        </p:nvSpPr>
        <p:spPr>
          <a:xfrm>
            <a:off x="268941" y="0"/>
            <a:ext cx="8471647" cy="537882"/>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rm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s-IN" sz="233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নেটওয়ার্কিং এর মৌলিক উপাদান/নেটওয়ার্ক স্থাপনে</a:t>
            </a:r>
            <a:r>
              <a:rPr lang="en-US" sz="233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 </a:t>
            </a:r>
            <a:r>
              <a:rPr lang="as-IN" sz="233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প্রয়োজনীয় যন্ত্রপাতি</a:t>
            </a:r>
            <a:endParaRPr lang="en-US" sz="2330" dirty="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1343024"/>
            <a:ext cx="8722659" cy="5423535"/>
          </a:xfrm>
          <a:prstGeom prst="rect">
            <a:avLst/>
          </a:prstGeom>
        </p:spPr>
      </p:pic>
    </p:spTree>
    <p:extLst>
      <p:ext uri="{BB962C8B-B14F-4D97-AF65-F5344CB8AC3E}">
        <p14:creationId xmlns:p14="http://schemas.microsoft.com/office/powerpoint/2010/main" val="2025531081"/>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707252" y="817376"/>
            <a:ext cx="5890337" cy="72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3177" b="1" dirty="0" err="1">
                <a:latin typeface="SutonnyMJ" pitchFamily="2" charset="0"/>
                <a:ea typeface="SutonnyMJ" pitchFamily="2" charset="0"/>
                <a:cs typeface="SutonnyMJ" pitchFamily="2" charset="0"/>
              </a:rPr>
              <a:t>এক্সটারনাল</a:t>
            </a:r>
            <a:r>
              <a:rPr lang="en-US" sz="3177" b="1" dirty="0">
                <a:latin typeface="SutonnyMJ" pitchFamily="2" charset="0"/>
                <a:ea typeface="SutonnyMJ" pitchFamily="2" charset="0"/>
                <a:cs typeface="SutonnyMJ" pitchFamily="2" charset="0"/>
              </a:rPr>
              <a:t> </a:t>
            </a:r>
            <a:r>
              <a:rPr lang="en-US" sz="3177" b="1" dirty="0" err="1">
                <a:latin typeface="SutonnyMJ" pitchFamily="2" charset="0"/>
                <a:ea typeface="SutonnyMJ" pitchFamily="2" charset="0"/>
                <a:cs typeface="SutonnyMJ" pitchFamily="2" charset="0"/>
              </a:rPr>
              <a:t>মডেম</a:t>
            </a:r>
            <a:r>
              <a:rPr lang="en-US" sz="3177" b="1" dirty="0">
                <a:latin typeface="SutonnyMJ" pitchFamily="2" charset="0"/>
                <a:ea typeface="SutonnyMJ" pitchFamily="2" charset="0"/>
                <a:cs typeface="SutonnyMJ" pitchFamily="2" charset="0"/>
              </a:rPr>
              <a:t> </a:t>
            </a:r>
            <a:r>
              <a:rPr lang="en-US" sz="2824" b="1" dirty="0">
                <a:latin typeface="Times New Roman" panose="02020603050405020304" pitchFamily="18" charset="0"/>
                <a:cs typeface="Times New Roman" panose="02020603050405020304" pitchFamily="18" charset="0"/>
              </a:rPr>
              <a:t>(External Modem)</a:t>
            </a:r>
            <a:r>
              <a:rPr lang="en-US" sz="2038" b="1" dirty="0">
                <a:latin typeface="Times New Roman" panose="02020603050405020304" pitchFamily="18" charset="0"/>
                <a:cs typeface="Times New Roman" panose="02020603050405020304" pitchFamily="18" charset="0"/>
              </a:rPr>
              <a:t> </a:t>
            </a:r>
          </a:p>
        </p:txBody>
      </p:sp>
      <p:sp>
        <p:nvSpPr>
          <p:cNvPr id="57361" name="Title 1"/>
          <p:cNvSpPr>
            <a:spLocks noGrp="1"/>
          </p:cNvSpPr>
          <p:nvPr>
            <p:ph type="title"/>
          </p:nvPr>
        </p:nvSpPr>
        <p:spPr>
          <a:xfrm>
            <a:off x="268941" y="0"/>
            <a:ext cx="8673353" cy="590516"/>
          </a:xfrm>
        </p:spPr>
        <p:style>
          <a:lnRef idx="2">
            <a:schemeClr val="accent2"/>
          </a:lnRef>
          <a:fillRef idx="1">
            <a:schemeClr val="lt1"/>
          </a:fillRef>
          <a:effectRef idx="0">
            <a:schemeClr val="accent2"/>
          </a:effectRef>
          <a:fontRef idx="minor">
            <a:schemeClr val="dk1"/>
          </a:fontRef>
        </p:style>
        <p:txBody>
          <a:bodyPr rtlCol="0">
            <a:noAutofit/>
          </a:bodyPr>
          <a:lstStyle/>
          <a:p>
            <a:pPr>
              <a:defRPr/>
            </a:pPr>
            <a:r>
              <a:rPr lang="as-IN"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199" y="1559218"/>
            <a:ext cx="4306901" cy="5298782"/>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5454" r="26728"/>
          <a:stretch/>
        </p:blipFill>
        <p:spPr>
          <a:xfrm>
            <a:off x="268941" y="1494692"/>
            <a:ext cx="4083045" cy="5363308"/>
          </a:xfrm>
          <a:prstGeom prst="rect">
            <a:avLst/>
          </a:prstGeom>
        </p:spPr>
      </p:pic>
    </p:spTree>
    <p:extLst>
      <p:ext uri="{BB962C8B-B14F-4D97-AF65-F5344CB8AC3E}">
        <p14:creationId xmlns:p14="http://schemas.microsoft.com/office/powerpoint/2010/main" val="1162713810"/>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59278" y="879419"/>
            <a:ext cx="5292679" cy="37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err="1">
                <a:latin typeface="SutonnyMJ" pitchFamily="2" charset="0"/>
                <a:ea typeface="SutonnyMJ" pitchFamily="2" charset="0"/>
                <a:cs typeface="SutonnyMJ" pitchFamily="2" charset="0"/>
              </a:rPr>
              <a:t>সুইচ</a:t>
            </a:r>
            <a:r>
              <a:rPr lang="en-US" sz="2621" b="1" dirty="0">
                <a:latin typeface="SutonnyMJ" pitchFamily="2" charset="0"/>
                <a:ea typeface="SutonnyMJ" pitchFamily="2" charset="0"/>
                <a:cs typeface="SutonnyMJ" pitchFamily="2" charset="0"/>
              </a:rPr>
              <a:t> </a:t>
            </a:r>
            <a:r>
              <a:rPr lang="en-US" sz="2330" b="1" dirty="0">
                <a:latin typeface="Times New Roman" panose="02020603050405020304" pitchFamily="18" charset="0"/>
                <a:cs typeface="Times New Roman" panose="02020603050405020304" pitchFamily="18" charset="0"/>
              </a:rPr>
              <a:t>(Switch) </a:t>
            </a:r>
          </a:p>
        </p:txBody>
      </p:sp>
      <p:pic>
        <p:nvPicPr>
          <p:cNvPr id="3" name="Picture 2"/>
          <p:cNvPicPr>
            <a:picLocks noChangeAspect="1"/>
          </p:cNvPicPr>
          <p:nvPr/>
        </p:nvPicPr>
        <p:blipFill>
          <a:blip r:embed="rId4"/>
          <a:stretch>
            <a:fillRect/>
          </a:stretch>
        </p:blipFill>
        <p:spPr>
          <a:xfrm>
            <a:off x="268941" y="5311588"/>
            <a:ext cx="4168588" cy="1459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4572000" y="5311588"/>
            <a:ext cx="4229625" cy="1459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sp>
        <p:nvSpPr>
          <p:cNvPr id="2" name="Rectangle 1"/>
          <p:cNvSpPr/>
          <p:nvPr/>
        </p:nvSpPr>
        <p:spPr>
          <a:xfrm>
            <a:off x="268941" y="1582341"/>
            <a:ext cx="8673353" cy="3108543"/>
          </a:xfrm>
          <a:prstGeom prst="rect">
            <a:avLst/>
          </a:prstGeom>
        </p:spPr>
        <p:txBody>
          <a:bodyPr wrap="square">
            <a:spAutoFit/>
          </a:bodyPr>
          <a:lstStyle/>
          <a:p>
            <a:r>
              <a:rPr lang="as-IN" sz="2800" dirty="0" smtClean="0">
                <a:solidFill>
                  <a:srgbClr val="202122"/>
                </a:solidFill>
                <a:latin typeface="Nikosh" panose="02000000000000000000" pitchFamily="2" charset="0"/>
                <a:cs typeface="Nikosh" panose="02000000000000000000" pitchFamily="2" charset="0"/>
              </a:rPr>
              <a:t>নেটও</a:t>
            </a:r>
            <a:r>
              <a:rPr lang="en-US" sz="2800" dirty="0" err="1" smtClean="0">
                <a:solidFill>
                  <a:srgbClr val="202122"/>
                </a:solidFill>
                <a:latin typeface="Nikosh" panose="02000000000000000000" pitchFamily="2" charset="0"/>
                <a:cs typeface="Nikosh" panose="02000000000000000000" pitchFamily="2" charset="0"/>
              </a:rPr>
              <a:t>য়া</a:t>
            </a:r>
            <a:r>
              <a:rPr lang="as-IN" sz="2800" dirty="0" smtClean="0">
                <a:solidFill>
                  <a:srgbClr val="202122"/>
                </a:solidFill>
                <a:latin typeface="Nikosh" panose="02000000000000000000" pitchFamily="2" charset="0"/>
                <a:cs typeface="Nikosh" panose="02000000000000000000" pitchFamily="2" charset="0"/>
              </a:rPr>
              <a:t>র্ক</a:t>
            </a:r>
            <a:r>
              <a:rPr lang="as-IN" sz="2800" dirty="0">
                <a:solidFill>
                  <a:srgbClr val="202122"/>
                </a:solidFill>
                <a:latin typeface="Nikosh" panose="02000000000000000000" pitchFamily="2" charset="0"/>
                <a:cs typeface="Nikosh" panose="02000000000000000000" pitchFamily="2" charset="0"/>
              </a:rPr>
              <a:t> </a:t>
            </a:r>
            <a:r>
              <a:rPr lang="as-IN" sz="2800" b="1" dirty="0">
                <a:solidFill>
                  <a:srgbClr val="202122"/>
                </a:solidFill>
                <a:latin typeface="Nikosh" panose="02000000000000000000" pitchFamily="2" charset="0"/>
                <a:cs typeface="Nikosh" panose="02000000000000000000" pitchFamily="2" charset="0"/>
              </a:rPr>
              <a:t>সুইচ</a:t>
            </a:r>
            <a:r>
              <a:rPr lang="as-IN" sz="2800" dirty="0">
                <a:solidFill>
                  <a:srgbClr val="202122"/>
                </a:solidFill>
                <a:latin typeface="Nikosh" panose="02000000000000000000" pitchFamily="2" charset="0"/>
                <a:cs typeface="Nikosh" panose="02000000000000000000" pitchFamily="2" charset="0"/>
              </a:rPr>
              <a:t> আর </a:t>
            </a:r>
            <a:r>
              <a:rPr lang="as-IN" sz="2800" dirty="0" smtClean="0">
                <a:solidFill>
                  <a:srgbClr val="202122"/>
                </a:solidFill>
                <a:latin typeface="Nikosh" panose="02000000000000000000" pitchFamily="2" charset="0"/>
                <a:cs typeface="Nikosh" panose="02000000000000000000" pitchFamily="2" charset="0"/>
              </a:rPr>
              <a:t>নেটও</a:t>
            </a:r>
            <a:r>
              <a:rPr lang="en-US" sz="2800" dirty="0" err="1" smtClean="0">
                <a:solidFill>
                  <a:srgbClr val="202122"/>
                </a:solidFill>
                <a:latin typeface="Nikosh" panose="02000000000000000000" pitchFamily="2" charset="0"/>
                <a:cs typeface="Nikosh" panose="02000000000000000000" pitchFamily="2" charset="0"/>
              </a:rPr>
              <a:t>য়া</a:t>
            </a:r>
            <a:r>
              <a:rPr lang="as-IN" sz="2800" dirty="0" smtClean="0">
                <a:solidFill>
                  <a:srgbClr val="202122"/>
                </a:solidFill>
                <a:latin typeface="Nikosh" panose="02000000000000000000" pitchFamily="2" charset="0"/>
                <a:cs typeface="Nikosh" panose="02000000000000000000" pitchFamily="2" charset="0"/>
              </a:rPr>
              <a:t>র্ক</a:t>
            </a:r>
            <a:r>
              <a:rPr lang="as-IN" sz="2800" dirty="0">
                <a:solidFill>
                  <a:srgbClr val="202122"/>
                </a:solidFill>
                <a:latin typeface="Nikosh" panose="02000000000000000000" pitchFamily="2" charset="0"/>
                <a:cs typeface="Nikosh" panose="02000000000000000000" pitchFamily="2" charset="0"/>
              </a:rPr>
              <a:t> </a:t>
            </a:r>
            <a:r>
              <a:rPr lang="as-IN" sz="2800" b="1" dirty="0">
                <a:solidFill>
                  <a:srgbClr val="202122"/>
                </a:solidFill>
                <a:latin typeface="Nikosh" panose="02000000000000000000" pitchFamily="2" charset="0"/>
                <a:cs typeface="Nikosh" panose="02000000000000000000" pitchFamily="2" charset="0"/>
              </a:rPr>
              <a:t>হাব</a:t>
            </a:r>
            <a:r>
              <a:rPr lang="as-IN" sz="2800" dirty="0">
                <a:solidFill>
                  <a:srgbClr val="202122"/>
                </a:solidFill>
                <a:latin typeface="Nikosh" panose="02000000000000000000" pitchFamily="2" charset="0"/>
                <a:cs typeface="Nikosh" panose="02000000000000000000" pitchFamily="2" charset="0"/>
              </a:rPr>
              <a:t> কম্পিউটার </a:t>
            </a:r>
            <a:r>
              <a:rPr lang="as-IN" sz="2800" dirty="0" smtClean="0">
                <a:solidFill>
                  <a:srgbClr val="202122"/>
                </a:solidFill>
                <a:latin typeface="Nikosh" panose="02000000000000000000" pitchFamily="2" charset="0"/>
                <a:cs typeface="Nikosh" panose="02000000000000000000" pitchFamily="2" charset="0"/>
              </a:rPr>
              <a:t>নেটও</a:t>
            </a:r>
            <a:r>
              <a:rPr lang="en-US" sz="2800" dirty="0" err="1" smtClean="0">
                <a:solidFill>
                  <a:srgbClr val="202122"/>
                </a:solidFill>
                <a:latin typeface="Nikosh" panose="02000000000000000000" pitchFamily="2" charset="0"/>
                <a:cs typeface="Nikosh" panose="02000000000000000000" pitchFamily="2" charset="0"/>
              </a:rPr>
              <a:t>য়া</a:t>
            </a:r>
            <a:r>
              <a:rPr lang="as-IN" sz="2800" dirty="0" smtClean="0">
                <a:solidFill>
                  <a:srgbClr val="202122"/>
                </a:solidFill>
                <a:latin typeface="Nikosh" panose="02000000000000000000" pitchFamily="2" charset="0"/>
                <a:cs typeface="Nikosh" panose="02000000000000000000" pitchFamily="2" charset="0"/>
              </a:rPr>
              <a:t>র্কি </a:t>
            </a:r>
            <a:r>
              <a:rPr lang="as-IN" sz="2800" dirty="0">
                <a:solidFill>
                  <a:srgbClr val="202122"/>
                </a:solidFill>
                <a:latin typeface="Nikosh" panose="02000000000000000000" pitchFamily="2" charset="0"/>
                <a:cs typeface="Nikosh" panose="02000000000000000000" pitchFamily="2" charset="0"/>
              </a:rPr>
              <a:t>এর মুল স্তম্ভ। </a:t>
            </a:r>
            <a:r>
              <a:rPr lang="as-IN" sz="2800" dirty="0" smtClean="0">
                <a:solidFill>
                  <a:srgbClr val="202122"/>
                </a:solidFill>
                <a:latin typeface="Nikosh" panose="02000000000000000000" pitchFamily="2" charset="0"/>
                <a:cs typeface="Nikosh" panose="02000000000000000000" pitchFamily="2" charset="0"/>
              </a:rPr>
              <a:t>নেটও</a:t>
            </a:r>
            <a:r>
              <a:rPr lang="en-US" sz="2800" dirty="0" err="1" smtClean="0">
                <a:solidFill>
                  <a:srgbClr val="202122"/>
                </a:solidFill>
                <a:latin typeface="Nikosh" panose="02000000000000000000" pitchFamily="2" charset="0"/>
                <a:cs typeface="Nikosh" panose="02000000000000000000" pitchFamily="2" charset="0"/>
              </a:rPr>
              <a:t>য়া</a:t>
            </a:r>
            <a:r>
              <a:rPr lang="as-IN" sz="2800" dirty="0" smtClean="0">
                <a:solidFill>
                  <a:srgbClr val="202122"/>
                </a:solidFill>
                <a:latin typeface="Nikosh" panose="02000000000000000000" pitchFamily="2" charset="0"/>
                <a:cs typeface="Nikosh" panose="02000000000000000000" pitchFamily="2" charset="0"/>
              </a:rPr>
              <a:t>র্কিং </a:t>
            </a:r>
            <a:r>
              <a:rPr lang="as-IN" sz="2800" dirty="0">
                <a:solidFill>
                  <a:srgbClr val="202122"/>
                </a:solidFill>
                <a:latin typeface="Nikosh" panose="02000000000000000000" pitchFamily="2" charset="0"/>
                <a:cs typeface="Nikosh" panose="02000000000000000000" pitchFamily="2" charset="0"/>
              </a:rPr>
              <a:t>এর ক্ষেত্রে </a:t>
            </a:r>
            <a:r>
              <a:rPr lang="as-IN" sz="2800" b="1" dirty="0">
                <a:solidFill>
                  <a:srgbClr val="202122"/>
                </a:solidFill>
                <a:latin typeface="Nikosh" panose="02000000000000000000" pitchFamily="2" charset="0"/>
                <a:cs typeface="Nikosh" panose="02000000000000000000" pitchFamily="2" charset="0"/>
              </a:rPr>
              <a:t>সুইচ</a:t>
            </a:r>
            <a:r>
              <a:rPr lang="as-IN" sz="2800" dirty="0">
                <a:solidFill>
                  <a:srgbClr val="202122"/>
                </a:solidFill>
                <a:latin typeface="Nikosh" panose="02000000000000000000" pitchFamily="2" charset="0"/>
                <a:cs typeface="Nikosh" panose="02000000000000000000" pitchFamily="2" charset="0"/>
              </a:rPr>
              <a:t> হলো এমন একটি যন্ত্র যা </a:t>
            </a:r>
            <a:r>
              <a:rPr lang="as-IN" sz="2800" dirty="0">
                <a:solidFill>
                  <a:srgbClr val="0B0080"/>
                </a:solidFill>
                <a:latin typeface="Nikosh" panose="02000000000000000000" pitchFamily="2" charset="0"/>
                <a:cs typeface="Nikosh" panose="02000000000000000000" pitchFamily="2" charset="0"/>
                <a:hlinkClick r:id="rId6" tooltip="লোকাল এরিয়া নেটওয়ার্ক"/>
              </a:rPr>
              <a:t>লোকাল </a:t>
            </a:r>
            <a:r>
              <a:rPr lang="as-IN" sz="2800" dirty="0" smtClean="0">
                <a:solidFill>
                  <a:srgbClr val="0B0080"/>
                </a:solidFill>
                <a:latin typeface="Nikosh" panose="02000000000000000000" pitchFamily="2" charset="0"/>
                <a:cs typeface="Nikosh" panose="02000000000000000000" pitchFamily="2" charset="0"/>
                <a:hlinkClick r:id="rId6" tooltip="লোকাল এরিয়া নেটওয়ার্ক"/>
              </a:rPr>
              <a:t>এরি</a:t>
            </a:r>
            <a:r>
              <a:rPr lang="en-US" sz="2800" dirty="0" err="1" smtClean="0">
                <a:solidFill>
                  <a:srgbClr val="0B0080"/>
                </a:solidFill>
                <a:latin typeface="Nikosh" panose="02000000000000000000" pitchFamily="2" charset="0"/>
                <a:cs typeface="Nikosh" panose="02000000000000000000" pitchFamily="2" charset="0"/>
                <a:hlinkClick r:id="rId6" tooltip="লোকাল এরিয়া নেটওয়ার্ক"/>
              </a:rPr>
              <a:t>য়া</a:t>
            </a:r>
            <a:r>
              <a:rPr lang="as-IN" sz="2800" dirty="0" smtClean="0">
                <a:solidFill>
                  <a:srgbClr val="0B0080"/>
                </a:solidFill>
                <a:latin typeface="Nikosh" panose="02000000000000000000" pitchFamily="2" charset="0"/>
                <a:cs typeface="Nikosh" panose="02000000000000000000" pitchFamily="2" charset="0"/>
                <a:hlinkClick r:id="rId6" tooltip="লোকাল এরিয়া নেটওয়ার্ক"/>
              </a:rPr>
              <a:t> নেটও</a:t>
            </a:r>
            <a:r>
              <a:rPr lang="en-US" sz="2800" dirty="0" err="1" smtClean="0">
                <a:solidFill>
                  <a:srgbClr val="0B0080"/>
                </a:solidFill>
                <a:latin typeface="Nikosh" panose="02000000000000000000" pitchFamily="2" charset="0"/>
                <a:cs typeface="Nikosh" panose="02000000000000000000" pitchFamily="2" charset="0"/>
                <a:hlinkClick r:id="rId6" tooltip="লোকাল এরিয়া নেটওয়ার্ক"/>
              </a:rPr>
              <a:t>য়া</a:t>
            </a:r>
            <a:r>
              <a:rPr lang="as-IN" sz="2800" dirty="0" smtClean="0">
                <a:solidFill>
                  <a:srgbClr val="0B0080"/>
                </a:solidFill>
                <a:latin typeface="Nikosh" panose="02000000000000000000" pitchFamily="2" charset="0"/>
                <a:cs typeface="Nikosh" panose="02000000000000000000" pitchFamily="2" charset="0"/>
                <a:hlinkClick r:id="rId6" tooltip="লোকাল এরিয়া নেটওয়ার্ক"/>
              </a:rPr>
              <a:t>র্কের</a:t>
            </a:r>
            <a:r>
              <a:rPr lang="as-IN" sz="2800" dirty="0">
                <a:solidFill>
                  <a:srgbClr val="202122"/>
                </a:solidFill>
                <a:latin typeface="Nikosh" panose="02000000000000000000" pitchFamily="2" charset="0"/>
                <a:cs typeface="Nikosh" panose="02000000000000000000" pitchFamily="2" charset="0"/>
              </a:rPr>
              <a:t> বিভিন্ন অংশের মধ্যে </a:t>
            </a:r>
            <a:r>
              <a:rPr lang="as-IN" sz="2800" dirty="0">
                <a:solidFill>
                  <a:srgbClr val="0B0080"/>
                </a:solidFill>
                <a:latin typeface="Nikosh" panose="02000000000000000000" pitchFamily="2" charset="0"/>
                <a:cs typeface="Nikosh" panose="02000000000000000000" pitchFamily="2" charset="0"/>
                <a:hlinkClick r:id="rId7" tooltip="তথ্য প্যাকেট"/>
              </a:rPr>
              <a:t>তথ্য প্যাকেট</a:t>
            </a:r>
            <a:r>
              <a:rPr lang="as-IN" sz="2800" dirty="0">
                <a:solidFill>
                  <a:srgbClr val="202122"/>
                </a:solidFill>
                <a:latin typeface="Nikosh" panose="02000000000000000000" pitchFamily="2" charset="0"/>
                <a:cs typeface="Nikosh" panose="02000000000000000000" pitchFamily="2" charset="0"/>
              </a:rPr>
              <a:t> আদানপ্রদানের </a:t>
            </a:r>
            <a:r>
              <a:rPr lang="as-IN" sz="2800" dirty="0" smtClean="0">
                <a:solidFill>
                  <a:srgbClr val="202122"/>
                </a:solidFill>
                <a:latin typeface="Nikosh" panose="02000000000000000000" pitchFamily="2" charset="0"/>
                <a:cs typeface="Nikosh" panose="02000000000000000000" pitchFamily="2" charset="0"/>
              </a:rPr>
              <a:t>সম</a:t>
            </a:r>
            <a:r>
              <a:rPr lang="en-US" sz="2800" dirty="0" smtClean="0">
                <a:solidFill>
                  <a:srgbClr val="202122"/>
                </a:solidFill>
                <a:latin typeface="Nikosh" panose="02000000000000000000" pitchFamily="2" charset="0"/>
                <a:cs typeface="Nikosh" panose="02000000000000000000" pitchFamily="2" charset="0"/>
              </a:rPr>
              <a:t>য়</a:t>
            </a:r>
            <a:r>
              <a:rPr lang="as-IN" sz="2800" dirty="0" smtClean="0">
                <a:solidFill>
                  <a:srgbClr val="202122"/>
                </a:solidFill>
                <a:latin typeface="Nikosh" panose="02000000000000000000" pitchFamily="2" charset="0"/>
                <a:cs typeface="Nikosh" panose="02000000000000000000" pitchFamily="2" charset="0"/>
              </a:rPr>
              <a:t> </a:t>
            </a:r>
            <a:r>
              <a:rPr lang="as-IN" sz="2800" dirty="0">
                <a:solidFill>
                  <a:srgbClr val="202122"/>
                </a:solidFill>
                <a:latin typeface="Nikosh" panose="02000000000000000000" pitchFamily="2" charset="0"/>
                <a:cs typeface="Nikosh" panose="02000000000000000000" pitchFamily="2" charset="0"/>
              </a:rPr>
              <a:t>ফিল্টারিং এবং প্যাকেট </a:t>
            </a:r>
            <a:r>
              <a:rPr lang="as-IN" sz="2800" dirty="0" smtClean="0">
                <a:solidFill>
                  <a:srgbClr val="202122"/>
                </a:solidFill>
                <a:latin typeface="Nikosh" panose="02000000000000000000" pitchFamily="2" charset="0"/>
                <a:cs typeface="Nikosh" panose="02000000000000000000" pitchFamily="2" charset="0"/>
              </a:rPr>
              <a:t>ফরো</a:t>
            </a:r>
            <a:r>
              <a:rPr lang="en-US" sz="2800" dirty="0" err="1" smtClean="0">
                <a:solidFill>
                  <a:srgbClr val="202122"/>
                </a:solidFill>
                <a:latin typeface="Nikosh" panose="02000000000000000000" pitchFamily="2" charset="0"/>
                <a:cs typeface="Nikosh" panose="02000000000000000000" pitchFamily="2" charset="0"/>
              </a:rPr>
              <a:t>য়া</a:t>
            </a:r>
            <a:r>
              <a:rPr lang="as-IN" sz="2800" dirty="0" smtClean="0">
                <a:solidFill>
                  <a:srgbClr val="202122"/>
                </a:solidFill>
                <a:latin typeface="Nikosh" panose="02000000000000000000" pitchFamily="2" charset="0"/>
                <a:cs typeface="Nikosh" panose="02000000000000000000" pitchFamily="2" charset="0"/>
              </a:rPr>
              <a:t>র্ডিং </a:t>
            </a:r>
            <a:r>
              <a:rPr lang="as-IN" sz="2800" dirty="0">
                <a:solidFill>
                  <a:srgbClr val="202122"/>
                </a:solidFill>
                <a:latin typeface="Nikosh" panose="02000000000000000000" pitchFamily="2" charset="0"/>
                <a:cs typeface="Nikosh" panose="02000000000000000000" pitchFamily="2" charset="0"/>
              </a:rPr>
              <a:t>করতে পারে। সুইচ ওএসআই </a:t>
            </a:r>
            <a:r>
              <a:rPr lang="as-IN" sz="2800" dirty="0" smtClean="0">
                <a:solidFill>
                  <a:srgbClr val="202122"/>
                </a:solidFill>
                <a:latin typeface="Nikosh" panose="02000000000000000000" pitchFamily="2" charset="0"/>
                <a:cs typeface="Nikosh" panose="02000000000000000000" pitchFamily="2" charset="0"/>
              </a:rPr>
              <a:t>লে</a:t>
            </a:r>
            <a:r>
              <a:rPr lang="en-US" sz="2800" dirty="0" err="1" smtClean="0">
                <a:solidFill>
                  <a:srgbClr val="202122"/>
                </a:solidFill>
                <a:latin typeface="Nikosh" panose="02000000000000000000" pitchFamily="2" charset="0"/>
                <a:cs typeface="Nikosh" panose="02000000000000000000" pitchFamily="2" charset="0"/>
              </a:rPr>
              <a:t>য়া</a:t>
            </a:r>
            <a:r>
              <a:rPr lang="as-IN" sz="2800" dirty="0" smtClean="0">
                <a:solidFill>
                  <a:srgbClr val="202122"/>
                </a:solidFill>
                <a:latin typeface="Nikosh" panose="02000000000000000000" pitchFamily="2" charset="0"/>
                <a:cs typeface="Nikosh" panose="02000000000000000000" pitchFamily="2" charset="0"/>
              </a:rPr>
              <a:t>রের </a:t>
            </a:r>
            <a:r>
              <a:rPr lang="as-IN" sz="2800" dirty="0">
                <a:solidFill>
                  <a:srgbClr val="202122"/>
                </a:solidFill>
                <a:latin typeface="Nikosh" panose="02000000000000000000" pitchFamily="2" charset="0"/>
                <a:cs typeface="Nikosh" panose="02000000000000000000" pitchFamily="2" charset="0"/>
              </a:rPr>
              <a:t>অন্যতম ডাটা লিঙ্ক </a:t>
            </a:r>
            <a:r>
              <a:rPr lang="as-IN" sz="2800" dirty="0" smtClean="0">
                <a:solidFill>
                  <a:srgbClr val="202122"/>
                </a:solidFill>
                <a:latin typeface="Nikosh" panose="02000000000000000000" pitchFamily="2" charset="0"/>
                <a:cs typeface="Nikosh" panose="02000000000000000000" pitchFamily="2" charset="0"/>
              </a:rPr>
              <a:t>লে</a:t>
            </a:r>
            <a:r>
              <a:rPr lang="en-US" sz="2800" dirty="0" err="1" smtClean="0">
                <a:solidFill>
                  <a:srgbClr val="202122"/>
                </a:solidFill>
                <a:latin typeface="Nikosh" panose="02000000000000000000" pitchFamily="2" charset="0"/>
                <a:cs typeface="Nikosh" panose="02000000000000000000" pitchFamily="2" charset="0"/>
              </a:rPr>
              <a:t>য়া</a:t>
            </a:r>
            <a:r>
              <a:rPr lang="as-IN" sz="2800" dirty="0" smtClean="0">
                <a:solidFill>
                  <a:srgbClr val="202122"/>
                </a:solidFill>
                <a:latin typeface="Nikosh" panose="02000000000000000000" pitchFamily="2" charset="0"/>
                <a:cs typeface="Nikosh" panose="02000000000000000000" pitchFamily="2" charset="0"/>
              </a:rPr>
              <a:t>রে </a:t>
            </a:r>
            <a:r>
              <a:rPr lang="as-IN" sz="2800" dirty="0">
                <a:solidFill>
                  <a:srgbClr val="202122"/>
                </a:solidFill>
                <a:latin typeface="Nikosh" panose="02000000000000000000" pitchFamily="2" charset="0"/>
                <a:cs typeface="Nikosh" panose="02000000000000000000" pitchFamily="2" charset="0"/>
              </a:rPr>
              <a:t>কাজ করে। তবে কখনো কখনো এটি </a:t>
            </a:r>
            <a:r>
              <a:rPr lang="as-IN" sz="2800" dirty="0" smtClean="0">
                <a:solidFill>
                  <a:srgbClr val="202122"/>
                </a:solidFill>
                <a:latin typeface="Nikosh" panose="02000000000000000000" pitchFamily="2" charset="0"/>
                <a:cs typeface="Nikosh" panose="02000000000000000000" pitchFamily="2" charset="0"/>
              </a:rPr>
              <a:t>নেটও</a:t>
            </a:r>
            <a:r>
              <a:rPr lang="en-US" sz="2800" dirty="0" err="1" smtClean="0">
                <a:solidFill>
                  <a:srgbClr val="202122"/>
                </a:solidFill>
                <a:latin typeface="Nikosh" panose="02000000000000000000" pitchFamily="2" charset="0"/>
                <a:cs typeface="Nikosh" panose="02000000000000000000" pitchFamily="2" charset="0"/>
              </a:rPr>
              <a:t>য়া</a:t>
            </a:r>
            <a:r>
              <a:rPr lang="as-IN" sz="2800" dirty="0" smtClean="0">
                <a:solidFill>
                  <a:srgbClr val="202122"/>
                </a:solidFill>
                <a:latin typeface="Nikosh" panose="02000000000000000000" pitchFamily="2" charset="0"/>
                <a:cs typeface="Nikosh" panose="02000000000000000000" pitchFamily="2" charset="0"/>
              </a:rPr>
              <a:t>র্ক লে</a:t>
            </a:r>
            <a:r>
              <a:rPr lang="en-US" sz="2800" dirty="0" err="1" smtClean="0">
                <a:solidFill>
                  <a:srgbClr val="202122"/>
                </a:solidFill>
                <a:latin typeface="Nikosh" panose="02000000000000000000" pitchFamily="2" charset="0"/>
                <a:cs typeface="Nikosh" panose="02000000000000000000" pitchFamily="2" charset="0"/>
              </a:rPr>
              <a:t>য়া</a:t>
            </a:r>
            <a:r>
              <a:rPr lang="as-IN" sz="2800" dirty="0" smtClean="0">
                <a:solidFill>
                  <a:srgbClr val="202122"/>
                </a:solidFill>
                <a:latin typeface="Nikosh" panose="02000000000000000000" pitchFamily="2" charset="0"/>
                <a:cs typeface="Nikosh" panose="02000000000000000000" pitchFamily="2" charset="0"/>
              </a:rPr>
              <a:t>রেও </a:t>
            </a:r>
            <a:r>
              <a:rPr lang="as-IN" sz="2800" dirty="0">
                <a:solidFill>
                  <a:srgbClr val="202122"/>
                </a:solidFill>
                <a:latin typeface="Nikosh" panose="02000000000000000000" pitchFamily="2" charset="0"/>
                <a:cs typeface="Nikosh" panose="02000000000000000000" pitchFamily="2" charset="0"/>
              </a:rPr>
              <a:t>কাজ করে। যেসব লোকাল </a:t>
            </a:r>
            <a:r>
              <a:rPr lang="as-IN" sz="2800" dirty="0" smtClean="0">
                <a:solidFill>
                  <a:srgbClr val="202122"/>
                </a:solidFill>
                <a:latin typeface="Nikosh" panose="02000000000000000000" pitchFamily="2" charset="0"/>
                <a:cs typeface="Nikosh" panose="02000000000000000000" pitchFamily="2" charset="0"/>
              </a:rPr>
              <a:t>এরি</a:t>
            </a:r>
            <a:r>
              <a:rPr lang="en-US" sz="2800" dirty="0" err="1" smtClean="0">
                <a:solidFill>
                  <a:srgbClr val="202122"/>
                </a:solidFill>
                <a:latin typeface="Nikosh" panose="02000000000000000000" pitchFamily="2" charset="0"/>
                <a:cs typeface="Nikosh" panose="02000000000000000000" pitchFamily="2" charset="0"/>
              </a:rPr>
              <a:t>য়া</a:t>
            </a:r>
            <a:r>
              <a:rPr lang="as-IN" sz="2800" dirty="0" smtClean="0">
                <a:solidFill>
                  <a:srgbClr val="202122"/>
                </a:solidFill>
                <a:latin typeface="Nikosh" panose="02000000000000000000" pitchFamily="2" charset="0"/>
                <a:cs typeface="Nikosh" panose="02000000000000000000" pitchFamily="2" charset="0"/>
              </a:rPr>
              <a:t> নেটও</a:t>
            </a:r>
            <a:r>
              <a:rPr lang="en-US" sz="2800" dirty="0" err="1" smtClean="0">
                <a:solidFill>
                  <a:srgbClr val="202122"/>
                </a:solidFill>
                <a:latin typeface="Nikosh" panose="02000000000000000000" pitchFamily="2" charset="0"/>
                <a:cs typeface="Nikosh" panose="02000000000000000000" pitchFamily="2" charset="0"/>
              </a:rPr>
              <a:t>য়া</a:t>
            </a:r>
            <a:r>
              <a:rPr lang="as-IN" sz="2800" dirty="0" smtClean="0">
                <a:solidFill>
                  <a:srgbClr val="202122"/>
                </a:solidFill>
                <a:latin typeface="Nikosh" panose="02000000000000000000" pitchFamily="2" charset="0"/>
                <a:cs typeface="Nikosh" panose="02000000000000000000" pitchFamily="2" charset="0"/>
              </a:rPr>
              <a:t>র্ক </a:t>
            </a:r>
            <a:r>
              <a:rPr lang="as-IN" sz="2800" dirty="0">
                <a:solidFill>
                  <a:srgbClr val="202122"/>
                </a:solidFill>
                <a:latin typeface="Nikosh" panose="02000000000000000000" pitchFamily="2" charset="0"/>
                <a:cs typeface="Nikosh" panose="02000000000000000000" pitchFamily="2" charset="0"/>
              </a:rPr>
              <a:t>(ল্যান) তাদের বিভিন্ন অংশের মধ্যে যোগাযোগের জন্য সুইচ ব্যবহার করে তাদের বলা </a:t>
            </a:r>
            <a:r>
              <a:rPr lang="as-IN" sz="2800" dirty="0" smtClean="0">
                <a:solidFill>
                  <a:srgbClr val="202122"/>
                </a:solidFill>
                <a:latin typeface="Nikosh" panose="02000000000000000000" pitchFamily="2" charset="0"/>
                <a:cs typeface="Nikosh" panose="02000000000000000000" pitchFamily="2" charset="0"/>
              </a:rPr>
              <a:t>হ</a:t>
            </a:r>
            <a:r>
              <a:rPr lang="en-US" sz="2800" dirty="0" smtClean="0">
                <a:solidFill>
                  <a:srgbClr val="202122"/>
                </a:solidFill>
                <a:latin typeface="Nikosh" panose="02000000000000000000" pitchFamily="2" charset="0"/>
                <a:cs typeface="Nikosh" panose="02000000000000000000" pitchFamily="2" charset="0"/>
              </a:rPr>
              <a:t>য়</a:t>
            </a:r>
            <a:r>
              <a:rPr lang="as-IN" sz="2800" dirty="0" smtClean="0">
                <a:solidFill>
                  <a:srgbClr val="202122"/>
                </a:solidFill>
                <a:latin typeface="Nikosh" panose="02000000000000000000" pitchFamily="2" charset="0"/>
                <a:cs typeface="Nikosh" panose="02000000000000000000" pitchFamily="2" charset="0"/>
              </a:rPr>
              <a:t> </a:t>
            </a:r>
            <a:r>
              <a:rPr lang="as-IN" sz="2800" dirty="0">
                <a:solidFill>
                  <a:srgbClr val="202122"/>
                </a:solidFill>
                <a:latin typeface="Nikosh" panose="02000000000000000000" pitchFamily="2" charset="0"/>
                <a:cs typeface="Nikosh" panose="02000000000000000000" pitchFamily="2" charset="0"/>
              </a:rPr>
              <a:t>সুইচড ল্যান।</a:t>
            </a:r>
            <a:endParaRPr lang="en-US" sz="28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971842800"/>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nodeType="afterGroup">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nodeType="afterGroup">
                            <p:stCondLst>
                              <p:cond delay="1500"/>
                            </p:stCondLst>
                            <p:childTnLst>
                              <p:par>
                                <p:cTn id="16" presetID="4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59278" y="879419"/>
            <a:ext cx="5292679" cy="37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err="1">
                <a:latin typeface="SutonnyMJ" pitchFamily="2" charset="0"/>
                <a:ea typeface="SutonnyMJ" pitchFamily="2" charset="0"/>
                <a:cs typeface="SutonnyMJ" pitchFamily="2" charset="0"/>
              </a:rPr>
              <a:t>সুইচ</a:t>
            </a:r>
            <a:r>
              <a:rPr lang="en-US" sz="2621" b="1" dirty="0">
                <a:latin typeface="SutonnyMJ" pitchFamily="2" charset="0"/>
                <a:ea typeface="SutonnyMJ" pitchFamily="2" charset="0"/>
                <a:cs typeface="SutonnyMJ" pitchFamily="2" charset="0"/>
              </a:rPr>
              <a:t> </a:t>
            </a:r>
            <a:r>
              <a:rPr lang="en-US" sz="2330" b="1" dirty="0">
                <a:latin typeface="Times New Roman" panose="02020603050405020304" pitchFamily="18" charset="0"/>
                <a:cs typeface="Times New Roman" panose="02020603050405020304" pitchFamily="18" charset="0"/>
              </a:rPr>
              <a:t>(Switch) </a:t>
            </a:r>
          </a:p>
        </p:txBody>
      </p:sp>
      <p:pic>
        <p:nvPicPr>
          <p:cNvPr id="3" name="Picture 2"/>
          <p:cNvPicPr>
            <a:picLocks noChangeAspect="1"/>
          </p:cNvPicPr>
          <p:nvPr/>
        </p:nvPicPr>
        <p:blipFill>
          <a:blip r:embed="rId4"/>
          <a:stretch>
            <a:fillRect/>
          </a:stretch>
        </p:blipFill>
        <p:spPr>
          <a:xfrm>
            <a:off x="268941" y="5311588"/>
            <a:ext cx="4168588" cy="1459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4572000" y="5311588"/>
            <a:ext cx="4229625" cy="1459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sp>
        <p:nvSpPr>
          <p:cNvPr id="2" name="Rectangle 1"/>
          <p:cNvSpPr/>
          <p:nvPr/>
        </p:nvSpPr>
        <p:spPr>
          <a:xfrm>
            <a:off x="268941" y="1582341"/>
            <a:ext cx="8673353" cy="3046988"/>
          </a:xfrm>
          <a:prstGeom prst="rect">
            <a:avLst/>
          </a:prstGeom>
        </p:spPr>
        <p:txBody>
          <a:bodyPr wrap="square">
            <a:spAutoFit/>
          </a:bodyPr>
          <a:lstStyle/>
          <a:p>
            <a:r>
              <a:rPr lang="as-IN" sz="2400" dirty="0">
                <a:latin typeface="Nikosh" panose="02000000000000000000" pitchFamily="2" charset="0"/>
                <a:cs typeface="Nikosh" panose="02000000000000000000" pitchFamily="2" charset="0"/>
              </a:rPr>
              <a:t>সুইচ একটি নেটওয়ার্ক ডিভাইস এবং একে </a:t>
            </a:r>
            <a:r>
              <a:rPr lang="en-US" sz="2400" dirty="0">
                <a:latin typeface="Nikosh" panose="02000000000000000000" pitchFamily="2" charset="0"/>
                <a:cs typeface="Nikosh" panose="02000000000000000000" pitchFamily="2" charset="0"/>
              </a:rPr>
              <a:t>LAN </a:t>
            </a:r>
            <a:r>
              <a:rPr lang="as-IN" sz="2400" dirty="0">
                <a:latin typeface="Nikosh" panose="02000000000000000000" pitchFamily="2" charset="0"/>
                <a:cs typeface="Nikosh" panose="02000000000000000000" pitchFamily="2" charset="0"/>
              </a:rPr>
              <a:t>ডিভাইসও বলা হয়। যার সাহায্যে নেটওয়ার্কের কম্পিউটারসমূহ পরস্পরের সাথে কেন্দ্রিয়ভাবে যুক্ত থাকে। একটি সুইচে কতোগুলো ডিভাইস যুক্ত করা যাবে তা সুইচের পোর্ট সংখ্যার উপর নির্ভর করে। </a:t>
            </a:r>
            <a:r>
              <a:rPr lang="en-US" sz="2400" dirty="0">
                <a:latin typeface="Nikosh" panose="02000000000000000000" pitchFamily="2" charset="0"/>
                <a:cs typeface="Nikosh" panose="02000000000000000000" pitchFamily="2" charset="0"/>
              </a:rPr>
              <a:t>LAN </a:t>
            </a:r>
            <a:r>
              <a:rPr lang="as-IN" sz="2400" dirty="0">
                <a:latin typeface="Nikosh" panose="02000000000000000000" pitchFamily="2" charset="0"/>
                <a:cs typeface="Nikosh" panose="02000000000000000000" pitchFamily="2" charset="0"/>
              </a:rPr>
              <a:t>তৈরি করার জন্য সুইচ অধিক ব্যবহৃত হয়। স্টার টপোলজির ক্ষেত্রে সুইচ হচ্ছে কেন্দ্রীয় নিয়ন্ত্রণকারী ডিভাইস। হাবের সাথে সুইচের পার্থক্য হলো সুইচ প্রেরক থেকে প্রাপ্ত ডেটা সিগন্যাল নির্দিস্ট প্রাপক কম্পিউটার বা নোডে পাঠিয়ে দেয়। কিন্তু হাব প্রেরক থেকে প্রাপ্ত ডেটা সিগন্যাল সকল নোডে পাঠায়। ফলে সুইচ ব্যবহার করে নেটওয়ার্কের ডেটা আদান-প্রদানে বাধা বা কলিশনের সম্ভাবনা থাকে না। সুইচ </a:t>
            </a:r>
            <a:r>
              <a:rPr lang="en-US" sz="2400" dirty="0">
                <a:latin typeface="Nikosh" panose="02000000000000000000" pitchFamily="2" charset="0"/>
                <a:cs typeface="Nikosh" panose="02000000000000000000" pitchFamily="2" charset="0"/>
              </a:rPr>
              <a:t>MAC </a:t>
            </a:r>
            <a:r>
              <a:rPr lang="as-IN" sz="2400" dirty="0">
                <a:latin typeface="Nikosh" panose="02000000000000000000" pitchFamily="2" charset="0"/>
                <a:cs typeface="Nikosh" panose="02000000000000000000" pitchFamily="2" charset="0"/>
              </a:rPr>
              <a:t>অ্যাড্রেস নিয়ে কাজ করে।</a:t>
            </a:r>
            <a:endParaRPr lang="en-US" sz="24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994050866"/>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nodeType="afterGroup">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nodeType="afterGroup">
                            <p:stCondLst>
                              <p:cond delay="1500"/>
                            </p:stCondLst>
                            <p:childTnLst>
                              <p:par>
                                <p:cTn id="16" presetID="4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59278" y="757042"/>
            <a:ext cx="5292679" cy="37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0"/>
              </a:spcBef>
              <a:buFontTx/>
              <a:buNone/>
            </a:pPr>
            <a:r>
              <a:rPr lang="en-US" sz="2621" b="1" dirty="0" err="1">
                <a:solidFill>
                  <a:srgbClr val="002060"/>
                </a:solidFill>
                <a:latin typeface="SutonnyMJ" pitchFamily="2" charset="0"/>
                <a:ea typeface="SutonnyMJ" pitchFamily="2" charset="0"/>
                <a:cs typeface="SutonnyMJ" pitchFamily="2" charset="0"/>
              </a:rPr>
              <a:t>সুইচের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সুবিধা</a:t>
            </a:r>
            <a:r>
              <a:rPr lang="en-US" sz="2621" b="1" dirty="0">
                <a:solidFill>
                  <a:srgbClr val="002060"/>
                </a:solidFill>
                <a:latin typeface="SutonnyMJ" pitchFamily="2" charset="0"/>
                <a:ea typeface="SutonnyMJ" pitchFamily="2" charset="0"/>
                <a:cs typeface="SutonnyMJ" pitchFamily="2" charset="0"/>
              </a:rPr>
              <a:t> </a:t>
            </a:r>
            <a:r>
              <a:rPr lang="en-US" sz="2330" b="1" dirty="0">
                <a:solidFill>
                  <a:srgbClr val="002060"/>
                </a:solidFill>
                <a:latin typeface="Times New Roman" panose="02020603050405020304" pitchFamily="18" charset="0"/>
                <a:cs typeface="Times New Roman" panose="02020603050405020304" pitchFamily="18" charset="0"/>
              </a:rPr>
              <a:t>(Advantages of Switch) </a:t>
            </a:r>
          </a:p>
        </p:txBody>
      </p:sp>
      <p:sp>
        <p:nvSpPr>
          <p:cNvPr id="17" name="Title 1"/>
          <p:cNvSpPr txBox="1">
            <a:spLocks/>
          </p:cNvSpPr>
          <p:nvPr/>
        </p:nvSpPr>
        <p:spPr bwMode="auto">
          <a:xfrm>
            <a:off x="1008530" y="1160009"/>
            <a:ext cx="7110658" cy="90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Times New Roman" panose="02020603050405020304" pitchFamily="18" charset="0"/>
                <a:cs typeface="Times New Roman" panose="02020603050405020304" pitchFamily="18" charset="0"/>
              </a:rPr>
              <a:t>১. ডেটা আদান-প্রদানের ক্ষেত্রে বাধার সম্ভাবনা কমায়।</a:t>
            </a:r>
          </a:p>
          <a:p>
            <a:pPr algn="just">
              <a:spcBef>
                <a:spcPct val="0"/>
              </a:spcBef>
              <a:buNone/>
            </a:pPr>
            <a:r>
              <a:rPr lang="as-IN" sz="2824" b="1" dirty="0">
                <a:latin typeface="Times New Roman" panose="02020603050405020304" pitchFamily="18" charset="0"/>
                <a:cs typeface="Times New Roman" panose="02020603050405020304" pitchFamily="18" charset="0"/>
              </a:rPr>
              <a:t>২. ভার্চুয়াল </a:t>
            </a:r>
            <a:r>
              <a:rPr lang="en-US" sz="2824" b="1" dirty="0">
                <a:latin typeface="Times New Roman" panose="02020603050405020304" pitchFamily="18" charset="0"/>
                <a:cs typeface="Times New Roman" panose="02020603050405020304" pitchFamily="18" charset="0"/>
              </a:rPr>
              <a:t>LAN</a:t>
            </a:r>
            <a:r>
              <a:rPr lang="as-IN" sz="2824" b="1" dirty="0">
                <a:latin typeface="Times New Roman" panose="02020603050405020304" pitchFamily="18" charset="0"/>
                <a:cs typeface="Times New Roman" panose="02020603050405020304" pitchFamily="18" charset="0"/>
              </a:rPr>
              <a:t> ব্যবহার করে ব্রডকাস্ট নিয়ন্ত্রণ করা যায়।</a:t>
            </a:r>
            <a:endParaRPr lang="en-US" sz="2824" b="1" dirty="0">
              <a:latin typeface="Times New Roman" panose="02020603050405020304" pitchFamily="18" charset="0"/>
              <a:cs typeface="Times New Roman" panose="02020603050405020304" pitchFamily="18" charset="0"/>
            </a:endParaRPr>
          </a:p>
        </p:txBody>
      </p:sp>
      <p:sp>
        <p:nvSpPr>
          <p:cNvPr id="20"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2602796"/>
            <a:ext cx="8672578" cy="4053499"/>
          </a:xfrm>
          <a:prstGeom prst="rect">
            <a:avLst/>
          </a:prstGeom>
        </p:spPr>
      </p:pic>
    </p:spTree>
    <p:extLst>
      <p:ext uri="{BB962C8B-B14F-4D97-AF65-F5344CB8AC3E}">
        <p14:creationId xmlns:p14="http://schemas.microsoft.com/office/powerpoint/2010/main" val="4093543371"/>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633659" y="828418"/>
            <a:ext cx="5292679" cy="37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0"/>
              </a:spcBef>
              <a:buFontTx/>
              <a:buNone/>
            </a:pPr>
            <a:r>
              <a:rPr lang="en-US" sz="2621" b="1" dirty="0" err="1">
                <a:solidFill>
                  <a:srgbClr val="002060"/>
                </a:solidFill>
                <a:latin typeface="SutonnyMJ" pitchFamily="2" charset="0"/>
                <a:ea typeface="SutonnyMJ" pitchFamily="2" charset="0"/>
                <a:cs typeface="SutonnyMJ" pitchFamily="2" charset="0"/>
              </a:rPr>
              <a:t>সুইচের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অসুবিধা</a:t>
            </a:r>
            <a:r>
              <a:rPr lang="en-US" sz="2621" b="1" dirty="0">
                <a:solidFill>
                  <a:srgbClr val="002060"/>
                </a:solidFill>
                <a:latin typeface="SutonnyMJ" pitchFamily="2" charset="0"/>
                <a:ea typeface="SutonnyMJ" pitchFamily="2" charset="0"/>
                <a:cs typeface="SutonnyMJ" pitchFamily="2" charset="0"/>
              </a:rPr>
              <a:t> </a:t>
            </a:r>
            <a:r>
              <a:rPr lang="en-US" sz="2330" b="1" dirty="0">
                <a:solidFill>
                  <a:srgbClr val="002060"/>
                </a:solidFill>
                <a:latin typeface="Times New Roman" panose="02020603050405020304" pitchFamily="18" charset="0"/>
                <a:cs typeface="Times New Roman" panose="02020603050405020304" pitchFamily="18" charset="0"/>
              </a:rPr>
              <a:t>(Disadvantages of Switch) </a:t>
            </a:r>
          </a:p>
        </p:txBody>
      </p:sp>
      <p:sp>
        <p:nvSpPr>
          <p:cNvPr id="17" name="Title 1"/>
          <p:cNvSpPr txBox="1">
            <a:spLocks/>
          </p:cNvSpPr>
          <p:nvPr/>
        </p:nvSpPr>
        <p:spPr bwMode="auto">
          <a:xfrm>
            <a:off x="1008530" y="1437267"/>
            <a:ext cx="6542939" cy="161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3530" b="1" dirty="0">
                <a:latin typeface="Times New Roman" panose="02020603050405020304" pitchFamily="18" charset="0"/>
                <a:cs typeface="Times New Roman" panose="02020603050405020304" pitchFamily="18" charset="0"/>
              </a:rPr>
              <a:t>১. হাবের তুলনায় মূল্য কিছুটা বেশি।</a:t>
            </a:r>
          </a:p>
          <a:p>
            <a:pPr algn="just">
              <a:spcBef>
                <a:spcPct val="0"/>
              </a:spcBef>
              <a:buNone/>
            </a:pPr>
            <a:r>
              <a:rPr lang="as-IN" sz="3530" b="1" dirty="0">
                <a:latin typeface="Times New Roman" panose="02020603050405020304" pitchFamily="18" charset="0"/>
                <a:cs typeface="Times New Roman" panose="02020603050405020304" pitchFamily="18" charset="0"/>
              </a:rPr>
              <a:t>২. ডেটা ফিল্টারিং সম্ভব নয়।</a:t>
            </a:r>
          </a:p>
          <a:p>
            <a:pPr algn="just">
              <a:spcBef>
                <a:spcPct val="0"/>
              </a:spcBef>
              <a:buNone/>
            </a:pPr>
            <a:r>
              <a:rPr lang="as-IN" sz="3530" b="1" dirty="0">
                <a:latin typeface="Times New Roman" panose="02020603050405020304" pitchFamily="18" charset="0"/>
                <a:cs typeface="Times New Roman" panose="02020603050405020304" pitchFamily="18" charset="0"/>
              </a:rPr>
              <a:t>৩. কনফিগারেশন তুলনামূলকভাবে জটিল।</a:t>
            </a:r>
            <a:endParaRPr lang="en-US" sz="353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882" y="3160059"/>
            <a:ext cx="8135471" cy="356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spTree>
    <p:extLst>
      <p:ext uri="{BB962C8B-B14F-4D97-AF65-F5344CB8AC3E}">
        <p14:creationId xmlns:p14="http://schemas.microsoft.com/office/powerpoint/2010/main" val="3631014613"/>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nodeType="afterGroup">
                            <p:stCondLst>
                              <p:cond delay="500"/>
                            </p:stCondLst>
                            <p:childTnLst>
                              <p:par>
                                <p:cTn id="9" presetID="26"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672353" y="606525"/>
            <a:ext cx="8001000" cy="562780"/>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None/>
            </a:pPr>
            <a:r>
              <a:rPr lang="as-IN" sz="247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হাব এবং সুইচের মধ্যে পার্থক্য</a:t>
            </a:r>
            <a:r>
              <a:rPr lang="en-US" sz="247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(Difference between Hub and Switch) </a:t>
            </a:r>
          </a:p>
        </p:txBody>
      </p:sp>
      <p:sp>
        <p:nvSpPr>
          <p:cNvPr id="16"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graphicFrame>
        <p:nvGraphicFramePr>
          <p:cNvPr id="4" name="Table 3"/>
          <p:cNvGraphicFramePr>
            <a:graphicFrameLocks noGrp="1"/>
          </p:cNvGraphicFramePr>
          <p:nvPr>
            <p:extLst/>
          </p:nvPr>
        </p:nvGraphicFramePr>
        <p:xfrm>
          <a:off x="403412" y="1456765"/>
          <a:ext cx="8538882" cy="4355053"/>
        </p:xfrm>
        <a:graphic>
          <a:graphicData uri="http://schemas.openxmlformats.org/drawingml/2006/table">
            <a:tbl>
              <a:tblPr firstRow="1" bandRow="1">
                <a:tableStyleId>{21E4AEA4-8DFA-4A89-87EB-49C32662AFE0}</a:tableStyleId>
              </a:tblPr>
              <a:tblGrid>
                <a:gridCol w="4269441"/>
                <a:gridCol w="4269441"/>
              </a:tblGrid>
              <a:tr h="618565">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3500" b="1" i="0" u="none" strike="noStrike" cap="none" normalizeH="0" baseline="0" dirty="0" err="1" smtClean="0">
                          <a:ln>
                            <a:noFill/>
                          </a:ln>
                          <a:solidFill>
                            <a:srgbClr val="FFFFFF"/>
                          </a:solidFill>
                          <a:effectLst/>
                          <a:latin typeface="Nikosh" panose="02000000000000000000" pitchFamily="2" charset="0"/>
                          <a:cs typeface="Nikosh" panose="02000000000000000000" pitchFamily="2" charset="0"/>
                        </a:rPr>
                        <a:t>হাব</a:t>
                      </a:r>
                      <a:r>
                        <a:rPr kumimoji="0" lang="en-US" sz="3500" b="1" i="0" u="none" strike="noStrike" cap="none" normalizeH="0" baseline="0" dirty="0" smtClean="0">
                          <a:ln>
                            <a:noFill/>
                          </a:ln>
                          <a:solidFill>
                            <a:srgbClr val="FFFFFF"/>
                          </a:solidFill>
                          <a:effectLst/>
                          <a:latin typeface="Nikosh" panose="02000000000000000000" pitchFamily="2" charset="0"/>
                          <a:cs typeface="Nikosh" panose="02000000000000000000" pitchFamily="2" charset="0"/>
                        </a:rPr>
                        <a:t> </a:t>
                      </a:r>
                      <a:r>
                        <a:rPr kumimoji="0" lang="en-US" sz="3200" b="1" i="0" u="none" strike="noStrike" cap="none" normalizeH="0" baseline="0" dirty="0" smtClean="0">
                          <a:ln>
                            <a:noFill/>
                          </a:ln>
                          <a:solidFill>
                            <a:srgbClr val="FFFFFF"/>
                          </a:solidFill>
                          <a:effectLst/>
                          <a:latin typeface="Nikosh" panose="02000000000000000000" pitchFamily="2" charset="0"/>
                          <a:cs typeface="Nikosh" panose="02000000000000000000" pitchFamily="2" charset="0"/>
                        </a:rPr>
                        <a:t>(Hub)</a:t>
                      </a:r>
                      <a:endParaRPr kumimoji="0" lang="en-US" sz="3500" b="1" i="0" u="none" strike="noStrike" cap="none" normalizeH="0" baseline="0" dirty="0" smtClean="0">
                        <a:ln>
                          <a:noFill/>
                        </a:ln>
                        <a:solidFill>
                          <a:srgbClr val="FFFFFF"/>
                        </a:solidFill>
                        <a:effectLst/>
                        <a:latin typeface="Nikosh" panose="02000000000000000000" pitchFamily="2" charset="0"/>
                        <a:cs typeface="Nikosh" panose="02000000000000000000" pitchFamily="2" charset="0"/>
                      </a:endParaRPr>
                    </a:p>
                  </a:txBody>
                  <a:tcPr marL="80682" marR="80682" marT="40341" marB="40341"/>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3500" b="1" i="0" u="none" strike="noStrike" cap="none" normalizeH="0" baseline="0" dirty="0" err="1" smtClean="0">
                          <a:ln>
                            <a:noFill/>
                          </a:ln>
                          <a:solidFill>
                            <a:srgbClr val="FFFFFF"/>
                          </a:solidFill>
                          <a:effectLst/>
                          <a:latin typeface="Nikosh" panose="02000000000000000000" pitchFamily="2" charset="0"/>
                          <a:cs typeface="Nikosh" panose="02000000000000000000" pitchFamily="2" charset="0"/>
                        </a:rPr>
                        <a:t>সুইচ</a:t>
                      </a:r>
                      <a:r>
                        <a:rPr kumimoji="0" lang="en-US" sz="3500" b="1" i="0" u="none" strike="noStrike" cap="none" normalizeH="0" baseline="0" dirty="0" smtClean="0">
                          <a:ln>
                            <a:noFill/>
                          </a:ln>
                          <a:solidFill>
                            <a:srgbClr val="FFFFFF"/>
                          </a:solidFill>
                          <a:effectLst/>
                          <a:latin typeface="Nikosh" panose="02000000000000000000" pitchFamily="2" charset="0"/>
                          <a:cs typeface="Nikosh" panose="02000000000000000000" pitchFamily="2" charset="0"/>
                        </a:rPr>
                        <a:t> </a:t>
                      </a:r>
                      <a:r>
                        <a:rPr kumimoji="0" lang="en-US" sz="3200" b="1" i="0" u="none" strike="noStrike" cap="none" normalizeH="0" baseline="0" dirty="0" smtClean="0">
                          <a:ln>
                            <a:noFill/>
                          </a:ln>
                          <a:solidFill>
                            <a:srgbClr val="FFFFFF"/>
                          </a:solidFill>
                          <a:effectLst/>
                          <a:latin typeface="Nikosh" panose="02000000000000000000" pitchFamily="2" charset="0"/>
                          <a:cs typeface="Nikosh" panose="02000000000000000000" pitchFamily="2" charset="0"/>
                        </a:rPr>
                        <a:t>(Switch)</a:t>
                      </a:r>
                      <a:endParaRPr kumimoji="0" lang="en-US" sz="3500" b="1" i="0" u="none" strike="noStrike" cap="none" normalizeH="0" baseline="0" dirty="0" smtClean="0">
                        <a:ln>
                          <a:noFill/>
                        </a:ln>
                        <a:solidFill>
                          <a:srgbClr val="FFFFFF"/>
                        </a:solidFill>
                        <a:effectLst/>
                        <a:latin typeface="Nikosh" panose="02000000000000000000" pitchFamily="2" charset="0"/>
                        <a:cs typeface="Nikosh" panose="02000000000000000000" pitchFamily="2" charset="0"/>
                      </a:endParaRPr>
                    </a:p>
                  </a:txBody>
                  <a:tcPr marL="80682" marR="80682" marT="40341" marB="40341"/>
                </a:tc>
              </a:tr>
              <a:tr h="1532965">
                <a:tc>
                  <a:txBody>
                    <a:bodyPr/>
                    <a:lstStyle/>
                    <a:p>
                      <a:pPr algn="l"/>
                      <a:r>
                        <a:rPr lang="as-IN" sz="3200" b="1" dirty="0" smtClean="0">
                          <a:latin typeface="Nikosh" panose="02000000000000000000" pitchFamily="2" charset="0"/>
                          <a:cs typeface="Nikosh" panose="02000000000000000000" pitchFamily="2" charset="0"/>
                        </a:rPr>
                        <a:t>১. ডেটা সিগন্যাল প্রাপক কম্পিউটারের সবগুলো পোর্টে  পাঠায়।</a:t>
                      </a:r>
                      <a:endParaRPr lang="en-US" sz="3200" b="1" dirty="0">
                        <a:latin typeface="Nikosh" panose="02000000000000000000" pitchFamily="2" charset="0"/>
                        <a:cs typeface="Nikosh" panose="02000000000000000000" pitchFamily="2" charset="0"/>
                      </a:endParaRPr>
                    </a:p>
                  </a:txBody>
                  <a:tcPr marL="80682" marR="80682" marT="40341" marB="40341"/>
                </a:tc>
                <a:tc>
                  <a:txBody>
                    <a:bodyPr/>
                    <a:lstStyle/>
                    <a:p>
                      <a:pPr algn="l"/>
                      <a:r>
                        <a:rPr lang="as-IN" sz="3200" b="1" dirty="0" smtClean="0">
                          <a:latin typeface="Nikosh" panose="02000000000000000000" pitchFamily="2" charset="0"/>
                          <a:cs typeface="Nikosh" panose="02000000000000000000" pitchFamily="2" charset="0"/>
                        </a:rPr>
                        <a:t>১. প্রেরক প্রান্ত থেকে প্রাপ্ত ডেটা প্রাপক কম্পিউটারের সুনির্দিষ্ট পোর্টটিতে পাঠিয়ে দেয়।</a:t>
                      </a:r>
                      <a:endParaRPr lang="en-US" sz="3200" b="1" dirty="0">
                        <a:latin typeface="Nikosh" panose="02000000000000000000" pitchFamily="2" charset="0"/>
                        <a:cs typeface="Nikosh" panose="02000000000000000000" pitchFamily="2" charset="0"/>
                      </a:endParaRPr>
                    </a:p>
                  </a:txBody>
                  <a:tcPr marL="80682" marR="80682" marT="40341" marB="40341"/>
                </a:tc>
              </a:tr>
              <a:tr h="56477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as-IN" sz="3200" b="1" i="0" u="none" strike="noStrike" cap="none" normalizeH="0" baseline="0" dirty="0" smtClean="0">
                          <a:ln>
                            <a:noFill/>
                          </a:ln>
                          <a:solidFill>
                            <a:srgbClr val="000000"/>
                          </a:solidFill>
                          <a:effectLst/>
                          <a:latin typeface="Nikosh" panose="02000000000000000000" pitchFamily="2" charset="0"/>
                          <a:ea typeface="SutonnyMJ" pitchFamily="2" charset="0"/>
                          <a:cs typeface="Nikosh" panose="02000000000000000000" pitchFamily="2" charset="0"/>
                        </a:rPr>
                        <a:t>২. সময় বেশি লাগে।</a:t>
                      </a:r>
                      <a:endParaRPr kumimoji="0" lang="en-US" sz="3200" b="1" i="0" u="none" strike="noStrike" cap="none" normalizeH="0" baseline="0" dirty="0" smtClean="0">
                        <a:ln>
                          <a:noFill/>
                        </a:ln>
                        <a:solidFill>
                          <a:srgbClr val="000000"/>
                        </a:solidFill>
                        <a:effectLst/>
                        <a:latin typeface="Nikosh" panose="02000000000000000000" pitchFamily="2" charset="0"/>
                        <a:ea typeface="SutonnyMJ" pitchFamily="2" charset="0"/>
                        <a:cs typeface="Nikosh" panose="02000000000000000000" pitchFamily="2" charset="0"/>
                      </a:endParaRPr>
                    </a:p>
                  </a:txBody>
                  <a:tcPr marL="80682" marR="80682" marT="40341" marB="40341"/>
                </a:tc>
                <a:tc>
                  <a:txBody>
                    <a:bodyPr/>
                    <a:lstStyle/>
                    <a:p>
                      <a:pPr algn="l"/>
                      <a:r>
                        <a:rPr lang="as-IN" sz="3200" b="1" dirty="0" smtClean="0">
                          <a:latin typeface="Nikosh" panose="02000000000000000000" pitchFamily="2" charset="0"/>
                          <a:cs typeface="Nikosh" panose="02000000000000000000" pitchFamily="2" charset="0"/>
                        </a:rPr>
                        <a:t>২. সময় </a:t>
                      </a:r>
                      <a:r>
                        <a:rPr lang="en-US" sz="3200" b="1" dirty="0" err="1" smtClean="0">
                          <a:latin typeface="Nikosh" panose="02000000000000000000" pitchFamily="2" charset="0"/>
                          <a:cs typeface="Nikosh" panose="02000000000000000000" pitchFamily="2" charset="0"/>
                        </a:rPr>
                        <a:t>কম</a:t>
                      </a:r>
                      <a:r>
                        <a:rPr lang="as-IN" sz="3200" b="1" dirty="0" smtClean="0">
                          <a:latin typeface="Nikosh" panose="02000000000000000000" pitchFamily="2" charset="0"/>
                          <a:cs typeface="Nikosh" panose="02000000000000000000" pitchFamily="2" charset="0"/>
                        </a:rPr>
                        <a:t> লাগে।</a:t>
                      </a:r>
                      <a:endParaRPr lang="en-US" sz="3200" b="1" dirty="0">
                        <a:latin typeface="Nikosh" panose="02000000000000000000" pitchFamily="2" charset="0"/>
                        <a:cs typeface="Nikosh" panose="02000000000000000000" pitchFamily="2" charset="0"/>
                      </a:endParaRPr>
                    </a:p>
                  </a:txBody>
                  <a:tcPr marL="80682" marR="80682" marT="40341" marB="40341"/>
                </a:tc>
              </a:tr>
              <a:tr h="564776">
                <a:tc>
                  <a:txBody>
                    <a:bodyPr/>
                    <a:lstStyle/>
                    <a:p>
                      <a:pPr algn="l"/>
                      <a:r>
                        <a:rPr lang="as-IN" sz="3200" b="1" dirty="0" smtClean="0">
                          <a:latin typeface="Nikosh" panose="02000000000000000000" pitchFamily="2" charset="0"/>
                          <a:cs typeface="Nikosh" panose="02000000000000000000" pitchFamily="2" charset="0"/>
                        </a:rPr>
                        <a:t>৩. মূল্য কম।</a:t>
                      </a:r>
                    </a:p>
                  </a:txBody>
                  <a:tcPr marL="80682" marR="80682" marT="40341" marB="40341"/>
                </a:tc>
                <a:tc>
                  <a:txBody>
                    <a:bodyPr/>
                    <a:lstStyle/>
                    <a:p>
                      <a:pPr algn="l"/>
                      <a:r>
                        <a:rPr lang="as-IN" sz="3200" b="1" dirty="0" smtClean="0">
                          <a:latin typeface="Nikosh" panose="02000000000000000000" pitchFamily="2" charset="0"/>
                          <a:cs typeface="Nikosh" panose="02000000000000000000" pitchFamily="2" charset="0"/>
                        </a:rPr>
                        <a:t>৩. তুলনামূলকভাবে মূল্য বেশি।</a:t>
                      </a:r>
                      <a:endParaRPr lang="en-US" sz="3200" b="1" dirty="0">
                        <a:latin typeface="Nikosh" panose="02000000000000000000" pitchFamily="2" charset="0"/>
                        <a:cs typeface="Nikosh" panose="02000000000000000000" pitchFamily="2" charset="0"/>
                      </a:endParaRPr>
                    </a:p>
                  </a:txBody>
                  <a:tcPr marL="80682" marR="80682" marT="40341" marB="40341"/>
                </a:tc>
              </a:tr>
              <a:tr h="1048871">
                <a:tc>
                  <a:txBody>
                    <a:bodyPr/>
                    <a:lstStyle/>
                    <a:p>
                      <a:pPr algn="l"/>
                      <a:r>
                        <a:rPr lang="as-IN" sz="3200" b="1" dirty="0" smtClean="0">
                          <a:latin typeface="Nikosh" panose="02000000000000000000" pitchFamily="2" charset="0"/>
                          <a:cs typeface="Nikosh" panose="02000000000000000000" pitchFamily="2" charset="0"/>
                        </a:rPr>
                        <a:t>৪. পোর্ট কম থাকে।</a:t>
                      </a:r>
                      <a:endParaRPr lang="en-US" sz="3200" b="1" dirty="0">
                        <a:latin typeface="Nikosh" panose="02000000000000000000" pitchFamily="2" charset="0"/>
                        <a:cs typeface="Nikosh" panose="02000000000000000000" pitchFamily="2" charset="0"/>
                      </a:endParaRPr>
                    </a:p>
                  </a:txBody>
                  <a:tcPr marL="80682" marR="80682" marT="40341" marB="40341"/>
                </a:tc>
                <a:tc>
                  <a:txBody>
                    <a:bodyPr/>
                    <a:lstStyle/>
                    <a:p>
                      <a:pPr algn="l"/>
                      <a:r>
                        <a:rPr lang="as-IN" sz="3200" b="1" dirty="0" smtClean="0">
                          <a:latin typeface="Nikosh" panose="02000000000000000000" pitchFamily="2" charset="0"/>
                          <a:cs typeface="Nikosh" panose="02000000000000000000" pitchFamily="2" charset="0"/>
                        </a:rPr>
                        <a:t>৪. পোর্ট </a:t>
                      </a:r>
                      <a:r>
                        <a:rPr lang="en-US" sz="3200" b="1" dirty="0" err="1" smtClean="0">
                          <a:latin typeface="Nikosh" panose="02000000000000000000" pitchFamily="2" charset="0"/>
                          <a:cs typeface="Nikosh" panose="02000000000000000000" pitchFamily="2" charset="0"/>
                        </a:rPr>
                        <a:t>বেশি</a:t>
                      </a:r>
                      <a:r>
                        <a:rPr lang="as-IN" sz="3200" b="1" dirty="0" smtClean="0">
                          <a:latin typeface="Nikosh" panose="02000000000000000000" pitchFamily="2" charset="0"/>
                          <a:cs typeface="Nikosh" panose="02000000000000000000" pitchFamily="2" charset="0"/>
                        </a:rPr>
                        <a:t> থাকে।</a:t>
                      </a:r>
                    </a:p>
                    <a:p>
                      <a:pPr algn="l"/>
                      <a:endParaRPr lang="en-US" sz="3200" b="1" dirty="0">
                        <a:latin typeface="Nikosh" panose="02000000000000000000" pitchFamily="2" charset="0"/>
                        <a:cs typeface="Nikosh" panose="02000000000000000000" pitchFamily="2" charset="0"/>
                      </a:endParaRPr>
                    </a:p>
                  </a:txBody>
                  <a:tcPr marL="80682" marR="80682" marT="40341" marB="40341"/>
                </a:tc>
              </a:tr>
            </a:tbl>
          </a:graphicData>
        </a:graphic>
      </p:graphicFrame>
    </p:spTree>
    <p:extLst>
      <p:ext uri="{BB962C8B-B14F-4D97-AF65-F5344CB8AC3E}">
        <p14:creationId xmlns:p14="http://schemas.microsoft.com/office/powerpoint/2010/main" val="3503100630"/>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3276600" y="629779"/>
            <a:ext cx="3017149" cy="61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912" b="1" dirty="0" err="1">
                <a:latin typeface="SutonnyMJ" pitchFamily="2" charset="0"/>
                <a:ea typeface="SutonnyMJ" pitchFamily="2" charset="0"/>
                <a:cs typeface="SutonnyMJ" pitchFamily="2" charset="0"/>
              </a:rPr>
              <a:t>রাউটার</a:t>
            </a:r>
            <a:r>
              <a:rPr lang="en-US" sz="2912" b="1" dirty="0">
                <a:latin typeface="SutonnyMJ" pitchFamily="2" charset="0"/>
                <a:ea typeface="SutonnyMJ" pitchFamily="2" charset="0"/>
                <a:cs typeface="SutonnyMJ" pitchFamily="2" charset="0"/>
              </a:rPr>
              <a:t> </a:t>
            </a:r>
            <a:r>
              <a:rPr lang="en-US" sz="2621" b="1" dirty="0">
                <a:latin typeface="Times New Roman" panose="02020603050405020304" pitchFamily="18" charset="0"/>
                <a:cs typeface="Times New Roman" panose="02020603050405020304" pitchFamily="18" charset="0"/>
              </a:rPr>
              <a:t>(Router)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040" y="3428999"/>
            <a:ext cx="7081102" cy="340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sp>
        <p:nvSpPr>
          <p:cNvPr id="3" name="Rectangle 2"/>
          <p:cNvSpPr/>
          <p:nvPr/>
        </p:nvSpPr>
        <p:spPr>
          <a:xfrm>
            <a:off x="4293" y="1282436"/>
            <a:ext cx="8991600" cy="1569660"/>
          </a:xfrm>
          <a:prstGeom prst="rect">
            <a:avLst/>
          </a:prstGeom>
        </p:spPr>
        <p:txBody>
          <a:bodyPr wrap="square">
            <a:spAutoFit/>
          </a:bodyPr>
          <a:lstStyle/>
          <a:p>
            <a:r>
              <a:rPr lang="as-IN" sz="3200" b="1" dirty="0">
                <a:solidFill>
                  <a:srgbClr val="1C1E21"/>
                </a:solidFill>
                <a:latin typeface="Nikosh" panose="02000000000000000000" pitchFamily="2" charset="0"/>
                <a:cs typeface="Nikosh" panose="02000000000000000000" pitchFamily="2" charset="0"/>
              </a:rPr>
              <a:t>এক নেটওয়ার্ক থেকে অন্য নেটওয়ার্কে ডেটা পাঠানোর প্রক্রিয়াকে রাউটিং বলে। আর এ রাউটিং এর জন্য যে হার্ডওয়্যার ব্যবহার করা হয় তাই হলো রাউটার।</a:t>
            </a:r>
            <a:endParaRPr lang="en-US" sz="3200" b="1"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024681471"/>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nodeType="afterGroup">
                            <p:stCondLst>
                              <p:cond delay="500"/>
                            </p:stCondLst>
                            <p:childTnLst>
                              <p:par>
                                <p:cTn id="9" presetID="26"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46396" y="3592493"/>
            <a:ext cx="3702025" cy="1631216"/>
          </a:xfrm>
          <a:prstGeom prst="rect">
            <a:avLst/>
          </a:prstGeom>
          <a:noFill/>
          <a:effectLst>
            <a:outerShdw blurRad="50800" dist="38100" dir="5400000" algn="t" rotWithShape="0">
              <a:prstClr val="black">
                <a:alpha val="40000"/>
              </a:prstClr>
            </a:outerShdw>
          </a:effectLst>
        </p:spPr>
        <p:txBody>
          <a:bodyPr wrap="square">
            <a:spAutoFit/>
          </a:bodyPr>
          <a:lstStyle/>
          <a:p>
            <a:pPr>
              <a:defRPr/>
            </a:pPr>
            <a:r>
              <a:rPr lang="bn-BD" sz="2000" dirty="0">
                <a:latin typeface="NikoshBAN" panose="02000000000000000000" pitchFamily="2" charset="0"/>
                <a:cs typeface="NikoshBAN" panose="02000000000000000000" pitchFamily="2" charset="0"/>
              </a:rPr>
              <a:t>শ্রেণিঃ </a:t>
            </a:r>
            <a:r>
              <a:rPr lang="en-US" sz="2000" dirty="0" err="1">
                <a:latin typeface="NikoshBAN" panose="02000000000000000000" pitchFamily="2" charset="0"/>
                <a:cs typeface="NikoshBAN" panose="02000000000000000000" pitchFamily="2" charset="0"/>
              </a:rPr>
              <a:t>দ্বাদশ</a:t>
            </a:r>
            <a:r>
              <a:rPr lang="bn-BD" sz="2000" dirty="0">
                <a:latin typeface="NikoshBAN" panose="02000000000000000000" pitchFamily="2" charset="0"/>
                <a:cs typeface="NikoshBAN" panose="02000000000000000000" pitchFamily="2" charset="0"/>
              </a:rPr>
              <a:t> </a:t>
            </a:r>
          </a:p>
          <a:p>
            <a:pPr>
              <a:defRPr/>
            </a:pPr>
            <a:r>
              <a:rPr lang="bn-BD" sz="2000" dirty="0">
                <a:latin typeface="NikoshBAN" panose="02000000000000000000" pitchFamily="2" charset="0"/>
                <a:cs typeface="NikoshBAN" panose="02000000000000000000" pitchFamily="2" charset="0"/>
              </a:rPr>
              <a:t>বিষয়ঃ </a:t>
            </a:r>
            <a:r>
              <a:rPr lang="en-US" sz="2000" dirty="0" err="1">
                <a:latin typeface="NikoshBAN" panose="02000000000000000000" pitchFamily="2" charset="0"/>
                <a:cs typeface="NikoshBAN" panose="02000000000000000000" pitchFamily="2" charset="0"/>
              </a:rPr>
              <a:t>কম্পিউটার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অফিস</a:t>
            </a:r>
            <a:r>
              <a:rPr lang="en-US" sz="2000" dirty="0">
                <a:latin typeface="NikoshBAN" panose="02000000000000000000" pitchFamily="2" charset="0"/>
                <a:cs typeface="NikoshBAN" panose="02000000000000000000" pitchFamily="2" charset="0"/>
              </a:rPr>
              <a:t> এপ্লিকেশন-২</a:t>
            </a:r>
            <a:r>
              <a:rPr lang="bn-BD" sz="2000" dirty="0">
                <a:latin typeface="NikoshBAN" panose="02000000000000000000" pitchFamily="2" charset="0"/>
                <a:cs typeface="NikoshBAN" panose="02000000000000000000" pitchFamily="2" charset="0"/>
              </a:rPr>
              <a:t>  </a:t>
            </a:r>
          </a:p>
          <a:p>
            <a:pPr>
              <a:defRPr/>
            </a:pPr>
            <a:r>
              <a:rPr lang="bn-BD" sz="2000" dirty="0">
                <a:latin typeface="NikoshBAN" panose="02000000000000000000" pitchFamily="2" charset="0"/>
                <a:cs typeface="NikoshBAN" panose="02000000000000000000" pitchFamily="2" charset="0"/>
              </a:rPr>
              <a:t>অধ্যায়ঃ </a:t>
            </a:r>
            <a:r>
              <a:rPr lang="en-US" sz="2000" dirty="0" smtClean="0">
                <a:latin typeface="NikoshBAN" panose="02000000000000000000" pitchFamily="2" charset="0"/>
                <a:cs typeface="NikoshBAN" panose="02000000000000000000" pitchFamily="2" charset="0"/>
              </a:rPr>
              <a:t>৪র্থ</a:t>
            </a:r>
            <a:endParaRPr lang="en-US" sz="2000" dirty="0">
              <a:latin typeface="NikoshBAN" panose="02000000000000000000" pitchFamily="2" charset="0"/>
              <a:cs typeface="NikoshBAN" panose="02000000000000000000" pitchFamily="2" charset="0"/>
            </a:endParaRPr>
          </a:p>
          <a:p>
            <a:pPr>
              <a:defRPr/>
            </a:pPr>
            <a:r>
              <a:rPr lang="en-US" sz="2000" dirty="0" err="1">
                <a:latin typeface="NikoshBAN" panose="02000000000000000000" pitchFamily="2" charset="0"/>
                <a:cs typeface="NikoshBAN" panose="02000000000000000000" pitchFamily="2" charset="0"/>
              </a:rPr>
              <a:t>পাঠঃ</a:t>
            </a:r>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৪-১ (</a:t>
            </a:r>
            <a:r>
              <a:rPr lang="en-US" sz="2000" dirty="0" err="1" smtClean="0">
                <a:latin typeface="NikoshBAN" panose="02000000000000000000" pitchFamily="2" charset="0"/>
                <a:cs typeface="NikoshBAN" panose="02000000000000000000" pitchFamily="2" charset="0"/>
              </a:rPr>
              <a:t>কম্পিউটার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নেটওয়ার্কিং</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a:p>
            <a:pPr>
              <a:defRPr/>
            </a:pPr>
            <a:r>
              <a:rPr lang="bn-BD" sz="2000" dirty="0">
                <a:latin typeface="NikoshBAN" panose="02000000000000000000" pitchFamily="2" charset="0"/>
                <a:cs typeface="NikoshBAN" panose="02000000000000000000" pitchFamily="2" charset="0"/>
              </a:rPr>
              <a:t>সময়ঃ ৫০ মিনিট</a:t>
            </a:r>
          </a:p>
        </p:txBody>
      </p:sp>
      <p:sp>
        <p:nvSpPr>
          <p:cNvPr id="11" name="TextBox 10"/>
          <p:cNvSpPr txBox="1"/>
          <p:nvPr/>
        </p:nvSpPr>
        <p:spPr>
          <a:xfrm>
            <a:off x="3987695" y="204546"/>
            <a:ext cx="1368922" cy="507831"/>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sz="2700" b="1" dirty="0" err="1">
                <a:solidFill>
                  <a:schemeClr val="tx1">
                    <a:lumMod val="85000"/>
                    <a:lumOff val="15000"/>
                  </a:schemeClr>
                </a:solidFill>
                <a:latin typeface="NikoshBAN" panose="02000000000000000000" pitchFamily="2" charset="0"/>
                <a:cs typeface="NikoshBAN" panose="02000000000000000000" pitchFamily="2" charset="0"/>
              </a:rPr>
              <a:t>পরিচিতি</a:t>
            </a:r>
            <a:endParaRPr lang="en-US" sz="2700" b="1" dirty="0">
              <a:solidFill>
                <a:schemeClr val="tx1">
                  <a:lumMod val="85000"/>
                  <a:lumOff val="15000"/>
                </a:schemeClr>
              </a:solidFill>
              <a:latin typeface="NikoshBAN" panose="02000000000000000000" pitchFamily="2" charset="0"/>
              <a:cs typeface="NikoshBAN" panose="02000000000000000000" pitchFamily="2" charset="0"/>
            </a:endParaRPr>
          </a:p>
        </p:txBody>
      </p:sp>
      <p:grpSp>
        <p:nvGrpSpPr>
          <p:cNvPr id="2" name="Group 1"/>
          <p:cNvGrpSpPr/>
          <p:nvPr/>
        </p:nvGrpSpPr>
        <p:grpSpPr>
          <a:xfrm>
            <a:off x="168465" y="489395"/>
            <a:ext cx="4247456" cy="5121957"/>
            <a:chOff x="1131022" y="1384558"/>
            <a:chExt cx="3422753" cy="3320127"/>
          </a:xfrm>
        </p:grpSpPr>
        <p:sp>
          <p:nvSpPr>
            <p:cNvPr id="8" name="TextBox 7"/>
            <p:cNvSpPr txBox="1"/>
            <p:nvPr/>
          </p:nvSpPr>
          <p:spPr>
            <a:xfrm>
              <a:off x="1131022" y="3068742"/>
              <a:ext cx="3422753" cy="1635943"/>
            </a:xfrm>
            <a:prstGeom prst="rect">
              <a:avLst/>
            </a:prstGeom>
            <a:noFill/>
            <a:effectLst>
              <a:outerShdw blurRad="50800" dist="38100" dir="5400000" algn="t" rotWithShape="0">
                <a:prstClr val="black">
                  <a:alpha val="40000"/>
                </a:prstClr>
              </a:outerShdw>
            </a:effectLst>
          </p:spPr>
          <p:txBody>
            <a:bodyPr wrap="square">
              <a:spAutoFit/>
            </a:bodyPr>
            <a:lstStyle/>
            <a:p>
              <a:pPr algn="ctr">
                <a:defRPr/>
              </a:pPr>
              <a:r>
                <a:rPr lang="en-US" b="1" dirty="0">
                  <a:latin typeface="NikoshBAN" pitchFamily="2" charset="0"/>
                  <a:cs typeface="NikoshBAN" pitchFamily="2" charset="0"/>
                </a:rPr>
                <a:t> </a:t>
              </a:r>
              <a:r>
                <a:rPr lang="bn-BD" sz="2800" b="1" dirty="0">
                  <a:solidFill>
                    <a:srgbClr val="00B050"/>
                  </a:solidFill>
                  <a:latin typeface="NikoshBAN" pitchFamily="2" charset="0"/>
                  <a:cs typeface="NikoshBAN" pitchFamily="2" charset="0"/>
                </a:rPr>
                <a:t>প্রকৌ, মোঃ মোস্তাফিজুর রহমান খান</a:t>
              </a:r>
            </a:p>
            <a:p>
              <a:pPr algn="ctr">
                <a:defRPr/>
              </a:pPr>
              <a:r>
                <a:rPr lang="bn-BD" dirty="0">
                  <a:latin typeface="NikoshBAN" pitchFamily="2" charset="0"/>
                  <a:cs typeface="NikoshBAN" pitchFamily="2" charset="0"/>
                </a:rPr>
                <a:t>ডিপ্লোমা ইন ইঞ্জিনি</a:t>
              </a:r>
              <a:r>
                <a:rPr lang="en-US" dirty="0" err="1">
                  <a:latin typeface="NikoshBAN" pitchFamily="2" charset="0"/>
                  <a:cs typeface="NikoshBAN" pitchFamily="2" charset="0"/>
                </a:rPr>
                <a:t>য়া</a:t>
              </a:r>
              <a:r>
                <a:rPr lang="bn-BD" dirty="0">
                  <a:latin typeface="NikoshBAN" pitchFamily="2" charset="0"/>
                  <a:cs typeface="NikoshBAN" pitchFamily="2" charset="0"/>
                </a:rPr>
                <a:t>রিং (কম্পিউটার)</a:t>
              </a:r>
            </a:p>
            <a:p>
              <a:pPr algn="ctr">
                <a:defRPr/>
              </a:pPr>
              <a:r>
                <a:rPr lang="bn-BD" dirty="0">
                  <a:latin typeface="NikoshBAN" pitchFamily="2" charset="0"/>
                  <a:cs typeface="NikoshBAN" pitchFamily="2" charset="0"/>
                </a:rPr>
                <a:t>আধ্যক্ষ(ভারপ্রাপ্ত) ও</a:t>
              </a:r>
              <a:endParaRPr lang="en-US" dirty="0">
                <a:latin typeface="NikoshBAN" panose="02000000000000000000" pitchFamily="2" charset="0"/>
                <a:cs typeface="NikoshBAN" panose="02000000000000000000" pitchFamily="2" charset="0"/>
              </a:endParaRPr>
            </a:p>
            <a:p>
              <a:pPr algn="ctr">
                <a:defRPr/>
              </a:pPr>
              <a:r>
                <a:rPr lang="en-US" sz="2000" dirty="0" err="1">
                  <a:latin typeface="NikoshBAN" pitchFamily="2" charset="0"/>
                  <a:cs typeface="NikoshBAN" pitchFamily="2" charset="0"/>
                </a:rPr>
                <a:t>প্রভাষক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কম্পিউটার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অপারেশন</a:t>
              </a:r>
              <a:r>
                <a:rPr lang="en-US" sz="2000" dirty="0">
                  <a:latin typeface="NikoshBAN" pitchFamily="2" charset="0"/>
                  <a:cs typeface="NikoshBAN" pitchFamily="2" charset="0"/>
                </a:rPr>
                <a:t>) </a:t>
              </a:r>
              <a:endParaRPr lang="bn-BD" sz="1600" dirty="0">
                <a:latin typeface="NikoshBAN" pitchFamily="2" charset="0"/>
                <a:cs typeface="NikoshBAN" pitchFamily="2" charset="0"/>
              </a:endParaRPr>
            </a:p>
            <a:p>
              <a:pPr algn="ctr">
                <a:defRPr/>
              </a:pPr>
              <a:r>
                <a:rPr lang="bn-BD" sz="2000" b="1" dirty="0">
                  <a:latin typeface="NikoshBAN" pitchFamily="2" charset="0"/>
                  <a:cs typeface="NikoshBAN" pitchFamily="2" charset="0"/>
                </a:rPr>
                <a:t>ছোটবাই</a:t>
              </a:r>
              <a:r>
                <a:rPr lang="en-US" sz="2000" b="1" dirty="0">
                  <a:latin typeface="NikoshBAN" pitchFamily="2" charset="0"/>
                  <a:cs typeface="NikoshBAN" pitchFamily="2" charset="0"/>
                </a:rPr>
                <a:t>শ</a:t>
              </a:r>
              <a:r>
                <a:rPr lang="bn-BD" sz="2000" b="1" dirty="0">
                  <a:latin typeface="NikoshBAN" pitchFamily="2" charset="0"/>
                  <a:cs typeface="NikoshBAN" pitchFamily="2" charset="0"/>
                </a:rPr>
                <a:t>দিয়া বিজনেস ম্যানেজমেন্ট ইন্সটিটিউট</a:t>
              </a:r>
              <a:r>
                <a:rPr lang="en-US" sz="2000" b="1" dirty="0">
                  <a:latin typeface="NikoshBAN" pitchFamily="2" charset="0"/>
                  <a:cs typeface="NikoshBAN" pitchFamily="2" charset="0"/>
                </a:rPr>
                <a:t>,</a:t>
              </a:r>
            </a:p>
            <a:p>
              <a:pPr algn="ctr">
                <a:defRPr/>
              </a:pPr>
              <a:r>
                <a:rPr lang="bn-BD" b="1" dirty="0">
                  <a:latin typeface="NikoshBAN" pitchFamily="2" charset="0"/>
                  <a:cs typeface="NikoshBAN" pitchFamily="2" charset="0"/>
                </a:rPr>
                <a:t>রাঙ্গাবালী, পটুয়াখালী।</a:t>
              </a:r>
            </a:p>
            <a:p>
              <a:pPr algn="ctr">
                <a:defRPr/>
              </a:pPr>
              <a:r>
                <a:rPr lang="bn-BD" dirty="0">
                  <a:latin typeface="NikoshBAN" pitchFamily="2" charset="0"/>
                  <a:cs typeface="NikoshBAN" pitchFamily="2" charset="0"/>
                </a:rPr>
                <a:t>মোবাইল : ০১৭৪৬১২০৯২৩</a:t>
              </a:r>
              <a:endParaRPr lang="en-US" dirty="0">
                <a:latin typeface="NikoshBAN" pitchFamily="2" charset="0"/>
                <a:cs typeface="NikoshBAN" pitchFamily="2" charset="0"/>
              </a:endParaRPr>
            </a:p>
            <a:p>
              <a:pPr algn="ctr">
                <a:defRPr/>
              </a:pPr>
              <a:r>
                <a:rPr lang="en-US" dirty="0" smtClean="0">
                  <a:solidFill>
                    <a:srgbClr val="7030A0"/>
                  </a:solidFill>
                  <a:latin typeface="Gloucester MT Extra Condensed" panose="02030808020601010101" pitchFamily="18" charset="0"/>
                  <a:cs typeface="NikoshBAN" pitchFamily="2" charset="0"/>
                </a:rPr>
                <a:t>Email-www.engmrkhan8@gmail.com</a:t>
              </a:r>
              <a:endParaRPr lang="bn-BD" dirty="0">
                <a:solidFill>
                  <a:srgbClr val="7030A0"/>
                </a:solidFill>
                <a:latin typeface="Gloucester MT Extra Condensed" panose="02030808020601010101" pitchFamily="18" charset="0"/>
                <a:cs typeface="NikoshBAN" pitchFamily="2"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394">
                          <a14:foregroundMark x1="41212" y1="67273" x2="96364" y2="96364"/>
                        </a14:backgroundRemoval>
                      </a14:imgEffect>
                    </a14:imgLayer>
                  </a14:imgProps>
                </a:ext>
                <a:ext uri="{28A0092B-C50C-407E-A947-70E740481C1C}">
                  <a14:useLocalDpi xmlns:a14="http://schemas.microsoft.com/office/drawing/2010/main" val="0"/>
                </a:ext>
              </a:extLst>
            </a:blip>
            <a:stretch>
              <a:fillRect/>
            </a:stretch>
          </p:blipFill>
          <p:spPr>
            <a:xfrm>
              <a:off x="1628339" y="1384558"/>
              <a:ext cx="2159491" cy="1490080"/>
            </a:xfrm>
            <a:prstGeom prst="rect">
              <a:avLst/>
            </a:prstGeom>
            <a:ln>
              <a:noFill/>
            </a:ln>
            <a:effectLst>
              <a:outerShdw blurRad="190500" algn="tl" rotWithShape="0">
                <a:srgbClr val="000000">
                  <a:alpha val="70000"/>
                </a:srgbClr>
              </a:outerShdw>
            </a:effectLst>
          </p:spPr>
        </p:pic>
      </p:grpSp>
      <p:grpSp>
        <p:nvGrpSpPr>
          <p:cNvPr id="7" name="Group 6"/>
          <p:cNvGrpSpPr/>
          <p:nvPr/>
        </p:nvGrpSpPr>
        <p:grpSpPr>
          <a:xfrm>
            <a:off x="4435356" y="873693"/>
            <a:ext cx="431830" cy="2662191"/>
            <a:chOff x="3495878" y="1615639"/>
            <a:chExt cx="745110" cy="3781725"/>
          </a:xfrm>
          <a:solidFill>
            <a:schemeClr val="tx1"/>
          </a:solidFill>
        </p:grpSpPr>
        <p:grpSp>
          <p:nvGrpSpPr>
            <p:cNvPr id="5" name="Group 4"/>
            <p:cNvGrpSpPr/>
            <p:nvPr/>
          </p:nvGrpSpPr>
          <p:grpSpPr>
            <a:xfrm>
              <a:off x="3534515" y="1615639"/>
              <a:ext cx="706473" cy="1978686"/>
              <a:chOff x="3534515" y="1615639"/>
              <a:chExt cx="706473" cy="1978686"/>
            </a:xfrm>
            <a:grpFill/>
          </p:grpSpPr>
          <p:sp>
            <p:nvSpPr>
              <p:cNvPr id="4" name="Cube 3"/>
              <p:cNvSpPr/>
              <p:nvPr/>
            </p:nvSpPr>
            <p:spPr>
              <a:xfrm>
                <a:off x="3551233" y="1615639"/>
                <a:ext cx="673037" cy="728316"/>
              </a:xfrm>
              <a:prstGeom prst="cube">
                <a:avLst/>
              </a:prstGeom>
              <a:grpFill/>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solidFill>
                    <a:schemeClr val="tx1"/>
                  </a:solidFill>
                </a:endParaRPr>
              </a:p>
            </p:txBody>
          </p:sp>
          <p:sp>
            <p:nvSpPr>
              <p:cNvPr id="14" name="Cube 13"/>
              <p:cNvSpPr/>
              <p:nvPr/>
            </p:nvSpPr>
            <p:spPr>
              <a:xfrm>
                <a:off x="3567951" y="2049482"/>
                <a:ext cx="673037" cy="728316"/>
              </a:xfrm>
              <a:prstGeom prst="cube">
                <a:avLst/>
              </a:prstGeom>
              <a:grpFill/>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solidFill>
                    <a:schemeClr val="tx1"/>
                  </a:solidFill>
                </a:endParaRPr>
              </a:p>
            </p:txBody>
          </p:sp>
          <p:sp>
            <p:nvSpPr>
              <p:cNvPr id="15" name="Cube 14"/>
              <p:cNvSpPr/>
              <p:nvPr/>
            </p:nvSpPr>
            <p:spPr>
              <a:xfrm>
                <a:off x="3534515" y="2432166"/>
                <a:ext cx="673037" cy="728316"/>
              </a:xfrm>
              <a:prstGeom prst="cube">
                <a:avLst/>
              </a:prstGeom>
              <a:grpFill/>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solidFill>
                    <a:schemeClr val="tx1"/>
                  </a:solidFill>
                </a:endParaRPr>
              </a:p>
            </p:txBody>
          </p:sp>
          <p:sp>
            <p:nvSpPr>
              <p:cNvPr id="16" name="Cube 15"/>
              <p:cNvSpPr/>
              <p:nvPr/>
            </p:nvSpPr>
            <p:spPr>
              <a:xfrm>
                <a:off x="3551233" y="2866009"/>
                <a:ext cx="673037" cy="728316"/>
              </a:xfrm>
              <a:prstGeom prst="cube">
                <a:avLst/>
              </a:prstGeom>
              <a:grpFill/>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solidFill>
                    <a:schemeClr val="tx1"/>
                  </a:solidFill>
                </a:endParaRPr>
              </a:p>
            </p:txBody>
          </p:sp>
        </p:grpSp>
        <p:grpSp>
          <p:nvGrpSpPr>
            <p:cNvPr id="17" name="Group 16"/>
            <p:cNvGrpSpPr/>
            <p:nvPr/>
          </p:nvGrpSpPr>
          <p:grpSpPr>
            <a:xfrm>
              <a:off x="3495878" y="3418678"/>
              <a:ext cx="706473" cy="1978686"/>
              <a:chOff x="3534515" y="1615639"/>
              <a:chExt cx="706473" cy="1978686"/>
            </a:xfrm>
            <a:grpFill/>
          </p:grpSpPr>
          <p:sp>
            <p:nvSpPr>
              <p:cNvPr id="18" name="Cube 17"/>
              <p:cNvSpPr/>
              <p:nvPr/>
            </p:nvSpPr>
            <p:spPr>
              <a:xfrm>
                <a:off x="3551233" y="1615639"/>
                <a:ext cx="673037" cy="728316"/>
              </a:xfrm>
              <a:prstGeom prst="cube">
                <a:avLst/>
              </a:prstGeom>
              <a:grpFill/>
              <a:ln w="38100">
                <a:solidFill>
                  <a:srgbClr val="7030A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solidFill>
                    <a:schemeClr val="tx1"/>
                  </a:solidFill>
                </a:endParaRPr>
              </a:p>
            </p:txBody>
          </p:sp>
          <p:sp>
            <p:nvSpPr>
              <p:cNvPr id="19" name="Cube 18"/>
              <p:cNvSpPr/>
              <p:nvPr/>
            </p:nvSpPr>
            <p:spPr>
              <a:xfrm>
                <a:off x="3567951" y="2049482"/>
                <a:ext cx="673037" cy="728316"/>
              </a:xfrm>
              <a:prstGeom prst="cube">
                <a:avLst/>
              </a:prstGeom>
              <a:grpFill/>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solidFill>
                    <a:schemeClr val="tx1"/>
                  </a:solidFill>
                </a:endParaRPr>
              </a:p>
            </p:txBody>
          </p:sp>
          <p:sp>
            <p:nvSpPr>
              <p:cNvPr id="20" name="Cube 19"/>
              <p:cNvSpPr/>
              <p:nvPr/>
            </p:nvSpPr>
            <p:spPr>
              <a:xfrm>
                <a:off x="3534515" y="2432166"/>
                <a:ext cx="673037" cy="728316"/>
              </a:xfrm>
              <a:prstGeom prst="cube">
                <a:avLst/>
              </a:prstGeom>
              <a:grpFill/>
              <a:ln w="38100">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solidFill>
                    <a:schemeClr val="tx1"/>
                  </a:solidFill>
                </a:endParaRPr>
              </a:p>
            </p:txBody>
          </p:sp>
          <p:sp>
            <p:nvSpPr>
              <p:cNvPr id="21" name="Cube 20"/>
              <p:cNvSpPr/>
              <p:nvPr/>
            </p:nvSpPr>
            <p:spPr>
              <a:xfrm>
                <a:off x="3551233" y="2866009"/>
                <a:ext cx="673037" cy="728316"/>
              </a:xfrm>
              <a:prstGeom prst="cube">
                <a:avLst/>
              </a:prstGeom>
              <a:grpFill/>
              <a:ln w="381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solidFill>
                    <a:schemeClr val="tx1"/>
                  </a:solidFill>
                </a:endParaRPr>
              </a:p>
            </p:txBody>
          </p:sp>
        </p:grpSp>
      </p:grpSp>
      <p:grpSp>
        <p:nvGrpSpPr>
          <p:cNvPr id="22" name="Group 21"/>
          <p:cNvGrpSpPr/>
          <p:nvPr/>
        </p:nvGrpSpPr>
        <p:grpSpPr>
          <a:xfrm>
            <a:off x="4393586" y="3303947"/>
            <a:ext cx="431830" cy="2362756"/>
            <a:chOff x="3495878" y="1615639"/>
            <a:chExt cx="745110" cy="3781725"/>
          </a:xfrm>
          <a:solidFill>
            <a:schemeClr val="tx1"/>
          </a:solidFill>
        </p:grpSpPr>
        <p:grpSp>
          <p:nvGrpSpPr>
            <p:cNvPr id="23" name="Group 22"/>
            <p:cNvGrpSpPr/>
            <p:nvPr/>
          </p:nvGrpSpPr>
          <p:grpSpPr>
            <a:xfrm>
              <a:off x="3534515" y="1615639"/>
              <a:ext cx="706473" cy="1978686"/>
              <a:chOff x="3534515" y="1615639"/>
              <a:chExt cx="706473" cy="1978686"/>
            </a:xfrm>
            <a:grpFill/>
          </p:grpSpPr>
          <p:sp>
            <p:nvSpPr>
              <p:cNvPr id="29" name="Cube 28"/>
              <p:cNvSpPr/>
              <p:nvPr/>
            </p:nvSpPr>
            <p:spPr>
              <a:xfrm>
                <a:off x="3551233" y="1615639"/>
                <a:ext cx="673037" cy="728316"/>
              </a:xfrm>
              <a:prstGeom prst="cube">
                <a:avLst/>
              </a:prstGeom>
              <a:grpFill/>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30" name="Cube 29"/>
              <p:cNvSpPr/>
              <p:nvPr/>
            </p:nvSpPr>
            <p:spPr>
              <a:xfrm>
                <a:off x="3567951" y="2049482"/>
                <a:ext cx="673037" cy="728316"/>
              </a:xfrm>
              <a:prstGeom prst="cube">
                <a:avLst/>
              </a:prstGeom>
              <a:grpFill/>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31" name="Cube 30"/>
              <p:cNvSpPr/>
              <p:nvPr/>
            </p:nvSpPr>
            <p:spPr>
              <a:xfrm>
                <a:off x="3534515" y="2432166"/>
                <a:ext cx="673037" cy="728316"/>
              </a:xfrm>
              <a:prstGeom prst="cube">
                <a:avLst/>
              </a:prstGeom>
              <a:grpFill/>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32" name="Cube 31"/>
              <p:cNvSpPr/>
              <p:nvPr/>
            </p:nvSpPr>
            <p:spPr>
              <a:xfrm>
                <a:off x="3551233" y="2866009"/>
                <a:ext cx="673037" cy="728316"/>
              </a:xfrm>
              <a:prstGeom prst="cube">
                <a:avLst/>
              </a:prstGeom>
              <a:grpFill/>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grpSp>
        <p:grpSp>
          <p:nvGrpSpPr>
            <p:cNvPr id="24" name="Group 23"/>
            <p:cNvGrpSpPr/>
            <p:nvPr/>
          </p:nvGrpSpPr>
          <p:grpSpPr>
            <a:xfrm>
              <a:off x="3495878" y="3418678"/>
              <a:ext cx="706473" cy="1978686"/>
              <a:chOff x="3534515" y="1615639"/>
              <a:chExt cx="706473" cy="1978686"/>
            </a:xfrm>
            <a:grpFill/>
          </p:grpSpPr>
          <p:sp>
            <p:nvSpPr>
              <p:cNvPr id="25" name="Cube 24"/>
              <p:cNvSpPr/>
              <p:nvPr/>
            </p:nvSpPr>
            <p:spPr>
              <a:xfrm>
                <a:off x="3551233" y="1615639"/>
                <a:ext cx="673037" cy="728316"/>
              </a:xfrm>
              <a:prstGeom prst="cube">
                <a:avLst/>
              </a:prstGeom>
              <a:grpFill/>
              <a:ln w="38100">
                <a:solidFill>
                  <a:srgbClr val="7030A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26" name="Cube 25"/>
              <p:cNvSpPr/>
              <p:nvPr/>
            </p:nvSpPr>
            <p:spPr>
              <a:xfrm>
                <a:off x="3567951" y="2049482"/>
                <a:ext cx="673037" cy="728316"/>
              </a:xfrm>
              <a:prstGeom prst="cube">
                <a:avLst/>
              </a:prstGeom>
              <a:grpFill/>
              <a:ln w="38100">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27" name="Cube 26"/>
              <p:cNvSpPr/>
              <p:nvPr/>
            </p:nvSpPr>
            <p:spPr>
              <a:xfrm>
                <a:off x="3534515" y="2432166"/>
                <a:ext cx="673037" cy="728316"/>
              </a:xfrm>
              <a:prstGeom prst="cube">
                <a:avLst/>
              </a:prstGeom>
              <a:grpFill/>
              <a:ln w="38100">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sp>
            <p:nvSpPr>
              <p:cNvPr id="28" name="Cube 27"/>
              <p:cNvSpPr/>
              <p:nvPr/>
            </p:nvSpPr>
            <p:spPr>
              <a:xfrm>
                <a:off x="3551233" y="2866009"/>
                <a:ext cx="673037" cy="728316"/>
              </a:xfrm>
              <a:prstGeom prst="cube">
                <a:avLst/>
              </a:prstGeom>
              <a:grpFill/>
              <a:ln w="38100">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a:p>
            </p:txBody>
          </p:sp>
        </p:grpSp>
      </p:gr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4889" b="6401"/>
          <a:stretch/>
        </p:blipFill>
        <p:spPr>
          <a:xfrm>
            <a:off x="5856493" y="489395"/>
            <a:ext cx="2543406" cy="2833538"/>
          </a:xfrm>
          <a:prstGeom prst="rect">
            <a:avLst/>
          </a:prstGeom>
        </p:spPr>
      </p:pic>
    </p:spTree>
    <p:extLst>
      <p:ext uri="{BB962C8B-B14F-4D97-AF65-F5344CB8AC3E}">
        <p14:creationId xmlns:p14="http://schemas.microsoft.com/office/powerpoint/2010/main" val="90340326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3276600" y="629779"/>
            <a:ext cx="3017149" cy="61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912" b="1" dirty="0" err="1">
                <a:latin typeface="SutonnyMJ" pitchFamily="2" charset="0"/>
                <a:ea typeface="SutonnyMJ" pitchFamily="2" charset="0"/>
                <a:cs typeface="SutonnyMJ" pitchFamily="2" charset="0"/>
              </a:rPr>
              <a:t>রাউটার</a:t>
            </a:r>
            <a:r>
              <a:rPr lang="en-US" sz="2912" b="1" dirty="0">
                <a:latin typeface="SutonnyMJ" pitchFamily="2" charset="0"/>
                <a:ea typeface="SutonnyMJ" pitchFamily="2" charset="0"/>
                <a:cs typeface="SutonnyMJ" pitchFamily="2" charset="0"/>
              </a:rPr>
              <a:t> </a:t>
            </a:r>
            <a:r>
              <a:rPr lang="en-US" sz="2621" b="1" dirty="0">
                <a:latin typeface="Times New Roman" panose="02020603050405020304" pitchFamily="18" charset="0"/>
                <a:cs typeface="Times New Roman" panose="02020603050405020304" pitchFamily="18" charset="0"/>
              </a:rPr>
              <a:t>(Router) </a:t>
            </a:r>
          </a:p>
        </p:txBody>
      </p:sp>
      <p:sp>
        <p:nvSpPr>
          <p:cNvPr id="7"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sp>
        <p:nvSpPr>
          <p:cNvPr id="4" name="Rectangle 3"/>
          <p:cNvSpPr/>
          <p:nvPr/>
        </p:nvSpPr>
        <p:spPr>
          <a:xfrm>
            <a:off x="152400" y="1243173"/>
            <a:ext cx="8686800" cy="4401205"/>
          </a:xfrm>
          <a:prstGeom prst="rect">
            <a:avLst/>
          </a:prstGeom>
        </p:spPr>
        <p:txBody>
          <a:bodyPr wrap="square">
            <a:spAutoFit/>
          </a:bodyPr>
          <a:lstStyle/>
          <a:p>
            <a:pPr fontAlgn="base"/>
            <a:r>
              <a:rPr lang="as-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রাউটার একটি নেটওয়ার্ক ডিভাইস এবং একে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WAN</a:t>
            </a:r>
            <a:r>
              <a:rPr lang="en-US"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ডিভাইসও বলা হয়। এটি একটি বুদ্ধিমান ডিভাইস যা একই প্রটোকল বিশিষ্ট দুই বা ততোধিক নেটওয়ার্ককে(</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LAN,MAN,WAN</a:t>
            </a:r>
            <a:r>
              <a:rPr lang="en-US"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সংযুক্ত করে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WAN</a:t>
            </a:r>
            <a:r>
              <a:rPr lang="en-US"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তৈরি করে।</a:t>
            </a:r>
          </a:p>
          <a:p>
            <a:pPr algn="just" fontAlgn="base"/>
            <a:r>
              <a:rPr lang="as-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রাউটার রাউটিং টেবিল ব্যবহার করে উৎস থেকে গন্তব্যে ডেটা স্থানান্তরের জন্য সহজ, নিরাপদ ও কম দূরত্বের পথটি বেছে নেয়। রাউটার ডেটা আদান-প্রদানের সময় স্বয়ংক্রিয়ভাবে রাউটিং টেবিল তৈরি করে, যেখানে নেটওয়ার্কের সকল নোডের অ্যাড্রেস এবং পাথ থাকে। রাউটিং টেবিলটি রাউটারের মেমোরিতে সংরক্ষিত থাকে। এক নেটওয়ার্ক থেকে অন্য নেটওয়ার্কে ডেটা পাঠানোর পদ্ধতিকে রাউটিং বলে। এটি একাধিক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LAN, MAN </a:t>
            </a:r>
            <a:r>
              <a:rPr lang="as-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WAN</a:t>
            </a:r>
            <a:r>
              <a:rPr lang="en-US"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 যুক্ত করে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WAN</a:t>
            </a:r>
            <a:r>
              <a:rPr lang="en-US"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গঠন করতে পারে</a:t>
            </a:r>
            <a:endParaRPr lang="as-IN" sz="28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433557336"/>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691242" y="730951"/>
            <a:ext cx="5292679" cy="37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0"/>
              </a:spcBef>
              <a:buFontTx/>
              <a:buNone/>
            </a:pPr>
            <a:r>
              <a:rPr lang="en-US" sz="2330" b="1" dirty="0" err="1">
                <a:solidFill>
                  <a:srgbClr val="002060"/>
                </a:solidFill>
                <a:latin typeface="SutonnyMJ" pitchFamily="2" charset="0"/>
                <a:ea typeface="SutonnyMJ" pitchFamily="2" charset="0"/>
                <a:cs typeface="SutonnyMJ" pitchFamily="2" charset="0"/>
              </a:rPr>
              <a:t>রাউটারের</a:t>
            </a:r>
            <a:r>
              <a:rPr lang="en-US" sz="2330" b="1" dirty="0">
                <a:solidFill>
                  <a:srgbClr val="002060"/>
                </a:solidFill>
                <a:latin typeface="SutonnyMJ" pitchFamily="2" charset="0"/>
                <a:ea typeface="SutonnyMJ" pitchFamily="2" charset="0"/>
                <a:cs typeface="SutonnyMJ" pitchFamily="2" charset="0"/>
              </a:rPr>
              <a:t> </a:t>
            </a:r>
            <a:r>
              <a:rPr lang="en-US" sz="2330" b="1" dirty="0" err="1">
                <a:solidFill>
                  <a:srgbClr val="002060"/>
                </a:solidFill>
                <a:latin typeface="SutonnyMJ" pitchFamily="2" charset="0"/>
                <a:ea typeface="SutonnyMJ" pitchFamily="2" charset="0"/>
                <a:cs typeface="SutonnyMJ" pitchFamily="2" charset="0"/>
              </a:rPr>
              <a:t>সুবিধা</a:t>
            </a:r>
            <a:r>
              <a:rPr lang="en-US" sz="2330" b="1" dirty="0">
                <a:solidFill>
                  <a:srgbClr val="002060"/>
                </a:solidFill>
                <a:latin typeface="SutonnyMJ" pitchFamily="2" charset="0"/>
                <a:ea typeface="SutonnyMJ" pitchFamily="2" charset="0"/>
                <a:cs typeface="SutonnyMJ" pitchFamily="2" charset="0"/>
              </a:rPr>
              <a:t> </a:t>
            </a:r>
            <a:r>
              <a:rPr lang="en-US" sz="2038" b="1" dirty="0">
                <a:solidFill>
                  <a:srgbClr val="002060"/>
                </a:solidFill>
                <a:latin typeface="Times New Roman" panose="02020603050405020304" pitchFamily="18" charset="0"/>
                <a:cs typeface="Times New Roman" panose="02020603050405020304" pitchFamily="18" charset="0"/>
              </a:rPr>
              <a:t>(Advantages of Router) </a:t>
            </a:r>
          </a:p>
        </p:txBody>
      </p:sp>
      <p:sp>
        <p:nvSpPr>
          <p:cNvPr id="17" name="Title 1"/>
          <p:cNvSpPr txBox="1">
            <a:spLocks/>
          </p:cNvSpPr>
          <p:nvPr/>
        </p:nvSpPr>
        <p:spPr bwMode="auto">
          <a:xfrm>
            <a:off x="538788" y="1101901"/>
            <a:ext cx="7597588" cy="188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Times New Roman" panose="02020603050405020304" pitchFamily="18" charset="0"/>
                <a:cs typeface="Times New Roman" panose="02020603050405020304" pitchFamily="18" charset="0"/>
              </a:rPr>
              <a:t>১. ডেটা ট্রান্সমিশনের ক্ষেত্রে বাধার সম্ভাবনা কমায়।</a:t>
            </a:r>
          </a:p>
          <a:p>
            <a:pPr algn="just">
              <a:spcBef>
                <a:spcPct val="0"/>
              </a:spcBef>
              <a:buNone/>
            </a:pPr>
            <a:r>
              <a:rPr lang="as-IN" sz="2824" b="1" dirty="0">
                <a:latin typeface="Times New Roman" panose="02020603050405020304" pitchFamily="18" charset="0"/>
                <a:cs typeface="Times New Roman" panose="02020603050405020304" pitchFamily="18" charset="0"/>
              </a:rPr>
              <a:t>২. ডেটা ফিল্টারিং সম্ভব হয়।</a:t>
            </a:r>
          </a:p>
          <a:p>
            <a:pPr algn="just">
              <a:spcBef>
                <a:spcPct val="0"/>
              </a:spcBef>
              <a:buNone/>
            </a:pPr>
            <a:r>
              <a:rPr lang="as-IN" sz="2824" b="1" dirty="0">
                <a:latin typeface="Times New Roman" panose="02020603050405020304" pitchFamily="18" charset="0"/>
                <a:cs typeface="Times New Roman" panose="02020603050405020304" pitchFamily="18" charset="0"/>
              </a:rPr>
              <a:t>৩. বিভিন্ন ধরনের নেটওয়ার্ক যেমন ইথারনেট, টোকেন, রিং ইত্যাদিকে সংযুক্ত করতে পারে।</a:t>
            </a:r>
            <a:endParaRPr lang="en-US" sz="2824" b="1" dirty="0">
              <a:latin typeface="Times New Roman" panose="02020603050405020304" pitchFamily="18" charset="0"/>
              <a:cs typeface="Times New Roman" panose="02020603050405020304" pitchFamily="18" charset="0"/>
            </a:endParaRPr>
          </a:p>
        </p:txBody>
      </p:sp>
      <p:sp>
        <p:nvSpPr>
          <p:cNvPr id="20"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1" y="2958353"/>
            <a:ext cx="8875059" cy="3890042"/>
          </a:xfrm>
          <a:prstGeom prst="rect">
            <a:avLst/>
          </a:prstGeom>
        </p:spPr>
      </p:pic>
    </p:spTree>
    <p:extLst>
      <p:ext uri="{BB962C8B-B14F-4D97-AF65-F5344CB8AC3E}">
        <p14:creationId xmlns:p14="http://schemas.microsoft.com/office/powerpoint/2010/main" val="3914338053"/>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707252" y="854573"/>
            <a:ext cx="5292679" cy="37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0"/>
              </a:spcBef>
              <a:buFontTx/>
              <a:buNone/>
            </a:pPr>
            <a:r>
              <a:rPr lang="en-US" sz="2330" b="1" dirty="0" err="1">
                <a:solidFill>
                  <a:srgbClr val="002060"/>
                </a:solidFill>
                <a:latin typeface="SutonnyMJ" pitchFamily="2" charset="0"/>
                <a:ea typeface="SutonnyMJ" pitchFamily="2" charset="0"/>
                <a:cs typeface="SutonnyMJ" pitchFamily="2" charset="0"/>
              </a:rPr>
              <a:t>রাউটারের</a:t>
            </a:r>
            <a:r>
              <a:rPr lang="en-US" sz="2330" b="1" dirty="0">
                <a:solidFill>
                  <a:srgbClr val="002060"/>
                </a:solidFill>
                <a:latin typeface="SutonnyMJ" pitchFamily="2" charset="0"/>
                <a:ea typeface="SutonnyMJ" pitchFamily="2" charset="0"/>
                <a:cs typeface="SutonnyMJ" pitchFamily="2" charset="0"/>
              </a:rPr>
              <a:t> </a:t>
            </a:r>
            <a:r>
              <a:rPr lang="en-US" sz="2330" b="1" dirty="0" err="1">
                <a:solidFill>
                  <a:srgbClr val="002060"/>
                </a:solidFill>
                <a:latin typeface="SutonnyMJ" pitchFamily="2" charset="0"/>
                <a:ea typeface="SutonnyMJ" pitchFamily="2" charset="0"/>
                <a:cs typeface="SutonnyMJ" pitchFamily="2" charset="0"/>
              </a:rPr>
              <a:t>অসুবিধা</a:t>
            </a:r>
            <a:r>
              <a:rPr lang="en-US" sz="2330" b="1" dirty="0">
                <a:solidFill>
                  <a:srgbClr val="002060"/>
                </a:solidFill>
                <a:latin typeface="SutonnyMJ" pitchFamily="2" charset="0"/>
                <a:ea typeface="SutonnyMJ" pitchFamily="2" charset="0"/>
                <a:cs typeface="SutonnyMJ" pitchFamily="2" charset="0"/>
              </a:rPr>
              <a:t>  </a:t>
            </a:r>
            <a:r>
              <a:rPr lang="en-US" sz="2038" b="1" dirty="0">
                <a:solidFill>
                  <a:srgbClr val="002060"/>
                </a:solidFill>
                <a:latin typeface="Times New Roman" panose="02020603050405020304" pitchFamily="18" charset="0"/>
                <a:cs typeface="Times New Roman" panose="02020603050405020304" pitchFamily="18" charset="0"/>
              </a:rPr>
              <a:t>(Disadvantages of Router) </a:t>
            </a:r>
          </a:p>
        </p:txBody>
      </p:sp>
      <p:sp>
        <p:nvSpPr>
          <p:cNvPr id="16" name="Title 1"/>
          <p:cNvSpPr txBox="1">
            <a:spLocks/>
          </p:cNvSpPr>
          <p:nvPr/>
        </p:nvSpPr>
        <p:spPr bwMode="auto">
          <a:xfrm>
            <a:off x="537882" y="1385162"/>
            <a:ext cx="7799294" cy="176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Times New Roman" panose="02020603050405020304" pitchFamily="18" charset="0"/>
                <a:cs typeface="Times New Roman" panose="02020603050405020304" pitchFamily="18" charset="0"/>
              </a:rPr>
              <a:t>১. রাউটারের দাম বেশি।</a:t>
            </a:r>
          </a:p>
          <a:p>
            <a:pPr algn="just">
              <a:spcBef>
                <a:spcPct val="0"/>
              </a:spcBef>
              <a:buNone/>
            </a:pPr>
            <a:r>
              <a:rPr lang="as-IN" sz="2824" b="1" dirty="0">
                <a:latin typeface="Times New Roman" panose="02020603050405020304" pitchFamily="18" charset="0"/>
                <a:cs typeface="Times New Roman" panose="02020603050405020304" pitchFamily="18" charset="0"/>
              </a:rPr>
              <a:t>২. রাউটার একই প্রোটকল নেটওয়ার্ক ছাড়া সংযুক্ত হতে পারে না।</a:t>
            </a:r>
          </a:p>
          <a:p>
            <a:pPr algn="just">
              <a:spcBef>
                <a:spcPct val="0"/>
              </a:spcBef>
              <a:buNone/>
            </a:pPr>
            <a:r>
              <a:rPr lang="as-IN" sz="2824" b="1" dirty="0">
                <a:latin typeface="Times New Roman" panose="02020603050405020304" pitchFamily="18" charset="0"/>
                <a:cs typeface="Times New Roman" panose="02020603050405020304" pitchFamily="18" charset="0"/>
              </a:rPr>
              <a:t>৩. কনফিগারেশন তুলনামূলক জটিল।</a:t>
            </a:r>
          </a:p>
          <a:p>
            <a:pPr algn="just">
              <a:spcBef>
                <a:spcPct val="0"/>
              </a:spcBef>
              <a:buNone/>
            </a:pPr>
            <a:r>
              <a:rPr lang="as-IN" sz="2824" b="1" dirty="0">
                <a:latin typeface="Times New Roman" panose="02020603050405020304" pitchFamily="18" charset="0"/>
                <a:cs typeface="Times New Roman" panose="02020603050405020304" pitchFamily="18" charset="0"/>
              </a:rPr>
              <a:t>৪. ধীরগতিসম্পন্ন।</a:t>
            </a:r>
            <a:endParaRPr lang="en-US" sz="2824"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3773" y="2823882"/>
            <a:ext cx="5375741" cy="403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spTree>
    <p:extLst>
      <p:ext uri="{BB962C8B-B14F-4D97-AF65-F5344CB8AC3E}">
        <p14:creationId xmlns:p14="http://schemas.microsoft.com/office/powerpoint/2010/main" val="1584178183"/>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nodeType="afterGroup">
                            <p:stCondLst>
                              <p:cond delay="500"/>
                            </p:stCondLst>
                            <p:childTnLst>
                              <p:par>
                                <p:cTn id="9" presetID="26"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880593" y="838551"/>
            <a:ext cx="5292679" cy="37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err="1">
                <a:latin typeface="SutonnyMJ" pitchFamily="2" charset="0"/>
                <a:ea typeface="SutonnyMJ" pitchFamily="2" charset="0"/>
                <a:cs typeface="SutonnyMJ" pitchFamily="2" charset="0"/>
              </a:rPr>
              <a:t>গেটওয়ে</a:t>
            </a:r>
            <a:r>
              <a:rPr lang="en-US" sz="2621" b="1" dirty="0">
                <a:latin typeface="SutonnyMJ" pitchFamily="2" charset="0"/>
                <a:ea typeface="SutonnyMJ" pitchFamily="2" charset="0"/>
                <a:cs typeface="SutonnyMJ" pitchFamily="2" charset="0"/>
              </a:rPr>
              <a:t> </a:t>
            </a:r>
            <a:r>
              <a:rPr lang="en-US" sz="2330" b="1" dirty="0">
                <a:latin typeface="Times New Roman" panose="02020603050405020304" pitchFamily="18" charset="0"/>
                <a:cs typeface="Times New Roman" panose="02020603050405020304" pitchFamily="18" charset="0"/>
              </a:rPr>
              <a:t>(Gateway)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38600"/>
            <a:ext cx="8408894" cy="275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sp>
        <p:nvSpPr>
          <p:cNvPr id="2" name="Rectangle 1"/>
          <p:cNvSpPr/>
          <p:nvPr/>
        </p:nvSpPr>
        <p:spPr>
          <a:xfrm>
            <a:off x="152400" y="1209501"/>
            <a:ext cx="8946532" cy="2554545"/>
          </a:xfrm>
          <a:prstGeom prst="rect">
            <a:avLst/>
          </a:prstGeom>
        </p:spPr>
        <p:txBody>
          <a:bodyPr wrap="square">
            <a:spAutoFit/>
          </a:bodyPr>
          <a:lstStyle/>
          <a:p>
            <a:r>
              <a:rPr lang="as-IN" sz="3200" b="1" dirty="0" smtClean="0">
                <a:latin typeface="Nikosh" panose="02000000000000000000" pitchFamily="2" charset="0"/>
                <a:cs typeface="Nikosh" panose="02000000000000000000" pitchFamily="2" charset="0"/>
              </a:rPr>
              <a:t>গেটও</a:t>
            </a:r>
            <a:r>
              <a:rPr lang="en-US" sz="3200" b="1" dirty="0" err="1" smtClean="0">
                <a:latin typeface="Nikosh" panose="02000000000000000000" pitchFamily="2" charset="0"/>
                <a:cs typeface="Nikosh" panose="02000000000000000000" pitchFamily="2" charset="0"/>
              </a:rPr>
              <a:t>য়ে</a:t>
            </a:r>
            <a:r>
              <a:rPr lang="as-IN" sz="3200" b="1" dirty="0" smtClean="0">
                <a:latin typeface="Nikosh" panose="02000000000000000000" pitchFamily="2" charset="0"/>
                <a:cs typeface="Nikosh" panose="02000000000000000000" pitchFamily="2" charset="0"/>
              </a:rPr>
              <a:t> </a:t>
            </a:r>
            <a:r>
              <a:rPr lang="as-IN" sz="3200" b="1" dirty="0">
                <a:latin typeface="Nikosh" panose="02000000000000000000" pitchFamily="2" charset="0"/>
                <a:cs typeface="Nikosh" panose="02000000000000000000" pitchFamily="2" charset="0"/>
              </a:rPr>
              <a:t>হলো এমন ধরনের যন্ত্র যেগুলো ভিন্ন ভিন্ন </a:t>
            </a:r>
            <a:r>
              <a:rPr lang="as-IN" sz="3200" b="1" dirty="0" smtClean="0">
                <a:latin typeface="Nikosh" panose="02000000000000000000" pitchFamily="2" charset="0"/>
                <a:cs typeface="Nikosh" panose="02000000000000000000" pitchFamily="2" charset="0"/>
              </a:rPr>
              <a:t>নেটও</a:t>
            </a:r>
            <a:r>
              <a:rPr lang="en-US" sz="3200" b="1" dirty="0" err="1" smtClean="0">
                <a:latin typeface="Nikosh" panose="02000000000000000000" pitchFamily="2" charset="0"/>
                <a:cs typeface="Nikosh" panose="02000000000000000000" pitchFamily="2" charset="0"/>
              </a:rPr>
              <a:t>য়া</a:t>
            </a:r>
            <a:r>
              <a:rPr lang="as-IN" sz="3200" b="1" dirty="0" smtClean="0">
                <a:latin typeface="Nikosh" panose="02000000000000000000" pitchFamily="2" charset="0"/>
                <a:cs typeface="Nikosh" panose="02000000000000000000" pitchFamily="2" charset="0"/>
              </a:rPr>
              <a:t>র্ককে </a:t>
            </a:r>
            <a:r>
              <a:rPr lang="as-IN" sz="3200" b="1" dirty="0">
                <a:latin typeface="Nikosh" panose="02000000000000000000" pitchFamily="2" charset="0"/>
                <a:cs typeface="Nikosh" panose="02000000000000000000" pitchFamily="2" charset="0"/>
              </a:rPr>
              <a:t>যুক্ত করার জন্য ব্যবহার করা </a:t>
            </a:r>
            <a:r>
              <a:rPr lang="as-IN" sz="3200" b="1" dirty="0" smtClean="0">
                <a:latin typeface="Nikosh" panose="02000000000000000000" pitchFamily="2" charset="0"/>
                <a:cs typeface="Nikosh" panose="02000000000000000000" pitchFamily="2" charset="0"/>
              </a:rPr>
              <a:t>হ</a:t>
            </a:r>
            <a:r>
              <a:rPr lang="en-US" sz="3200" b="1" dirty="0" smtClean="0">
                <a:latin typeface="Nikosh" panose="02000000000000000000" pitchFamily="2" charset="0"/>
                <a:cs typeface="Nikosh" panose="02000000000000000000" pitchFamily="2" charset="0"/>
              </a:rPr>
              <a:t>য়</a:t>
            </a:r>
            <a:r>
              <a:rPr lang="as-IN" sz="3200" b="1" dirty="0" smtClean="0">
                <a:latin typeface="Nikosh" panose="02000000000000000000" pitchFamily="2" charset="0"/>
                <a:cs typeface="Nikosh" panose="02000000000000000000" pitchFamily="2" charset="0"/>
              </a:rPr>
              <a:t>। </a:t>
            </a:r>
            <a:r>
              <a:rPr lang="as-IN" sz="3200" b="1" dirty="0">
                <a:latin typeface="Nikosh" panose="02000000000000000000" pitchFamily="2" charset="0"/>
                <a:cs typeface="Nikosh" panose="02000000000000000000" pitchFamily="2" charset="0"/>
              </a:rPr>
              <a:t>রাউটার, হাব, ব্রিজ, সুইচ ইত্যাদি যন্ত্র প্রটোকল ট্রান্সলেশনের সুবিধা </a:t>
            </a:r>
            <a:r>
              <a:rPr lang="as-IN" sz="3200" b="1" dirty="0" smtClean="0">
                <a:latin typeface="Nikosh" panose="02000000000000000000" pitchFamily="2" charset="0"/>
                <a:cs typeface="Nikosh" panose="02000000000000000000" pitchFamily="2" charset="0"/>
              </a:rPr>
              <a:t>দে</a:t>
            </a:r>
            <a:r>
              <a:rPr lang="en-US" sz="3200" b="1" dirty="0" smtClean="0">
                <a:latin typeface="Nikosh" panose="02000000000000000000" pitchFamily="2" charset="0"/>
                <a:cs typeface="Nikosh" panose="02000000000000000000" pitchFamily="2" charset="0"/>
              </a:rPr>
              <a:t>য়</a:t>
            </a:r>
            <a:r>
              <a:rPr lang="as-IN" sz="3200" b="1" dirty="0" smtClean="0">
                <a:latin typeface="Nikosh" panose="02000000000000000000" pitchFamily="2" charset="0"/>
                <a:cs typeface="Nikosh" panose="02000000000000000000" pitchFamily="2" charset="0"/>
              </a:rPr>
              <a:t> </a:t>
            </a:r>
            <a:r>
              <a:rPr lang="as-IN" sz="3200" b="1" dirty="0">
                <a:latin typeface="Nikosh" panose="02000000000000000000" pitchFamily="2" charset="0"/>
                <a:cs typeface="Nikosh" panose="02000000000000000000" pitchFamily="2" charset="0"/>
              </a:rPr>
              <a:t>না, কিন্তু </a:t>
            </a:r>
            <a:r>
              <a:rPr lang="as-IN" sz="3200" b="1" dirty="0" smtClean="0">
                <a:latin typeface="Nikosh" panose="02000000000000000000" pitchFamily="2" charset="0"/>
                <a:cs typeface="Nikosh" panose="02000000000000000000" pitchFamily="2" charset="0"/>
              </a:rPr>
              <a:t>গেটও</a:t>
            </a:r>
            <a:r>
              <a:rPr lang="en-US" sz="3200" b="1" dirty="0" err="1" smtClean="0">
                <a:latin typeface="Nikosh" panose="02000000000000000000" pitchFamily="2" charset="0"/>
                <a:cs typeface="Nikosh" panose="02000000000000000000" pitchFamily="2" charset="0"/>
              </a:rPr>
              <a:t>য়ে</a:t>
            </a:r>
            <a:r>
              <a:rPr lang="as-IN" sz="3200" b="1" dirty="0" smtClean="0">
                <a:latin typeface="Nikosh" panose="02000000000000000000" pitchFamily="2" charset="0"/>
                <a:cs typeface="Nikosh" panose="02000000000000000000" pitchFamily="2" charset="0"/>
              </a:rPr>
              <a:t> </a:t>
            </a:r>
            <a:r>
              <a:rPr lang="as-IN" sz="3200" b="1" dirty="0">
                <a:latin typeface="Nikosh" panose="02000000000000000000" pitchFamily="2" charset="0"/>
                <a:cs typeface="Nikosh" panose="02000000000000000000" pitchFamily="2" charset="0"/>
              </a:rPr>
              <a:t>এই সুবিধা </a:t>
            </a:r>
            <a:r>
              <a:rPr lang="as-IN" sz="3200" b="1" dirty="0" smtClean="0">
                <a:latin typeface="Nikosh" panose="02000000000000000000" pitchFamily="2" charset="0"/>
                <a:cs typeface="Nikosh" panose="02000000000000000000" pitchFamily="2" charset="0"/>
              </a:rPr>
              <a:t>দে</a:t>
            </a:r>
            <a:r>
              <a:rPr lang="en-US" sz="3200" b="1" dirty="0" smtClean="0">
                <a:latin typeface="Nikosh" panose="02000000000000000000" pitchFamily="2" charset="0"/>
                <a:cs typeface="Nikosh" panose="02000000000000000000" pitchFamily="2" charset="0"/>
              </a:rPr>
              <a:t>য়</a:t>
            </a:r>
            <a:r>
              <a:rPr lang="as-IN" sz="3200" b="1" dirty="0" smtClean="0">
                <a:latin typeface="Nikosh" panose="02000000000000000000" pitchFamily="2" charset="0"/>
                <a:cs typeface="Nikosh" panose="02000000000000000000" pitchFamily="2" charset="0"/>
              </a:rPr>
              <a:t>। </a:t>
            </a:r>
            <a:r>
              <a:rPr lang="as-IN" sz="3200" b="1" dirty="0">
                <a:latin typeface="Nikosh" panose="02000000000000000000" pitchFamily="2" charset="0"/>
                <a:cs typeface="Nikosh" panose="02000000000000000000" pitchFamily="2" charset="0"/>
              </a:rPr>
              <a:t>কোন ধরনের ট্রান্সলেশনের সুবিধা দিচ্ছে তার উপর ভিত্তি করে এটি </a:t>
            </a:r>
            <a:r>
              <a:rPr lang="en-US" sz="2800" b="1" dirty="0">
                <a:latin typeface="Nikosh" panose="02000000000000000000" pitchFamily="2" charset="0"/>
                <a:cs typeface="Nikosh" panose="02000000000000000000" pitchFamily="2" charset="0"/>
              </a:rPr>
              <a:t>OSI</a:t>
            </a:r>
            <a:r>
              <a:rPr lang="en-US" sz="3200" b="1" dirty="0">
                <a:latin typeface="Nikosh" panose="02000000000000000000" pitchFamily="2" charset="0"/>
                <a:cs typeface="Nikosh" panose="02000000000000000000" pitchFamily="2" charset="0"/>
              </a:rPr>
              <a:t>, </a:t>
            </a:r>
            <a:r>
              <a:rPr lang="as-IN" sz="3200" b="1" dirty="0">
                <a:latin typeface="Nikosh" panose="02000000000000000000" pitchFamily="2" charset="0"/>
                <a:cs typeface="Nikosh" panose="02000000000000000000" pitchFamily="2" charset="0"/>
              </a:rPr>
              <a:t>রেফারেন্স মডেলের সকল স্তরে কাজ করতে পারে।</a:t>
            </a:r>
            <a:endParaRPr lang="en-US" sz="3200" b="1"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735493846"/>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nodeType="afterGroup">
                            <p:stCondLst>
                              <p:cond delay="500"/>
                            </p:stCondLst>
                            <p:childTnLst>
                              <p:par>
                                <p:cTn id="9" presetID="26"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218765" y="774993"/>
            <a:ext cx="5292679" cy="37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0"/>
              </a:spcBef>
              <a:buFontTx/>
              <a:buNone/>
            </a:pPr>
            <a:r>
              <a:rPr lang="en-US" sz="2330" b="1" dirty="0" err="1">
                <a:solidFill>
                  <a:srgbClr val="002060"/>
                </a:solidFill>
                <a:latin typeface="SutonnyMJ" pitchFamily="2" charset="0"/>
                <a:ea typeface="SutonnyMJ" pitchFamily="2" charset="0"/>
                <a:cs typeface="SutonnyMJ" pitchFamily="2" charset="0"/>
              </a:rPr>
              <a:t>গেটওয়ের</a:t>
            </a:r>
            <a:r>
              <a:rPr lang="en-US" sz="2330" b="1" dirty="0">
                <a:solidFill>
                  <a:srgbClr val="002060"/>
                </a:solidFill>
                <a:latin typeface="SutonnyMJ" pitchFamily="2" charset="0"/>
                <a:ea typeface="SutonnyMJ" pitchFamily="2" charset="0"/>
                <a:cs typeface="SutonnyMJ" pitchFamily="2" charset="0"/>
              </a:rPr>
              <a:t> </a:t>
            </a:r>
            <a:r>
              <a:rPr lang="en-US" sz="2330" b="1" dirty="0" err="1">
                <a:solidFill>
                  <a:srgbClr val="002060"/>
                </a:solidFill>
                <a:latin typeface="SutonnyMJ" pitchFamily="2" charset="0"/>
                <a:ea typeface="SutonnyMJ" pitchFamily="2" charset="0"/>
                <a:cs typeface="SutonnyMJ" pitchFamily="2" charset="0"/>
              </a:rPr>
              <a:t>সুবিধা</a:t>
            </a:r>
            <a:r>
              <a:rPr lang="en-US" sz="2330" b="1" dirty="0">
                <a:solidFill>
                  <a:srgbClr val="002060"/>
                </a:solidFill>
                <a:latin typeface="SutonnyMJ" pitchFamily="2" charset="0"/>
                <a:ea typeface="SutonnyMJ" pitchFamily="2" charset="0"/>
                <a:cs typeface="SutonnyMJ" pitchFamily="2" charset="0"/>
              </a:rPr>
              <a:t> </a:t>
            </a:r>
            <a:r>
              <a:rPr lang="en-US" sz="2038" b="1" dirty="0">
                <a:solidFill>
                  <a:srgbClr val="002060"/>
                </a:solidFill>
                <a:latin typeface="Times New Roman" panose="02020603050405020304" pitchFamily="18" charset="0"/>
                <a:cs typeface="Times New Roman" panose="02020603050405020304" pitchFamily="18" charset="0"/>
              </a:rPr>
              <a:t>(Advantages of Gateway) </a:t>
            </a:r>
          </a:p>
        </p:txBody>
      </p:sp>
      <p:sp>
        <p:nvSpPr>
          <p:cNvPr id="17" name="Title 1"/>
          <p:cNvSpPr txBox="1">
            <a:spLocks/>
          </p:cNvSpPr>
          <p:nvPr/>
        </p:nvSpPr>
        <p:spPr bwMode="auto">
          <a:xfrm>
            <a:off x="874059" y="1384766"/>
            <a:ext cx="6992471" cy="88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Times New Roman" panose="02020603050405020304" pitchFamily="18" charset="0"/>
                <a:cs typeface="Times New Roman" panose="02020603050405020304" pitchFamily="18" charset="0"/>
              </a:rPr>
              <a:t>১. ডেটা ট্রান্সমিশনের ক্ষেত্রে বাধার সম্ভাবনা কম।</a:t>
            </a:r>
          </a:p>
          <a:p>
            <a:pPr algn="just">
              <a:spcBef>
                <a:spcPct val="0"/>
              </a:spcBef>
              <a:buNone/>
            </a:pPr>
            <a:r>
              <a:rPr lang="as-IN" sz="2824" b="1" dirty="0">
                <a:latin typeface="Times New Roman" panose="02020603050405020304" pitchFamily="18" charset="0"/>
                <a:cs typeface="Times New Roman" panose="02020603050405020304" pitchFamily="18" charset="0"/>
              </a:rPr>
              <a:t>২. বিভিন্ন প্রটোকলবিশিষ্ট নেটওয়ার্ক সংযুক্ত করতে পারে।</a:t>
            </a:r>
            <a:endParaRPr lang="en-US" sz="2824" b="1" dirty="0">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1" y="2266494"/>
            <a:ext cx="8875059" cy="4554601"/>
          </a:xfrm>
          <a:prstGeom prst="rect">
            <a:avLst/>
          </a:prstGeom>
        </p:spPr>
      </p:pic>
    </p:spTree>
    <p:extLst>
      <p:ext uri="{BB962C8B-B14F-4D97-AF65-F5344CB8AC3E}">
        <p14:creationId xmlns:p14="http://schemas.microsoft.com/office/powerpoint/2010/main" val="3445436960"/>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202116" y="800993"/>
            <a:ext cx="5292679" cy="37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0"/>
              </a:spcBef>
              <a:buFontTx/>
              <a:buNone/>
            </a:pPr>
            <a:r>
              <a:rPr lang="en-US" sz="2330" b="1" dirty="0" err="1">
                <a:solidFill>
                  <a:srgbClr val="002060"/>
                </a:solidFill>
                <a:latin typeface="SutonnyMJ" pitchFamily="2" charset="0"/>
                <a:ea typeface="SutonnyMJ" pitchFamily="2" charset="0"/>
                <a:cs typeface="SutonnyMJ" pitchFamily="2" charset="0"/>
              </a:rPr>
              <a:t>গেটওয়ের</a:t>
            </a:r>
            <a:r>
              <a:rPr lang="en-US" sz="2330" b="1" dirty="0">
                <a:solidFill>
                  <a:srgbClr val="002060"/>
                </a:solidFill>
                <a:latin typeface="SutonnyMJ" pitchFamily="2" charset="0"/>
                <a:ea typeface="SutonnyMJ" pitchFamily="2" charset="0"/>
                <a:cs typeface="SutonnyMJ" pitchFamily="2" charset="0"/>
              </a:rPr>
              <a:t> </a:t>
            </a:r>
            <a:r>
              <a:rPr lang="en-US" sz="2330" b="1" dirty="0" err="1">
                <a:solidFill>
                  <a:srgbClr val="002060"/>
                </a:solidFill>
                <a:latin typeface="SutonnyMJ" pitchFamily="2" charset="0"/>
                <a:ea typeface="SutonnyMJ" pitchFamily="2" charset="0"/>
                <a:cs typeface="SutonnyMJ" pitchFamily="2" charset="0"/>
              </a:rPr>
              <a:t>অসুবিধা</a:t>
            </a:r>
            <a:r>
              <a:rPr lang="en-US" sz="2330" b="1" dirty="0">
                <a:solidFill>
                  <a:srgbClr val="002060"/>
                </a:solidFill>
                <a:latin typeface="SutonnyMJ" pitchFamily="2" charset="0"/>
                <a:ea typeface="SutonnyMJ" pitchFamily="2" charset="0"/>
                <a:cs typeface="SutonnyMJ" pitchFamily="2" charset="0"/>
              </a:rPr>
              <a:t> </a:t>
            </a:r>
            <a:r>
              <a:rPr lang="en-US" sz="2038" b="1" dirty="0">
                <a:solidFill>
                  <a:srgbClr val="002060"/>
                </a:solidFill>
                <a:latin typeface="Times New Roman" panose="02020603050405020304" pitchFamily="18" charset="0"/>
                <a:cs typeface="Times New Roman" panose="02020603050405020304" pitchFamily="18" charset="0"/>
              </a:rPr>
              <a:t>(</a:t>
            </a:r>
            <a:r>
              <a:rPr lang="en-US" sz="2038" b="1" dirty="0" err="1">
                <a:solidFill>
                  <a:srgbClr val="002060"/>
                </a:solidFill>
                <a:latin typeface="Times New Roman" panose="02020603050405020304" pitchFamily="18" charset="0"/>
                <a:cs typeface="Times New Roman" panose="02020603050405020304" pitchFamily="18" charset="0"/>
              </a:rPr>
              <a:t>Diadvantages</a:t>
            </a:r>
            <a:r>
              <a:rPr lang="en-US" sz="2038" b="1" dirty="0">
                <a:solidFill>
                  <a:srgbClr val="002060"/>
                </a:solidFill>
                <a:latin typeface="Times New Roman" panose="02020603050405020304" pitchFamily="18" charset="0"/>
                <a:cs typeface="Times New Roman" panose="02020603050405020304" pitchFamily="18" charset="0"/>
              </a:rPr>
              <a:t> of Gateway) </a:t>
            </a:r>
          </a:p>
        </p:txBody>
      </p:sp>
      <p:sp>
        <p:nvSpPr>
          <p:cNvPr id="19" name="Title 1"/>
          <p:cNvSpPr txBox="1">
            <a:spLocks/>
          </p:cNvSpPr>
          <p:nvPr/>
        </p:nvSpPr>
        <p:spPr bwMode="auto">
          <a:xfrm>
            <a:off x="1101714" y="1408033"/>
            <a:ext cx="5724875" cy="132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Times New Roman" panose="02020603050405020304" pitchFamily="18" charset="0"/>
                <a:cs typeface="Times New Roman" panose="02020603050405020304" pitchFamily="18" charset="0"/>
              </a:rPr>
              <a:t>১. এটি ধীরগতিসম্পন্ন।</a:t>
            </a:r>
          </a:p>
          <a:p>
            <a:pPr algn="just">
              <a:spcBef>
                <a:spcPct val="0"/>
              </a:spcBef>
              <a:buNone/>
            </a:pPr>
            <a:r>
              <a:rPr lang="as-IN" sz="2824" b="1" dirty="0">
                <a:latin typeface="Times New Roman" panose="02020603050405020304" pitchFamily="18" charset="0"/>
                <a:cs typeface="Times New Roman" panose="02020603050405020304" pitchFamily="18" charset="0"/>
              </a:rPr>
              <a:t>২. কনফিগারেশন করা তুলনামূলক জটিল।</a:t>
            </a:r>
          </a:p>
          <a:p>
            <a:pPr algn="just">
              <a:spcBef>
                <a:spcPct val="0"/>
              </a:spcBef>
              <a:buNone/>
            </a:pPr>
            <a:r>
              <a:rPr lang="as-IN" sz="2824" b="1" dirty="0">
                <a:latin typeface="Times New Roman" panose="02020603050405020304" pitchFamily="18" charset="0"/>
                <a:cs typeface="Times New Roman" panose="02020603050405020304" pitchFamily="18" charset="0"/>
              </a:rPr>
              <a:t>৩. অন্যান্য ডিভাইসের চেয়ে ব্যয়বহুল।</a:t>
            </a:r>
            <a:endParaRPr lang="en-US" sz="2824" b="1" dirty="0">
              <a:latin typeface="Times New Roman" panose="02020603050405020304" pitchFamily="18" charset="0"/>
              <a:cs typeface="Times New Roman" panose="02020603050405020304" pitchFamily="18" charset="0"/>
            </a:endParaRPr>
          </a:p>
        </p:txBody>
      </p:sp>
      <p:sp>
        <p:nvSpPr>
          <p:cNvPr id="20"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706" y="2742909"/>
            <a:ext cx="8740588" cy="4025713"/>
          </a:xfrm>
          <a:prstGeom prst="rect">
            <a:avLst/>
          </a:prstGeom>
        </p:spPr>
      </p:pic>
    </p:spTree>
    <p:extLst>
      <p:ext uri="{BB962C8B-B14F-4D97-AF65-F5344CB8AC3E}">
        <p14:creationId xmlns:p14="http://schemas.microsoft.com/office/powerpoint/2010/main" val="3216783100"/>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824807" y="742275"/>
            <a:ext cx="5292679" cy="37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err="1">
                <a:latin typeface="SutonnyMJ" pitchFamily="2" charset="0"/>
                <a:ea typeface="SutonnyMJ" pitchFamily="2" charset="0"/>
                <a:cs typeface="SutonnyMJ" pitchFamily="2" charset="0"/>
              </a:rPr>
              <a:t>রিপিটার</a:t>
            </a:r>
            <a:r>
              <a:rPr lang="en-US" sz="2621" b="1" dirty="0">
                <a:latin typeface="SutonnyMJ" pitchFamily="2" charset="0"/>
                <a:ea typeface="SutonnyMJ" pitchFamily="2" charset="0"/>
                <a:cs typeface="SutonnyMJ" pitchFamily="2" charset="0"/>
              </a:rPr>
              <a:t> </a:t>
            </a:r>
            <a:r>
              <a:rPr lang="en-US" sz="2330" b="1" dirty="0">
                <a:latin typeface="Times New Roman" panose="02020603050405020304" pitchFamily="18" charset="0"/>
                <a:cs typeface="Times New Roman" panose="02020603050405020304" pitchFamily="18" charset="0"/>
              </a:rPr>
              <a:t>(Repeater) </a:t>
            </a:r>
          </a:p>
        </p:txBody>
      </p:sp>
      <p:sp>
        <p:nvSpPr>
          <p:cNvPr id="16"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1" y="3554754"/>
            <a:ext cx="7664822" cy="3168776"/>
          </a:xfrm>
          <a:prstGeom prst="rect">
            <a:avLst/>
          </a:prstGeom>
        </p:spPr>
      </p:pic>
      <p:sp>
        <p:nvSpPr>
          <p:cNvPr id="2" name="Rectangle 1"/>
          <p:cNvSpPr/>
          <p:nvPr/>
        </p:nvSpPr>
        <p:spPr>
          <a:xfrm>
            <a:off x="35417" y="1264984"/>
            <a:ext cx="8942294" cy="1938992"/>
          </a:xfrm>
          <a:prstGeom prst="rect">
            <a:avLst/>
          </a:prstGeom>
        </p:spPr>
        <p:txBody>
          <a:bodyPr wrap="square">
            <a:spAutoFit/>
          </a:bodyPr>
          <a:lstStyle/>
          <a:p>
            <a:r>
              <a:rPr lang="as-IN" sz="2400" b="1" dirty="0">
                <a:latin typeface="Nikosh" panose="02000000000000000000" pitchFamily="2" charset="0"/>
                <a:cs typeface="Nikosh" panose="02000000000000000000" pitchFamily="2" charset="0"/>
              </a:rPr>
              <a:t>একটি নেটওয়ার্ক মিডিয়ার মধ্য দিয়ে ডেটা সিগন্যাল প্রবাহের সময় নির্দিষ্ট দূরত্ব অতিক্রম করার পর এটেনুয়েশনের কারণে সিগন্যাল আস্তে  আস্তে  দূর্বল হয়ে পড়ে। তখন এই সিগন্যালকে পুনরোদ্ধার করে গন্তব্যে পৌঁছাতে হয়। মাঝামাঝি অবস্থানে থেকে এই কাজটি যে ডিভাইস করে থাকে তাকে রিপিটার বলে। এটি একটি  ২-পোর্ট বিশিষ্ট ডিভাইস। রিপিটার ফিজিক্যাল লেয়ারে কাজ করে।</a:t>
            </a:r>
            <a:endParaRPr lang="en-US" sz="2400" b="1"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171144864"/>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25661" y="645997"/>
            <a:ext cx="5292679" cy="53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0"/>
              </a:spcBef>
              <a:buFontTx/>
              <a:buNone/>
            </a:pPr>
            <a:r>
              <a:rPr lang="en-US" sz="2330" b="1" dirty="0" err="1">
                <a:solidFill>
                  <a:srgbClr val="002060"/>
                </a:solidFill>
                <a:latin typeface="SutonnyMJ" pitchFamily="2" charset="0"/>
                <a:ea typeface="SutonnyMJ" pitchFamily="2" charset="0"/>
                <a:cs typeface="SutonnyMJ" pitchFamily="2" charset="0"/>
              </a:rPr>
              <a:t>রিপিটারের</a:t>
            </a:r>
            <a:r>
              <a:rPr lang="en-US" sz="2330" b="1" dirty="0">
                <a:solidFill>
                  <a:srgbClr val="002060"/>
                </a:solidFill>
                <a:latin typeface="SutonnyMJ" pitchFamily="2" charset="0"/>
                <a:ea typeface="SutonnyMJ" pitchFamily="2" charset="0"/>
                <a:cs typeface="SutonnyMJ" pitchFamily="2" charset="0"/>
              </a:rPr>
              <a:t> </a:t>
            </a:r>
            <a:r>
              <a:rPr lang="en-US" sz="2330" b="1" dirty="0" err="1">
                <a:solidFill>
                  <a:srgbClr val="002060"/>
                </a:solidFill>
                <a:latin typeface="SutonnyMJ" pitchFamily="2" charset="0"/>
                <a:ea typeface="SutonnyMJ" pitchFamily="2" charset="0"/>
                <a:cs typeface="SutonnyMJ" pitchFamily="2" charset="0"/>
              </a:rPr>
              <a:t>সুবিধা</a:t>
            </a:r>
            <a:r>
              <a:rPr lang="en-US" sz="2330" b="1" dirty="0">
                <a:solidFill>
                  <a:srgbClr val="002060"/>
                </a:solidFill>
                <a:latin typeface="SutonnyMJ" pitchFamily="2" charset="0"/>
                <a:ea typeface="SutonnyMJ" pitchFamily="2" charset="0"/>
                <a:cs typeface="SutonnyMJ" pitchFamily="2" charset="0"/>
              </a:rPr>
              <a:t> </a:t>
            </a:r>
            <a:r>
              <a:rPr lang="en-US" sz="2038" b="1" dirty="0">
                <a:solidFill>
                  <a:srgbClr val="002060"/>
                </a:solidFill>
                <a:latin typeface="Times New Roman" panose="02020603050405020304" pitchFamily="18" charset="0"/>
                <a:cs typeface="Times New Roman" panose="02020603050405020304" pitchFamily="18" charset="0"/>
              </a:rPr>
              <a:t>(Advantages of Repeater) </a:t>
            </a:r>
          </a:p>
        </p:txBody>
      </p:sp>
      <p:sp>
        <p:nvSpPr>
          <p:cNvPr id="20" name="Title 1"/>
          <p:cNvSpPr txBox="1">
            <a:spLocks/>
          </p:cNvSpPr>
          <p:nvPr/>
        </p:nvSpPr>
        <p:spPr bwMode="auto">
          <a:xfrm>
            <a:off x="134471" y="1201534"/>
            <a:ext cx="8875059" cy="128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Times New Roman" panose="02020603050405020304" pitchFamily="18" charset="0"/>
                <a:cs typeface="Times New Roman" panose="02020603050405020304" pitchFamily="18" charset="0"/>
              </a:rPr>
              <a:t>১. নেটওয়ার্ক সংযোগের ক্ষেত্রে বিভিন্ন কম্পিউটারের মধ্যে দূরত্ব বাড়ানো যায়।</a:t>
            </a:r>
          </a:p>
          <a:p>
            <a:pPr algn="just">
              <a:spcBef>
                <a:spcPct val="0"/>
              </a:spcBef>
              <a:buNone/>
            </a:pPr>
            <a:r>
              <a:rPr lang="as-IN" sz="2824" b="1" dirty="0">
                <a:latin typeface="Times New Roman" panose="02020603050405020304" pitchFamily="18" charset="0"/>
                <a:cs typeface="Times New Roman" panose="02020603050405020304" pitchFamily="18" charset="0"/>
              </a:rPr>
              <a:t>২. নেটওয়ার্ক ট্রাফিক বৃদ্ধি না করে ডেটা অ্যামপ্লিফাই বা শক্তিশালী করে সামনের দিকে প্রেরণ করা যায়।</a:t>
            </a:r>
            <a:endParaRPr lang="en-US" sz="2824" b="1" dirty="0">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1" y="2689412"/>
            <a:ext cx="8875059" cy="4168588"/>
          </a:xfrm>
          <a:prstGeom prst="rect">
            <a:avLst/>
          </a:prstGeom>
        </p:spPr>
      </p:pic>
    </p:spTree>
    <p:extLst>
      <p:ext uri="{BB962C8B-B14F-4D97-AF65-F5344CB8AC3E}">
        <p14:creationId xmlns:p14="http://schemas.microsoft.com/office/powerpoint/2010/main" val="3513327852"/>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2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533911" y="856306"/>
            <a:ext cx="5292679" cy="37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0"/>
              </a:spcBef>
              <a:buFontTx/>
              <a:buNone/>
            </a:pPr>
            <a:r>
              <a:rPr lang="en-US" sz="2330" b="1" dirty="0" err="1">
                <a:solidFill>
                  <a:srgbClr val="002060"/>
                </a:solidFill>
                <a:latin typeface="SutonnyMJ" pitchFamily="2" charset="0"/>
                <a:ea typeface="SutonnyMJ" pitchFamily="2" charset="0"/>
                <a:cs typeface="SutonnyMJ" pitchFamily="2" charset="0"/>
              </a:rPr>
              <a:t>রিপিটারের</a:t>
            </a:r>
            <a:r>
              <a:rPr lang="en-US" sz="2330" b="1" dirty="0">
                <a:solidFill>
                  <a:srgbClr val="002060"/>
                </a:solidFill>
                <a:latin typeface="SutonnyMJ" pitchFamily="2" charset="0"/>
                <a:ea typeface="SutonnyMJ" pitchFamily="2" charset="0"/>
                <a:cs typeface="SutonnyMJ" pitchFamily="2" charset="0"/>
              </a:rPr>
              <a:t> </a:t>
            </a:r>
            <a:r>
              <a:rPr lang="en-US" sz="2330" b="1" dirty="0" err="1">
                <a:solidFill>
                  <a:srgbClr val="002060"/>
                </a:solidFill>
                <a:latin typeface="SutonnyMJ" pitchFamily="2" charset="0"/>
                <a:ea typeface="SutonnyMJ" pitchFamily="2" charset="0"/>
                <a:cs typeface="SutonnyMJ" pitchFamily="2" charset="0"/>
              </a:rPr>
              <a:t>অসুবিধা</a:t>
            </a:r>
            <a:r>
              <a:rPr lang="en-US" sz="2330" b="1" dirty="0">
                <a:solidFill>
                  <a:srgbClr val="002060"/>
                </a:solidFill>
                <a:latin typeface="SutonnyMJ" pitchFamily="2" charset="0"/>
                <a:ea typeface="SutonnyMJ" pitchFamily="2" charset="0"/>
                <a:cs typeface="SutonnyMJ" pitchFamily="2" charset="0"/>
              </a:rPr>
              <a:t> </a:t>
            </a:r>
            <a:r>
              <a:rPr lang="en-US" sz="2038" b="1" dirty="0">
                <a:solidFill>
                  <a:srgbClr val="002060"/>
                </a:solidFill>
                <a:latin typeface="Times New Roman" panose="02020603050405020304" pitchFamily="18" charset="0"/>
                <a:cs typeface="Times New Roman" panose="02020603050405020304" pitchFamily="18" charset="0"/>
              </a:rPr>
              <a:t>(</a:t>
            </a:r>
            <a:r>
              <a:rPr lang="en-US" sz="2038" b="1" dirty="0" err="1">
                <a:solidFill>
                  <a:srgbClr val="002060"/>
                </a:solidFill>
                <a:latin typeface="Times New Roman" panose="02020603050405020304" pitchFamily="18" charset="0"/>
                <a:cs typeface="Times New Roman" panose="02020603050405020304" pitchFamily="18" charset="0"/>
              </a:rPr>
              <a:t>Diadvantages</a:t>
            </a:r>
            <a:r>
              <a:rPr lang="en-US" sz="2038" b="1" dirty="0">
                <a:solidFill>
                  <a:srgbClr val="002060"/>
                </a:solidFill>
                <a:latin typeface="Times New Roman" panose="02020603050405020304" pitchFamily="18" charset="0"/>
                <a:cs typeface="Times New Roman" panose="02020603050405020304" pitchFamily="18" charset="0"/>
              </a:rPr>
              <a:t> of Repeater) </a:t>
            </a:r>
          </a:p>
        </p:txBody>
      </p:sp>
      <p:sp>
        <p:nvSpPr>
          <p:cNvPr id="20" name="Title 1"/>
          <p:cNvSpPr txBox="1">
            <a:spLocks/>
          </p:cNvSpPr>
          <p:nvPr/>
        </p:nvSpPr>
        <p:spPr bwMode="auto">
          <a:xfrm>
            <a:off x="947212" y="1422447"/>
            <a:ext cx="6466074" cy="81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Times New Roman" panose="02020603050405020304" pitchFamily="18" charset="0"/>
                <a:cs typeface="Times New Roman" panose="02020603050405020304" pitchFamily="18" charset="0"/>
              </a:rPr>
              <a:t>১. ডেটা ট্রান্সমিশনের ক্ষেত্রে বাধার সম্ভাবনা রয়েছে।</a:t>
            </a:r>
          </a:p>
          <a:p>
            <a:pPr algn="just">
              <a:spcBef>
                <a:spcPct val="0"/>
              </a:spcBef>
              <a:buNone/>
            </a:pPr>
            <a:r>
              <a:rPr lang="as-IN" sz="2824" b="1" dirty="0">
                <a:latin typeface="Times New Roman" panose="02020603050405020304" pitchFamily="18" charset="0"/>
                <a:cs typeface="Times New Roman" panose="02020603050405020304" pitchFamily="18" charset="0"/>
              </a:rPr>
              <a:t>২. সীমিত সংখ্যক কম্পিউটার যুক্ত করতে পারে।</a:t>
            </a:r>
            <a:endParaRPr lang="en-US" sz="2824" b="1" dirty="0">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268941" y="0"/>
            <a:ext cx="8673353" cy="590516"/>
          </a:xfrm>
          <a:prstGeom prst="rect">
            <a:avLst/>
          </a:prstGeom>
        </p:spPr>
        <p:style>
          <a:lnRef idx="2">
            <a:schemeClr val="accent2"/>
          </a:lnRef>
          <a:fillRef idx="1">
            <a:schemeClr val="lt1"/>
          </a:fillRef>
          <a:effectRef idx="0">
            <a:schemeClr val="accent2"/>
          </a:effectRef>
          <a:fontRef idx="minor">
            <a:schemeClr val="dk1"/>
          </a:fontRef>
        </p:style>
        <p:txBody>
          <a:bodyPr vert="horz" lIns="89896" tIns="44948" rIns="89896" bIns="44948" rtlCol="0" anchor="ctr">
            <a:noAutofit/>
          </a:bodyPr>
          <a:lstStyle>
            <a:lvl1pPr algn="ctr" defTabSz="1018824"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as-IN" sz="2471">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rPr>
              <a:t>নিয়ন্ত্রণ কাঠামো এবং সার্র্ভিস প্রদানের ধরনের ভিত্তিতে নেটওয়ার্কের প্রকারভেদ</a:t>
            </a:r>
            <a:endParaRPr lang="en-US" sz="2471" dirty="0">
              <a:ln w="0"/>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2622176"/>
            <a:ext cx="8518894" cy="4101353"/>
          </a:xfrm>
          <a:prstGeom prst="rect">
            <a:avLst/>
          </a:prstGeom>
        </p:spPr>
      </p:pic>
    </p:spTree>
    <p:extLst>
      <p:ext uri="{BB962C8B-B14F-4D97-AF65-F5344CB8AC3E}">
        <p14:creationId xmlns:p14="http://schemas.microsoft.com/office/powerpoint/2010/main" val="177770391"/>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2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24000" y="183421"/>
            <a:ext cx="6644948" cy="488822"/>
          </a:xfrm>
        </p:spPr>
        <p:txBody>
          <a:bodyPr rtlCol="0">
            <a:normAutofit fontScale="90000"/>
          </a:bodyPr>
          <a:lstStyle/>
          <a:p>
            <a:pPr>
              <a:defRPr/>
            </a:pPr>
            <a:r>
              <a:rPr lang="fr-FR" b="1" dirty="0" err="1" smtClean="0">
                <a:solidFill>
                  <a:srgbClr val="0070C0"/>
                </a:solidFill>
                <a:latin typeface="SutonnyMJ" pitchFamily="2" charset="0"/>
                <a:cs typeface="SutonnyMJ" pitchFamily="2" charset="0"/>
              </a:rPr>
              <a:t>নেটওয়ার্ক</a:t>
            </a:r>
            <a:r>
              <a:rPr lang="fr-FR" b="1" dirty="0" smtClean="0">
                <a:solidFill>
                  <a:srgbClr val="0070C0"/>
                </a:solidFill>
                <a:latin typeface="SutonnyMJ" pitchFamily="2" charset="0"/>
                <a:cs typeface="SutonnyMJ" pitchFamily="2" charset="0"/>
              </a:rPr>
              <a:t> </a:t>
            </a:r>
            <a:r>
              <a:rPr lang="fr-FR" b="1" dirty="0" err="1" smtClean="0">
                <a:solidFill>
                  <a:srgbClr val="0070C0"/>
                </a:solidFill>
                <a:latin typeface="SutonnyMJ" pitchFamily="2" charset="0"/>
                <a:cs typeface="SutonnyMJ" pitchFamily="2" charset="0"/>
              </a:rPr>
              <a:t>টপোলজি</a:t>
            </a:r>
            <a:r>
              <a:rPr lang="fr-FR" b="1" dirty="0" smtClean="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bwMode="auto">
          <a:xfrm>
            <a:off x="436889" y="914400"/>
            <a:ext cx="7732059" cy="157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None/>
            </a:pPr>
            <a:r>
              <a:rPr lang="as-IN" sz="3177" b="1" dirty="0">
                <a:latin typeface="SutonnyMJ" pitchFamily="2" charset="0"/>
                <a:ea typeface="SutonnyMJ" pitchFamily="2" charset="0"/>
                <a:cs typeface="SutonnyMJ" pitchFamily="2" charset="0"/>
              </a:rPr>
              <a:t>একটি নেটওয়ার্কের ফিজিক্যাল ডিভাইস বা কম্পোনেন্ট যেমন</a:t>
            </a:r>
            <a:r>
              <a:rPr lang="en-US" sz="3177" b="1" dirty="0">
                <a:latin typeface="SutonnyMJ" pitchFamily="2" charset="0"/>
                <a:ea typeface="SutonnyMJ" pitchFamily="2" charset="0"/>
                <a:cs typeface="SutonnyMJ" pitchFamily="2" charset="0"/>
              </a:rPr>
              <a:t>Ñ </a:t>
            </a:r>
            <a:r>
              <a:rPr lang="as-IN" sz="3177" b="1" dirty="0">
                <a:latin typeface="SutonnyMJ" pitchFamily="2" charset="0"/>
                <a:ea typeface="SutonnyMJ" pitchFamily="2" charset="0"/>
                <a:cs typeface="SutonnyMJ" pitchFamily="2" charset="0"/>
              </a:rPr>
              <a:t>ক্যাবল, পিসি, রাউটার ইত্যাদি যেভাবে নেটওয়ার্কে পরস্পরের সাথে সংযুক্ত থাকে তাকে  বলা হয় টপোলজি।</a:t>
            </a:r>
            <a:endParaRPr lang="en-US" sz="3177" b="1" dirty="0">
              <a:latin typeface="SutonnyMJ" pitchFamily="2" charset="0"/>
              <a:ea typeface="SutonnyMJ" pitchFamily="2" charset="0"/>
              <a:cs typeface="SutonnyMJ"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52" y="2477357"/>
            <a:ext cx="7221748" cy="3924300"/>
          </a:xfrm>
          <a:prstGeom prst="rect">
            <a:avLst/>
          </a:prstGeom>
        </p:spPr>
      </p:pic>
    </p:spTree>
    <p:extLst>
      <p:ext uri="{BB962C8B-B14F-4D97-AF65-F5344CB8AC3E}">
        <p14:creationId xmlns:p14="http://schemas.microsoft.com/office/powerpoint/2010/main" val="2913658737"/>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randombar(horizontal)">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1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1118" y="134471"/>
            <a:ext cx="3851636" cy="659923"/>
          </a:xfrm>
        </p:spPr>
        <p:style>
          <a:lnRef idx="2">
            <a:schemeClr val="accent1"/>
          </a:lnRef>
          <a:fillRef idx="1">
            <a:schemeClr val="lt1"/>
          </a:fillRef>
          <a:effectRef idx="0">
            <a:schemeClr val="accent1"/>
          </a:effectRef>
          <a:fontRef idx="minor">
            <a:schemeClr val="dk1"/>
          </a:fontRef>
        </p:style>
        <p:txBody>
          <a:bodyPr rtlCol="0">
            <a:normAutofit fontScale="90000"/>
          </a:bodyPr>
          <a:lstStyle/>
          <a:p>
            <a:pPr>
              <a:defRPr/>
            </a:pPr>
            <a:r>
              <a:rPr lang="en-US"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নেটওয়ার্কিং</a:t>
            </a:r>
            <a:endParaRPr lang="en-US"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2647" y="2286000"/>
            <a:ext cx="1075765" cy="17481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4320" y="4504765"/>
            <a:ext cx="1075765" cy="18153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412" y="605118"/>
            <a:ext cx="672353" cy="1143000"/>
          </a:xfrm>
          <a:prstGeom prst="ellipse">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689412"/>
            <a:ext cx="1008529" cy="1479176"/>
          </a:xfrm>
          <a:prstGeom prst="ellipse">
            <a:avLst/>
          </a:prstGeom>
          <a:ln>
            <a:noFill/>
          </a:ln>
          <a:effectLst>
            <a:softEdge rad="112500"/>
          </a:effectLst>
        </p:spPr>
      </p:pic>
    </p:spTree>
    <p:extLst>
      <p:ext uri="{BB962C8B-B14F-4D97-AF65-F5344CB8AC3E}">
        <p14:creationId xmlns:p14="http://schemas.microsoft.com/office/powerpoint/2010/main" val="452743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014464" y="1210235"/>
            <a:ext cx="6112477" cy="2756647"/>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১. বাস টপোলজি </a:t>
            </a:r>
            <a:r>
              <a:rPr lang="en-US"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(Bus Topology)</a:t>
            </a:r>
            <a:endParaRPr lang="as-IN"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spcBef>
                <a:spcPct val="0"/>
              </a:spcBef>
              <a:buNone/>
            </a:pPr>
            <a:r>
              <a:rPr lang="as-IN"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২. রিং টপোলজি</a:t>
            </a:r>
            <a:r>
              <a:rPr lang="en-US"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(Ring Topology)</a:t>
            </a:r>
            <a:r>
              <a:rPr lang="as-IN"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just">
              <a:spcBef>
                <a:spcPct val="0"/>
              </a:spcBef>
              <a:buNone/>
            </a:pPr>
            <a:r>
              <a:rPr lang="as-IN"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৩. স্টার টপোলজি </a:t>
            </a:r>
            <a:r>
              <a:rPr lang="en-US"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(Star Topology)</a:t>
            </a:r>
            <a:endParaRPr lang="as-IN"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spcBef>
                <a:spcPct val="0"/>
              </a:spcBef>
              <a:buNone/>
            </a:pPr>
            <a:r>
              <a:rPr lang="as-IN"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৪. ট্রি টপোলজি </a:t>
            </a:r>
            <a:r>
              <a:rPr lang="en-US"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(Tree Topology)</a:t>
            </a:r>
            <a:endParaRPr lang="as-IN"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spcBef>
                <a:spcPct val="0"/>
              </a:spcBef>
              <a:buNone/>
            </a:pPr>
            <a:r>
              <a:rPr lang="as-IN"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৫. হাইব্রিড টপোলজি</a:t>
            </a:r>
            <a:r>
              <a:rPr lang="en-US"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(Hybrid Topology)</a:t>
            </a:r>
            <a:r>
              <a:rPr lang="as-IN"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just">
              <a:spcBef>
                <a:spcPct val="0"/>
              </a:spcBef>
              <a:buNone/>
            </a:pPr>
            <a:r>
              <a:rPr lang="as-IN"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৬. মেশ টপোলজি</a:t>
            </a:r>
            <a:r>
              <a:rPr lang="en-US" sz="3177"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(Mesh Topology)</a:t>
            </a:r>
            <a:endParaRPr lang="en-US" sz="3883" dirty="0">
              <a:ln w="0"/>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endParaRPr>
          </a:p>
        </p:txBody>
      </p:sp>
      <p:sp>
        <p:nvSpPr>
          <p:cNvPr id="20" name="Title 1"/>
          <p:cNvSpPr txBox="1">
            <a:spLocks/>
          </p:cNvSpPr>
          <p:nvPr/>
        </p:nvSpPr>
        <p:spPr bwMode="auto">
          <a:xfrm>
            <a:off x="300930" y="646299"/>
            <a:ext cx="8471647" cy="563936"/>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330" dirty="0">
                <a:ln w="0"/>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কম্পিউটার নেটওয়ার্কিং এর জন্য মূলত ছয় ধরনের টপোলজি ব্যবহৃত হয়। এগুলো হচ্ছেঃ</a:t>
            </a:r>
            <a:endParaRPr lang="en-US" sz="2330" dirty="0">
              <a:ln w="0"/>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endParaRPr>
          </a:p>
        </p:txBody>
      </p:sp>
      <p:sp>
        <p:nvSpPr>
          <p:cNvPr id="26" name="Title 1"/>
          <p:cNvSpPr>
            <a:spLocks noGrp="1"/>
          </p:cNvSpPr>
          <p:nvPr>
            <p:ph type="title"/>
          </p:nvPr>
        </p:nvSpPr>
        <p:spPr>
          <a:xfrm>
            <a:off x="1680883" y="90242"/>
            <a:ext cx="6777317" cy="488822"/>
          </a:xfrm>
        </p:spPr>
        <p:txBody>
          <a:bodyPr rtlCol="0">
            <a:noAutofit/>
          </a:bodyPr>
          <a:lstStyle/>
          <a:p>
            <a:pPr>
              <a:defRPr/>
            </a:pPr>
            <a:r>
              <a:rPr lang="fr-FR" sz="3600" b="1" dirty="0" err="1" smtClean="0">
                <a:solidFill>
                  <a:srgbClr val="0070C0"/>
                </a:solidFill>
                <a:latin typeface="SutonnyMJ" pitchFamily="2" charset="0"/>
                <a:cs typeface="SutonnyMJ" pitchFamily="2" charset="0"/>
              </a:rPr>
              <a:t>নেটওয়ার্ক</a:t>
            </a:r>
            <a:r>
              <a:rPr lang="fr-FR" sz="3600" b="1" dirty="0" smtClean="0">
                <a:solidFill>
                  <a:srgbClr val="0070C0"/>
                </a:solidFill>
                <a:latin typeface="SutonnyMJ" pitchFamily="2" charset="0"/>
                <a:cs typeface="SutonnyMJ" pitchFamily="2" charset="0"/>
              </a:rPr>
              <a:t> </a:t>
            </a:r>
            <a:r>
              <a:rPr lang="fr-FR" sz="3600" b="1" dirty="0" err="1" smtClean="0">
                <a:solidFill>
                  <a:srgbClr val="0070C0"/>
                </a:solidFill>
                <a:latin typeface="SutonnyMJ" pitchFamily="2" charset="0"/>
                <a:cs typeface="SutonnyMJ" pitchFamily="2" charset="0"/>
              </a:rPr>
              <a:t>টপোলজি</a:t>
            </a:r>
            <a:r>
              <a:rPr lang="fr-FR" sz="3600" b="1" dirty="0" smtClean="0">
                <a:solidFill>
                  <a:srgbClr val="0070C0"/>
                </a:solidFill>
                <a:latin typeface="SutonnyMJ" pitchFamily="2" charset="0"/>
                <a:cs typeface="SutonnyMJ" pitchFamily="2" charset="0"/>
              </a:rPr>
              <a:t> </a:t>
            </a:r>
            <a:r>
              <a:rPr lang="fr-FR" sz="2000" b="1" dirty="0">
                <a:solidFill>
                  <a:srgbClr val="0070C0"/>
                </a:solidFill>
                <a:latin typeface="Times New Roman" panose="02020603050405020304" pitchFamily="18" charset="0"/>
                <a:cs typeface="Times New Roman" panose="02020603050405020304" pitchFamily="18" charset="0"/>
              </a:rPr>
              <a:t>(Network </a:t>
            </a:r>
            <a:r>
              <a:rPr lang="fr-FR" sz="2000" b="1" dirty="0" err="1">
                <a:solidFill>
                  <a:srgbClr val="0070C0"/>
                </a:solidFill>
                <a:latin typeface="Times New Roman" panose="02020603050405020304" pitchFamily="18" charset="0"/>
                <a:cs typeface="Times New Roman" panose="02020603050405020304" pitchFamily="18" charset="0"/>
              </a:rPr>
              <a:t>Topology</a:t>
            </a:r>
            <a:r>
              <a:rPr lang="fr-FR" sz="2000" b="1" dirty="0">
                <a:solidFill>
                  <a:srgbClr val="0070C0"/>
                </a:solidFill>
                <a:latin typeface="Times New Roman" panose="02020603050405020304" pitchFamily="18" charset="0"/>
                <a:cs typeface="Times New Roman" panose="02020603050405020304" pitchFamily="18" charset="0"/>
              </a:rPr>
              <a:t>)</a:t>
            </a:r>
            <a:endParaRPr lang="en-US" sz="2000" dirty="0">
              <a:solidFill>
                <a:srgbClr val="0070C0"/>
              </a:solidFill>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4"/>
          <a:stretch>
            <a:fillRect/>
          </a:stretch>
        </p:blipFill>
        <p:spPr>
          <a:xfrm>
            <a:off x="403412" y="4101353"/>
            <a:ext cx="8369165" cy="2622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57392435"/>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horizontal)">
                                      <p:cBhvr>
                                        <p:cTn id="16" dur="500"/>
                                        <p:tgtEl>
                                          <p:spTgt spid="26"/>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20" grpId="0" animBg="1" autoUpdateAnimBg="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2127892" y="694193"/>
            <a:ext cx="5201385" cy="51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0"/>
              </a:spcBef>
              <a:buFontTx/>
              <a:buNone/>
            </a:pPr>
            <a:r>
              <a:rPr lang="en-US" sz="3177" b="1" dirty="0">
                <a:latin typeface="SutonnyMJ" pitchFamily="2" charset="0"/>
                <a:ea typeface="SutonnyMJ" pitchFamily="2" charset="0"/>
                <a:cs typeface="SutonnyMJ" pitchFamily="2" charset="0"/>
              </a:rPr>
              <a:t>1. </a:t>
            </a:r>
            <a:r>
              <a:rPr lang="en-US" sz="3177" b="1" dirty="0" err="1">
                <a:latin typeface="SutonnyMJ" pitchFamily="2" charset="0"/>
                <a:ea typeface="SutonnyMJ" pitchFamily="2" charset="0"/>
                <a:cs typeface="SutonnyMJ" pitchFamily="2" charset="0"/>
              </a:rPr>
              <a:t>বাস</a:t>
            </a:r>
            <a:r>
              <a:rPr lang="en-US" sz="3177" b="1" dirty="0">
                <a:latin typeface="SutonnyMJ" pitchFamily="2" charset="0"/>
                <a:ea typeface="SutonnyMJ" pitchFamily="2" charset="0"/>
                <a:cs typeface="SutonnyMJ" pitchFamily="2" charset="0"/>
              </a:rPr>
              <a:t> </a:t>
            </a:r>
            <a:r>
              <a:rPr lang="en-US" sz="3177" b="1" dirty="0" err="1">
                <a:latin typeface="SutonnyMJ" pitchFamily="2" charset="0"/>
                <a:ea typeface="SutonnyMJ" pitchFamily="2" charset="0"/>
                <a:cs typeface="SutonnyMJ" pitchFamily="2" charset="0"/>
              </a:rPr>
              <a:t>টপোলজি</a:t>
            </a:r>
            <a:r>
              <a:rPr lang="en-US" sz="3177" b="1" dirty="0">
                <a:latin typeface="SutonnyMJ" pitchFamily="2" charset="0"/>
                <a:ea typeface="SutonnyMJ" pitchFamily="2" charset="0"/>
                <a:cs typeface="SutonnyMJ" pitchFamily="2" charset="0"/>
              </a:rPr>
              <a:t> </a:t>
            </a:r>
            <a:r>
              <a:rPr lang="en-US" sz="2824" b="1" dirty="0">
                <a:latin typeface="Times New Roman" panose="02020603050405020304" pitchFamily="18" charset="0"/>
                <a:cs typeface="Times New Roman" panose="02020603050405020304" pitchFamily="18" charset="0"/>
              </a:rPr>
              <a:t>(Bus Topology)</a:t>
            </a:r>
            <a:endParaRPr lang="en-US" sz="3177" b="1" dirty="0">
              <a:latin typeface="SutonnyMJ" pitchFamily="2" charset="0"/>
              <a:ea typeface="SutonnyMJ" pitchFamily="2" charset="0"/>
              <a:cs typeface="SutonnyMJ" pitchFamily="2" charset="0"/>
            </a:endParaRPr>
          </a:p>
        </p:txBody>
      </p:sp>
      <p:sp>
        <p:nvSpPr>
          <p:cNvPr id="20" name="Title 1"/>
          <p:cNvSpPr txBox="1">
            <a:spLocks/>
          </p:cNvSpPr>
          <p:nvPr/>
        </p:nvSpPr>
        <p:spPr bwMode="auto">
          <a:xfrm>
            <a:off x="660848" y="1392676"/>
            <a:ext cx="8135471" cy="92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as-IN" sz="2824" b="1" dirty="0">
                <a:latin typeface="SutonnyMJ" pitchFamily="2" charset="0"/>
                <a:ea typeface="SutonnyMJ" pitchFamily="2" charset="0"/>
                <a:cs typeface="SutonnyMJ" pitchFamily="2" charset="0"/>
              </a:rPr>
              <a:t>যে টপোলজিতে একটি মূল তারের সাথে সবকটি ওয়ার্কস্টেশন বা কম্পিউটার সংযুক্ত থাকে তাকে বাস টপোলজি বলা হয়।</a:t>
            </a:r>
            <a:endParaRPr lang="en-US" sz="2824" b="1" dirty="0">
              <a:latin typeface="SutonnyMJ" pitchFamily="2" charset="0"/>
              <a:ea typeface="SutonnyMJ" pitchFamily="2" charset="0"/>
              <a:cs typeface="SutonnyMJ" pitchFamily="2" charset="0"/>
            </a:endParaRPr>
          </a:p>
        </p:txBody>
      </p:sp>
      <p:sp>
        <p:nvSpPr>
          <p:cNvPr id="18" name="Title 1"/>
          <p:cNvSpPr>
            <a:spLocks noGrp="1"/>
          </p:cNvSpPr>
          <p:nvPr>
            <p:ph type="title"/>
          </p:nvPr>
        </p:nvSpPr>
        <p:spPr>
          <a:xfrm>
            <a:off x="1680883" y="19211"/>
            <a:ext cx="6472517" cy="488822"/>
          </a:xfrm>
        </p:spPr>
        <p:txBody>
          <a:bodyPr rtlCol="0">
            <a:normAutofit fontScale="90000"/>
          </a:bodyPr>
          <a:lstStyle/>
          <a:p>
            <a:pPr>
              <a:defRPr/>
            </a:pPr>
            <a:r>
              <a:rPr lang="fr-FR" sz="3600" b="1" dirty="0" err="1" smtClean="0">
                <a:solidFill>
                  <a:srgbClr val="0070C0"/>
                </a:solidFill>
                <a:latin typeface="SutonnyMJ" pitchFamily="2" charset="0"/>
                <a:cs typeface="SutonnyMJ" pitchFamily="2" charset="0"/>
              </a:rPr>
              <a:t>নেটওয়ার্ক</a:t>
            </a:r>
            <a:r>
              <a:rPr lang="fr-FR" sz="3600" b="1" dirty="0" smtClean="0">
                <a:solidFill>
                  <a:srgbClr val="0070C0"/>
                </a:solidFill>
                <a:latin typeface="SutonnyMJ" pitchFamily="2" charset="0"/>
                <a:cs typeface="SutonnyMJ" pitchFamily="2" charset="0"/>
              </a:rPr>
              <a:t> </a:t>
            </a:r>
            <a:r>
              <a:rPr lang="fr-FR" sz="3600" b="1" dirty="0" err="1" smtClean="0">
                <a:solidFill>
                  <a:srgbClr val="0070C0"/>
                </a:solidFill>
                <a:latin typeface="SutonnyMJ" pitchFamily="2" charset="0"/>
                <a:cs typeface="SutonnyMJ" pitchFamily="2" charset="0"/>
              </a:rPr>
              <a:t>টপোলজি</a:t>
            </a:r>
            <a:r>
              <a:rPr lang="fr-FR" b="1" dirty="0" smtClean="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0800"/>
            <a:ext cx="9144000" cy="4114800"/>
          </a:xfrm>
          <a:prstGeom prst="rect">
            <a:avLst/>
          </a:prstGeom>
        </p:spPr>
      </p:pic>
    </p:spTree>
    <p:extLst>
      <p:ext uri="{BB962C8B-B14F-4D97-AF65-F5344CB8AC3E}">
        <p14:creationId xmlns:p14="http://schemas.microsoft.com/office/powerpoint/2010/main" val="3011758682"/>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0" grpId="0" autoUpdateAnimBg="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657561" y="675292"/>
            <a:ext cx="5840436" cy="35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0"/>
              </a:spcBef>
              <a:buFontTx/>
              <a:buNone/>
            </a:pPr>
            <a:r>
              <a:rPr lang="en-US" sz="2330" b="1" dirty="0" err="1">
                <a:solidFill>
                  <a:srgbClr val="002060"/>
                </a:solidFill>
                <a:latin typeface="SutonnyMJ" pitchFamily="2" charset="0"/>
                <a:ea typeface="SutonnyMJ" pitchFamily="2" charset="0"/>
                <a:cs typeface="SutonnyMJ" pitchFamily="2" charset="0"/>
              </a:rPr>
              <a:t>বাস</a:t>
            </a:r>
            <a:r>
              <a:rPr lang="en-US" sz="2330" b="1" dirty="0">
                <a:solidFill>
                  <a:srgbClr val="002060"/>
                </a:solidFill>
                <a:latin typeface="SutonnyMJ" pitchFamily="2" charset="0"/>
                <a:ea typeface="SutonnyMJ" pitchFamily="2" charset="0"/>
                <a:cs typeface="SutonnyMJ" pitchFamily="2" charset="0"/>
              </a:rPr>
              <a:t> </a:t>
            </a:r>
            <a:r>
              <a:rPr lang="en-US" sz="2330" b="1" dirty="0" err="1">
                <a:solidFill>
                  <a:srgbClr val="002060"/>
                </a:solidFill>
                <a:latin typeface="SutonnyMJ" pitchFamily="2" charset="0"/>
                <a:ea typeface="SutonnyMJ" pitchFamily="2" charset="0"/>
                <a:cs typeface="SutonnyMJ" pitchFamily="2" charset="0"/>
              </a:rPr>
              <a:t>টপোলজির</a:t>
            </a:r>
            <a:r>
              <a:rPr lang="en-US" sz="2330" b="1" dirty="0">
                <a:solidFill>
                  <a:srgbClr val="002060"/>
                </a:solidFill>
                <a:latin typeface="SutonnyMJ" pitchFamily="2" charset="0"/>
                <a:ea typeface="SutonnyMJ" pitchFamily="2" charset="0"/>
                <a:cs typeface="SutonnyMJ" pitchFamily="2" charset="0"/>
              </a:rPr>
              <a:t> </a:t>
            </a:r>
            <a:r>
              <a:rPr lang="en-US" sz="2330" b="1" dirty="0" err="1">
                <a:solidFill>
                  <a:srgbClr val="002060"/>
                </a:solidFill>
                <a:latin typeface="SutonnyMJ" pitchFamily="2" charset="0"/>
                <a:ea typeface="SutonnyMJ" pitchFamily="2" charset="0"/>
                <a:cs typeface="SutonnyMJ" pitchFamily="2" charset="0"/>
              </a:rPr>
              <a:t>সুবিধা</a:t>
            </a:r>
            <a:r>
              <a:rPr lang="en-US" sz="2330" b="1" dirty="0">
                <a:solidFill>
                  <a:srgbClr val="002060"/>
                </a:solidFill>
                <a:latin typeface="SutonnyMJ" pitchFamily="2" charset="0"/>
                <a:ea typeface="SutonnyMJ" pitchFamily="2" charset="0"/>
                <a:cs typeface="SutonnyMJ" pitchFamily="2" charset="0"/>
              </a:rPr>
              <a:t> </a:t>
            </a:r>
            <a:r>
              <a:rPr lang="en-US" sz="2038" b="1" dirty="0">
                <a:solidFill>
                  <a:srgbClr val="002060"/>
                </a:solidFill>
                <a:latin typeface="Times New Roman" panose="02020603050405020304" pitchFamily="18" charset="0"/>
                <a:cs typeface="Times New Roman" panose="02020603050405020304" pitchFamily="18" charset="0"/>
              </a:rPr>
              <a:t>(Advantages of Bus Topology)</a:t>
            </a:r>
            <a:endParaRPr lang="en-US" sz="2330" b="1" dirty="0">
              <a:solidFill>
                <a:srgbClr val="002060"/>
              </a:solidFill>
              <a:latin typeface="SutonnyMJ" pitchFamily="2" charset="0"/>
              <a:ea typeface="SutonnyMJ" pitchFamily="2" charset="0"/>
              <a:cs typeface="SutonnyMJ" pitchFamily="2" charset="0"/>
            </a:endParaRPr>
          </a:p>
        </p:txBody>
      </p:sp>
      <p:sp>
        <p:nvSpPr>
          <p:cNvPr id="19" name="Title 1"/>
          <p:cNvSpPr txBox="1">
            <a:spLocks/>
          </p:cNvSpPr>
          <p:nvPr/>
        </p:nvSpPr>
        <p:spPr bwMode="auto">
          <a:xfrm>
            <a:off x="168088" y="1041449"/>
            <a:ext cx="8841441" cy="2958353"/>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SutonnyMJ" pitchFamily="2" charset="0"/>
                <a:ea typeface="SutonnyMJ" pitchFamily="2" charset="0"/>
                <a:cs typeface="SutonnyMJ" pitchFamily="2" charset="0"/>
              </a:rPr>
              <a:t>১. ছোট আকারের নেটওয়ার্কে ব্যবহার খুব সহজ ও এটি বিশ্বস্ত।</a:t>
            </a:r>
          </a:p>
          <a:p>
            <a:pPr algn="just">
              <a:spcBef>
                <a:spcPct val="0"/>
              </a:spcBef>
              <a:buNone/>
            </a:pPr>
            <a:r>
              <a:rPr lang="as-IN" sz="2824" b="1" dirty="0">
                <a:latin typeface="SutonnyMJ" pitchFamily="2" charset="0"/>
                <a:ea typeface="SutonnyMJ" pitchFamily="2" charset="0"/>
                <a:cs typeface="SutonnyMJ" pitchFamily="2" charset="0"/>
              </a:rPr>
              <a:t>২. সবচেয়ে কম ক্যাবল প্রয়োজন হয়, ফলে খরচও সাশ্রয় হয়।</a:t>
            </a:r>
          </a:p>
          <a:p>
            <a:pPr algn="just">
              <a:spcBef>
                <a:spcPct val="0"/>
              </a:spcBef>
              <a:buNone/>
            </a:pPr>
            <a:r>
              <a:rPr lang="as-IN" sz="2824" b="1" dirty="0">
                <a:latin typeface="SutonnyMJ" pitchFamily="2" charset="0"/>
                <a:ea typeface="SutonnyMJ" pitchFamily="2" charset="0"/>
                <a:cs typeface="SutonnyMJ" pitchFamily="2" charset="0"/>
              </a:rPr>
              <a:t>৩. প্রয়োজনে রিপিটার ব্যবহার করে নেটওয়ার্কের ব্যাকবোন </a:t>
            </a:r>
            <a:r>
              <a:rPr lang="en-US" sz="2824" b="1" dirty="0" err="1">
                <a:latin typeface="SutonnyMJ" pitchFamily="2" charset="0"/>
                <a:ea typeface="SutonnyMJ" pitchFamily="2" charset="0"/>
                <a:cs typeface="SutonnyMJ" pitchFamily="2" charset="0"/>
              </a:rPr>
              <a:t>সম্প্রসারণ</a:t>
            </a:r>
            <a:r>
              <a:rPr lang="as-IN" sz="2824" b="1" dirty="0">
                <a:latin typeface="SutonnyMJ" pitchFamily="2" charset="0"/>
                <a:ea typeface="SutonnyMJ" pitchFamily="2" charset="0"/>
                <a:cs typeface="SutonnyMJ" pitchFamily="2" charset="0"/>
              </a:rPr>
              <a:t> করা যায়।</a:t>
            </a:r>
          </a:p>
          <a:p>
            <a:pPr algn="just">
              <a:spcBef>
                <a:spcPct val="0"/>
              </a:spcBef>
              <a:buNone/>
            </a:pPr>
            <a:r>
              <a:rPr lang="as-IN" sz="2824" b="1" dirty="0">
                <a:latin typeface="SutonnyMJ" pitchFamily="2" charset="0"/>
                <a:ea typeface="SutonnyMJ" pitchFamily="2" charset="0"/>
                <a:cs typeface="SutonnyMJ" pitchFamily="2" charset="0"/>
              </a:rPr>
              <a:t>৪. কোন কম্পিউটার নষ্ট হয়ে গেলে সম্পূর্ণ সিস্টেম নষ্ট হয়ে যায় না।</a:t>
            </a:r>
          </a:p>
          <a:p>
            <a:pPr algn="just">
              <a:spcBef>
                <a:spcPct val="0"/>
              </a:spcBef>
              <a:buNone/>
            </a:pPr>
            <a:r>
              <a:rPr lang="as-IN" sz="2824" b="1" dirty="0">
                <a:latin typeface="SutonnyMJ" pitchFamily="2" charset="0"/>
                <a:ea typeface="SutonnyMJ" pitchFamily="2" charset="0"/>
                <a:cs typeface="SutonnyMJ" pitchFamily="2" charset="0"/>
              </a:rPr>
              <a:t>৫. কোন কম্পিউটার বা যন্ত্রপাতি যোগ করলে বা সরিয়ে নিলে পুরো নেটওয়ার্কের কার্যক্রম ব্যাহত হয় না।</a:t>
            </a:r>
            <a:endParaRPr lang="en-US" sz="2824" b="1" dirty="0">
              <a:latin typeface="SutonnyMJ" pitchFamily="2" charset="0"/>
              <a:ea typeface="SutonnyMJ" pitchFamily="2" charset="0"/>
              <a:cs typeface="SutonnyMJ" pitchFamily="2" charset="0"/>
            </a:endParaRPr>
          </a:p>
        </p:txBody>
      </p:sp>
      <p:sp>
        <p:nvSpPr>
          <p:cNvPr id="9"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88" y="3832412"/>
            <a:ext cx="8875059" cy="2956232"/>
          </a:xfrm>
          <a:prstGeom prst="rect">
            <a:avLst/>
          </a:prstGeom>
        </p:spPr>
      </p:pic>
    </p:spTree>
    <p:extLst>
      <p:ext uri="{BB962C8B-B14F-4D97-AF65-F5344CB8AC3E}">
        <p14:creationId xmlns:p14="http://schemas.microsoft.com/office/powerpoint/2010/main" val="682344440"/>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9" grpId="0" animBg="1" autoUpdateAnimBg="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34471" y="579064"/>
            <a:ext cx="8875059" cy="6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err="1">
                <a:solidFill>
                  <a:srgbClr val="002060"/>
                </a:solidFill>
                <a:latin typeface="SutonnyMJ" pitchFamily="2" charset="0"/>
                <a:ea typeface="SutonnyMJ" pitchFamily="2" charset="0"/>
                <a:cs typeface="SutonnyMJ" pitchFamily="2" charset="0"/>
              </a:rPr>
              <a:t>বাস</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টপোলজি</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এর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অসুবিধা</a:t>
            </a:r>
            <a:r>
              <a:rPr lang="en-US" sz="2621" b="1" dirty="0">
                <a:solidFill>
                  <a:srgbClr val="002060"/>
                </a:solidFill>
                <a:latin typeface="SutonnyMJ" pitchFamily="2" charset="0"/>
                <a:ea typeface="SutonnyMJ" pitchFamily="2" charset="0"/>
                <a:cs typeface="SutonnyMJ" pitchFamily="2" charset="0"/>
              </a:rPr>
              <a:t> </a:t>
            </a:r>
            <a:r>
              <a:rPr lang="en-US" sz="2330" b="1" dirty="0">
                <a:solidFill>
                  <a:srgbClr val="002060"/>
                </a:solidFill>
                <a:latin typeface="Times New Roman" panose="02020603050405020304" pitchFamily="18" charset="0"/>
                <a:cs typeface="Times New Roman" panose="02020603050405020304" pitchFamily="18" charset="0"/>
              </a:rPr>
              <a:t>(Disadvantages of Bus Topology)</a:t>
            </a:r>
            <a:endParaRPr lang="en-US" sz="2621" b="1" dirty="0">
              <a:solidFill>
                <a:srgbClr val="002060"/>
              </a:solidFill>
              <a:latin typeface="SutonnyMJ" pitchFamily="2" charset="0"/>
              <a:ea typeface="SutonnyMJ" pitchFamily="2" charset="0"/>
              <a:cs typeface="SutonnyMJ" pitchFamily="2" charset="0"/>
            </a:endParaRPr>
          </a:p>
        </p:txBody>
      </p:sp>
      <p:sp>
        <p:nvSpPr>
          <p:cNvPr id="21" name="Title 1"/>
          <p:cNvSpPr txBox="1">
            <a:spLocks/>
          </p:cNvSpPr>
          <p:nvPr/>
        </p:nvSpPr>
        <p:spPr bwMode="auto">
          <a:xfrm>
            <a:off x="403413" y="1183447"/>
            <a:ext cx="8337176" cy="2529624"/>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SutonnyMJ" pitchFamily="2" charset="0"/>
                <a:ea typeface="SutonnyMJ" pitchFamily="2" charset="0"/>
                <a:cs typeface="SutonnyMJ" pitchFamily="2" charset="0"/>
              </a:rPr>
              <a:t>১. নেটওয়ার্কে কম্পিউটার সংখ্যা বেশি হলে ডেটা ট্রান্সমিশন বিঘ্নিত হয়।</a:t>
            </a:r>
          </a:p>
          <a:p>
            <a:pPr algn="just">
              <a:spcBef>
                <a:spcPct val="0"/>
              </a:spcBef>
              <a:buNone/>
            </a:pPr>
            <a:r>
              <a:rPr lang="as-IN" sz="2824" b="1" dirty="0">
                <a:latin typeface="SutonnyMJ" pitchFamily="2" charset="0"/>
                <a:ea typeface="SutonnyMJ" pitchFamily="2" charset="0"/>
                <a:cs typeface="SutonnyMJ" pitchFamily="2" charset="0"/>
              </a:rPr>
              <a:t>২. ডেটা ট্রান্সমিশনের গতি কম।</a:t>
            </a:r>
          </a:p>
          <a:p>
            <a:pPr algn="just">
              <a:spcBef>
                <a:spcPct val="0"/>
              </a:spcBef>
              <a:buNone/>
            </a:pPr>
            <a:r>
              <a:rPr lang="as-IN" sz="2824" b="1" dirty="0">
                <a:latin typeface="SutonnyMJ" pitchFamily="2" charset="0"/>
                <a:ea typeface="SutonnyMJ" pitchFamily="2" charset="0"/>
                <a:cs typeface="SutonnyMJ" pitchFamily="2" charset="0"/>
              </a:rPr>
              <a:t>৩. নেটওয়ার্কে সৃষ্ট সমস্যা নির্ণয় তুলনামূলক বেশ জটিল।</a:t>
            </a:r>
          </a:p>
          <a:p>
            <a:pPr algn="just">
              <a:spcBef>
                <a:spcPct val="0"/>
              </a:spcBef>
              <a:buNone/>
            </a:pPr>
            <a:r>
              <a:rPr lang="as-IN" sz="2824" b="1" dirty="0">
                <a:latin typeface="SutonnyMJ" pitchFamily="2" charset="0"/>
                <a:ea typeface="SutonnyMJ" pitchFamily="2" charset="0"/>
                <a:cs typeface="SutonnyMJ" pitchFamily="2" charset="0"/>
              </a:rPr>
              <a:t>৪. মূল ক্যাবেলের একটিমাত্র স্থানে সৃষ্ট ত্রুটি পুরো নেটওয়ার্ককে অচল করে দিতে পারে।</a:t>
            </a:r>
            <a:endParaRPr lang="en-US" sz="2824" b="1" dirty="0">
              <a:latin typeface="SutonnyMJ" pitchFamily="2" charset="0"/>
              <a:ea typeface="SutonnyMJ" pitchFamily="2" charset="0"/>
              <a:cs typeface="SutonnyMJ" pitchFamily="2" charset="0"/>
            </a:endParaRPr>
          </a:p>
        </p:txBody>
      </p:sp>
      <p:sp>
        <p:nvSpPr>
          <p:cNvPr id="22"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a:solidFill>
                  <a:srgbClr val="0070C0"/>
                </a:solidFill>
                <a:latin typeface="SutonnyMJ" pitchFamily="2" charset="0"/>
                <a:cs typeface="SutonnyMJ" pitchFamily="2" charset="0"/>
              </a:rPr>
              <a:t>নেটওয়ার্ক টপোলজি </a:t>
            </a:r>
            <a:r>
              <a:rPr lang="fr-FR" sz="2621" b="1">
                <a:solidFill>
                  <a:srgbClr val="0070C0"/>
                </a:solidFill>
                <a:latin typeface="Times New Roman" panose="02020603050405020304" pitchFamily="18" charset="0"/>
                <a:cs typeface="Times New Roman" panose="02020603050405020304" pitchFamily="18" charset="0"/>
              </a:rPr>
              <a:t>(Network Topology)</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118" y="3899647"/>
            <a:ext cx="7530353" cy="2729028"/>
          </a:xfrm>
          <a:prstGeom prst="rect">
            <a:avLst/>
          </a:prstGeom>
        </p:spPr>
      </p:pic>
    </p:spTree>
    <p:extLst>
      <p:ext uri="{BB962C8B-B14F-4D97-AF65-F5344CB8AC3E}">
        <p14:creationId xmlns:p14="http://schemas.microsoft.com/office/powerpoint/2010/main" val="392422599"/>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1" grpId="0" animBg="1" autoUpdateAnimBg="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2088233" y="735647"/>
            <a:ext cx="5164406" cy="35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0"/>
              </a:spcBef>
              <a:buFontTx/>
              <a:buNone/>
            </a:pPr>
            <a:r>
              <a:rPr lang="en-US" sz="2912" b="1" dirty="0">
                <a:solidFill>
                  <a:srgbClr val="002060"/>
                </a:solidFill>
                <a:latin typeface="SutonnyMJ" pitchFamily="2" charset="0"/>
                <a:ea typeface="SutonnyMJ" pitchFamily="2" charset="0"/>
                <a:cs typeface="SutonnyMJ" pitchFamily="2" charset="0"/>
              </a:rPr>
              <a:t>2. </a:t>
            </a:r>
            <a:r>
              <a:rPr lang="en-US" sz="2912" b="1" dirty="0" err="1">
                <a:solidFill>
                  <a:srgbClr val="002060"/>
                </a:solidFill>
                <a:latin typeface="SutonnyMJ" pitchFamily="2" charset="0"/>
                <a:ea typeface="SutonnyMJ" pitchFamily="2" charset="0"/>
                <a:cs typeface="SutonnyMJ" pitchFamily="2" charset="0"/>
              </a:rPr>
              <a:t>রিং</a:t>
            </a:r>
            <a:r>
              <a:rPr lang="en-US" sz="2912" b="1" dirty="0">
                <a:solidFill>
                  <a:srgbClr val="002060"/>
                </a:solidFill>
                <a:latin typeface="SutonnyMJ" pitchFamily="2" charset="0"/>
                <a:ea typeface="SutonnyMJ" pitchFamily="2" charset="0"/>
                <a:cs typeface="SutonnyMJ" pitchFamily="2" charset="0"/>
              </a:rPr>
              <a:t> </a:t>
            </a:r>
            <a:r>
              <a:rPr lang="en-US" sz="2912" b="1" dirty="0" err="1">
                <a:solidFill>
                  <a:srgbClr val="002060"/>
                </a:solidFill>
                <a:latin typeface="SutonnyMJ" pitchFamily="2" charset="0"/>
                <a:ea typeface="SutonnyMJ" pitchFamily="2" charset="0"/>
                <a:cs typeface="SutonnyMJ" pitchFamily="2" charset="0"/>
              </a:rPr>
              <a:t>টপোলজি</a:t>
            </a:r>
            <a:r>
              <a:rPr lang="en-US" sz="2912" b="1" dirty="0">
                <a:solidFill>
                  <a:srgbClr val="002060"/>
                </a:solidFill>
                <a:latin typeface="SutonnyMJ" pitchFamily="2" charset="0"/>
                <a:ea typeface="SutonnyMJ" pitchFamily="2" charset="0"/>
                <a:cs typeface="SutonnyMJ" pitchFamily="2" charset="0"/>
              </a:rPr>
              <a:t> </a:t>
            </a:r>
            <a:r>
              <a:rPr lang="en-US" sz="2621" b="1" dirty="0">
                <a:solidFill>
                  <a:srgbClr val="002060"/>
                </a:solidFill>
                <a:latin typeface="Times New Roman" panose="02020603050405020304" pitchFamily="18" charset="0"/>
                <a:cs typeface="Times New Roman" panose="02020603050405020304" pitchFamily="18" charset="0"/>
              </a:rPr>
              <a:t>(Ring Topology)</a:t>
            </a:r>
            <a:endParaRPr lang="en-US" sz="2912" b="1" dirty="0">
              <a:solidFill>
                <a:srgbClr val="002060"/>
              </a:solidFill>
              <a:latin typeface="SutonnyMJ" pitchFamily="2" charset="0"/>
              <a:ea typeface="SutonnyMJ" pitchFamily="2" charset="0"/>
              <a:cs typeface="SutonnyMJ" pitchFamily="2" charset="0"/>
            </a:endParaRPr>
          </a:p>
        </p:txBody>
      </p:sp>
      <p:sp>
        <p:nvSpPr>
          <p:cNvPr id="20" name="Title 1"/>
          <p:cNvSpPr txBox="1">
            <a:spLocks/>
          </p:cNvSpPr>
          <p:nvPr/>
        </p:nvSpPr>
        <p:spPr bwMode="auto">
          <a:xfrm>
            <a:off x="134471" y="1085276"/>
            <a:ext cx="8875059" cy="1126036"/>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None/>
            </a:pPr>
            <a:r>
              <a:rPr lang="as-IN" sz="2824" dirty="0">
                <a:ln w="0"/>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রিং টপোলজিতে প্রতিটি কম্পিউটার তার পার্শ্ববর্তী কম্পিউটারের সাথে সংযুক্ত থাকে। এভাবে রিংয়ের সর্বশেষ কম্পিউটারটি প্রথমটির সাথে যুক্ত থাকে।</a:t>
            </a:r>
            <a:endParaRPr lang="en-US" sz="2824" dirty="0">
              <a:ln w="0"/>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endParaRPr>
          </a:p>
        </p:txBody>
      </p:sp>
      <p:sp>
        <p:nvSpPr>
          <p:cNvPr id="18"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 y="2420471"/>
            <a:ext cx="8001000" cy="4377747"/>
          </a:xfrm>
          <a:prstGeom prst="rect">
            <a:avLst/>
          </a:prstGeom>
        </p:spPr>
      </p:pic>
    </p:spTree>
    <p:extLst>
      <p:ext uri="{BB962C8B-B14F-4D97-AF65-F5344CB8AC3E}">
        <p14:creationId xmlns:p14="http://schemas.microsoft.com/office/powerpoint/2010/main" val="2514633561"/>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0" grpId="0" animBg="1" autoUpdateAnimBg="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429298" y="579064"/>
            <a:ext cx="7966456" cy="71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err="1">
                <a:solidFill>
                  <a:srgbClr val="002060"/>
                </a:solidFill>
                <a:latin typeface="SutonnyMJ" pitchFamily="2" charset="0"/>
                <a:ea typeface="SutonnyMJ" pitchFamily="2" charset="0"/>
                <a:cs typeface="SutonnyMJ" pitchFamily="2" charset="0"/>
              </a:rPr>
              <a:t>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টপোলজি</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ব্যবহারে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সুবিধা</a:t>
            </a:r>
            <a:r>
              <a:rPr lang="en-US" sz="2621" b="1" dirty="0">
                <a:solidFill>
                  <a:srgbClr val="002060"/>
                </a:solidFill>
                <a:latin typeface="SutonnyMJ" pitchFamily="2" charset="0"/>
                <a:ea typeface="SutonnyMJ" pitchFamily="2" charset="0"/>
                <a:cs typeface="SutonnyMJ" pitchFamily="2" charset="0"/>
              </a:rPr>
              <a:t> </a:t>
            </a:r>
            <a:r>
              <a:rPr lang="en-US" sz="2330" b="1" dirty="0">
                <a:solidFill>
                  <a:srgbClr val="002060"/>
                </a:solidFill>
                <a:latin typeface="Times New Roman" panose="02020603050405020304" pitchFamily="18" charset="0"/>
                <a:cs typeface="Times New Roman" panose="02020603050405020304" pitchFamily="18" charset="0"/>
              </a:rPr>
              <a:t>(Advantages of Ring Topology)</a:t>
            </a:r>
            <a:endParaRPr lang="en-US" sz="2621" b="1" dirty="0">
              <a:solidFill>
                <a:srgbClr val="002060"/>
              </a:solidFill>
              <a:latin typeface="SutonnyMJ" pitchFamily="2" charset="0"/>
              <a:ea typeface="SutonnyMJ" pitchFamily="2" charset="0"/>
              <a:cs typeface="SutonnyMJ" pitchFamily="2" charset="0"/>
            </a:endParaRPr>
          </a:p>
        </p:txBody>
      </p:sp>
      <p:sp>
        <p:nvSpPr>
          <p:cNvPr id="20" name="Title 1"/>
          <p:cNvSpPr txBox="1">
            <a:spLocks/>
          </p:cNvSpPr>
          <p:nvPr/>
        </p:nvSpPr>
        <p:spPr bwMode="auto">
          <a:xfrm>
            <a:off x="134471" y="1390720"/>
            <a:ext cx="8875058" cy="176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FontTx/>
              <a:buAutoNum type="arabicPeriod"/>
            </a:pPr>
            <a:r>
              <a:rPr lang="as-IN" sz="2824" b="1" dirty="0">
                <a:latin typeface="SutonnyMJ" pitchFamily="2" charset="0"/>
                <a:ea typeface="SutonnyMJ" pitchFamily="2" charset="0"/>
                <a:cs typeface="SutonnyMJ" pitchFamily="2" charset="0"/>
              </a:rPr>
              <a:t>এই পদ্ধতিতে কেন্দ্রীয় কোন কম্পিউটার বা সার্ভারের প্রয়োজন  হয় না।</a:t>
            </a:r>
          </a:p>
          <a:p>
            <a:pPr algn="just">
              <a:spcBef>
                <a:spcPct val="0"/>
              </a:spcBef>
              <a:buFontTx/>
              <a:buAutoNum type="arabicPeriod"/>
            </a:pPr>
            <a:r>
              <a:rPr lang="as-IN" sz="2824" b="1" dirty="0">
                <a:latin typeface="SutonnyMJ" pitchFamily="2" charset="0"/>
                <a:ea typeface="SutonnyMJ" pitchFamily="2" charset="0"/>
                <a:cs typeface="SutonnyMJ" pitchFamily="2" charset="0"/>
              </a:rPr>
              <a:t>নেটওয়ার্কে অবস্থিত প্রতিটি কম্পিউটারের গুরুত্ব সমান।</a:t>
            </a:r>
          </a:p>
          <a:p>
            <a:pPr algn="just">
              <a:spcBef>
                <a:spcPct val="0"/>
              </a:spcBef>
              <a:buFontTx/>
              <a:buAutoNum type="arabicPeriod"/>
            </a:pPr>
            <a:r>
              <a:rPr lang="as-IN" sz="2824" b="1" dirty="0">
                <a:latin typeface="SutonnyMJ" pitchFamily="2" charset="0"/>
                <a:ea typeface="SutonnyMJ" pitchFamily="2" charset="0"/>
                <a:cs typeface="SutonnyMJ" pitchFamily="2" charset="0"/>
              </a:rPr>
              <a:t>নেটওয়ার্কে কম্পিউটার সংখ্যা বাড়লেও এর দক্ষতা খুব বেশি প্রভাবিত হয় না।</a:t>
            </a:r>
          </a:p>
        </p:txBody>
      </p:sp>
      <p:sp>
        <p:nvSpPr>
          <p:cNvPr id="9"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353" y="2823882"/>
            <a:ext cx="6252882" cy="3848986"/>
          </a:xfrm>
          <a:prstGeom prst="rect">
            <a:avLst/>
          </a:prstGeom>
        </p:spPr>
      </p:pic>
    </p:spTree>
    <p:extLst>
      <p:ext uri="{BB962C8B-B14F-4D97-AF65-F5344CB8AC3E}">
        <p14:creationId xmlns:p14="http://schemas.microsoft.com/office/powerpoint/2010/main" val="3514482145"/>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0" grpId="0" autoUpdateAnimBg="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7513" y="502123"/>
            <a:ext cx="9009530" cy="51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912" b="1" dirty="0" err="1">
                <a:solidFill>
                  <a:srgbClr val="002060"/>
                </a:solidFill>
                <a:latin typeface="SutonnyMJ" pitchFamily="2" charset="0"/>
                <a:ea typeface="SutonnyMJ" pitchFamily="2" charset="0"/>
                <a:cs typeface="SutonnyMJ" pitchFamily="2" charset="0"/>
              </a:rPr>
              <a:t>রিং</a:t>
            </a:r>
            <a:r>
              <a:rPr lang="en-US" sz="2912" b="1" dirty="0">
                <a:solidFill>
                  <a:srgbClr val="002060"/>
                </a:solidFill>
                <a:latin typeface="SutonnyMJ" pitchFamily="2" charset="0"/>
                <a:ea typeface="SutonnyMJ" pitchFamily="2" charset="0"/>
                <a:cs typeface="SutonnyMJ" pitchFamily="2" charset="0"/>
              </a:rPr>
              <a:t> </a:t>
            </a:r>
            <a:r>
              <a:rPr lang="en-US" sz="2912" b="1" dirty="0" err="1">
                <a:solidFill>
                  <a:srgbClr val="002060"/>
                </a:solidFill>
                <a:latin typeface="SutonnyMJ" pitchFamily="2" charset="0"/>
                <a:ea typeface="SutonnyMJ" pitchFamily="2" charset="0"/>
                <a:cs typeface="SutonnyMJ" pitchFamily="2" charset="0"/>
              </a:rPr>
              <a:t>টপোলজি</a:t>
            </a:r>
            <a:r>
              <a:rPr lang="en-US" sz="2912" b="1" dirty="0">
                <a:solidFill>
                  <a:srgbClr val="002060"/>
                </a:solidFill>
                <a:latin typeface="SutonnyMJ" pitchFamily="2" charset="0"/>
                <a:ea typeface="SutonnyMJ" pitchFamily="2" charset="0"/>
                <a:cs typeface="SutonnyMJ" pitchFamily="2" charset="0"/>
              </a:rPr>
              <a:t> </a:t>
            </a:r>
            <a:r>
              <a:rPr lang="en-US" sz="2912" b="1" dirty="0" err="1">
                <a:solidFill>
                  <a:srgbClr val="002060"/>
                </a:solidFill>
                <a:latin typeface="SutonnyMJ" pitchFamily="2" charset="0"/>
                <a:ea typeface="SutonnyMJ" pitchFamily="2" charset="0"/>
                <a:cs typeface="SutonnyMJ" pitchFamily="2" charset="0"/>
              </a:rPr>
              <a:t>ব্যবহারের</a:t>
            </a:r>
            <a:r>
              <a:rPr lang="en-US" sz="2912" b="1" dirty="0">
                <a:solidFill>
                  <a:srgbClr val="002060"/>
                </a:solidFill>
                <a:latin typeface="SutonnyMJ" pitchFamily="2" charset="0"/>
                <a:ea typeface="SutonnyMJ" pitchFamily="2" charset="0"/>
                <a:cs typeface="SutonnyMJ" pitchFamily="2" charset="0"/>
              </a:rPr>
              <a:t> </a:t>
            </a:r>
            <a:r>
              <a:rPr lang="en-US" sz="2912" b="1" dirty="0" err="1">
                <a:solidFill>
                  <a:srgbClr val="002060"/>
                </a:solidFill>
                <a:latin typeface="SutonnyMJ" pitchFamily="2" charset="0"/>
                <a:ea typeface="SutonnyMJ" pitchFamily="2" charset="0"/>
                <a:cs typeface="SutonnyMJ" pitchFamily="2" charset="0"/>
              </a:rPr>
              <a:t>অসুবিধা</a:t>
            </a:r>
            <a:r>
              <a:rPr lang="en-US" sz="2912" b="1" dirty="0">
                <a:solidFill>
                  <a:srgbClr val="002060"/>
                </a:solidFill>
                <a:latin typeface="SutonnyMJ" pitchFamily="2" charset="0"/>
                <a:ea typeface="SutonnyMJ" pitchFamily="2" charset="0"/>
                <a:cs typeface="SutonnyMJ" pitchFamily="2" charset="0"/>
              </a:rPr>
              <a:t> </a:t>
            </a:r>
            <a:r>
              <a:rPr lang="en-US" sz="2621" b="1" dirty="0">
                <a:solidFill>
                  <a:srgbClr val="002060"/>
                </a:solidFill>
                <a:latin typeface="Times New Roman" panose="02020603050405020304" pitchFamily="18" charset="0"/>
                <a:cs typeface="Times New Roman" panose="02020603050405020304" pitchFamily="18" charset="0"/>
              </a:rPr>
              <a:t>(Disadvantages of Ring Topology)</a:t>
            </a:r>
            <a:endParaRPr lang="en-US" sz="2912" b="1" dirty="0">
              <a:solidFill>
                <a:srgbClr val="002060"/>
              </a:solidFill>
              <a:latin typeface="SutonnyMJ" pitchFamily="2" charset="0"/>
              <a:ea typeface="SutonnyMJ" pitchFamily="2" charset="0"/>
              <a:cs typeface="SutonnyMJ" pitchFamily="2" charset="0"/>
            </a:endParaRPr>
          </a:p>
        </p:txBody>
      </p:sp>
      <p:sp>
        <p:nvSpPr>
          <p:cNvPr id="20" name="Title 1"/>
          <p:cNvSpPr txBox="1">
            <a:spLocks/>
          </p:cNvSpPr>
          <p:nvPr/>
        </p:nvSpPr>
        <p:spPr bwMode="auto">
          <a:xfrm>
            <a:off x="141984" y="1087345"/>
            <a:ext cx="8875059" cy="1515035"/>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400" dirty="0">
                <a:ln w="0"/>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১. নেটওয়ার্কের একটিমাত্র কম্পিউটার সমস্যায় আক্রান্ত হলে পুরো নেটওয়ার্ক অচল হয়ে পড়ে।</a:t>
            </a:r>
          </a:p>
          <a:p>
            <a:pPr algn="just">
              <a:spcBef>
                <a:spcPct val="0"/>
              </a:spcBef>
              <a:buNone/>
            </a:pPr>
            <a:r>
              <a:rPr lang="as-IN" sz="2400" dirty="0">
                <a:ln w="0"/>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২. রিং টপোলজির নেটওয়ার্কে সমস্যা নিরূপণ বেশ জটিল।</a:t>
            </a:r>
          </a:p>
          <a:p>
            <a:pPr algn="just">
              <a:spcBef>
                <a:spcPct val="0"/>
              </a:spcBef>
              <a:buNone/>
            </a:pPr>
            <a:r>
              <a:rPr lang="as-IN" sz="2400" dirty="0">
                <a:ln w="0"/>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৩. নেটওয়ার্কে কোন কম্পিউটার যোগ করলে বা সরিয়ে নিলে তা পুরে নেটওয়ার্কের কার্যক্রম ব্যাহত করে।</a:t>
            </a:r>
            <a:endParaRPr lang="en-US" sz="2400" dirty="0">
              <a:ln w="0"/>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endParaRPr>
          </a:p>
        </p:txBody>
      </p:sp>
      <p:sp>
        <p:nvSpPr>
          <p:cNvPr id="9"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706" y="2670530"/>
            <a:ext cx="8673353" cy="4187471"/>
          </a:xfrm>
          <a:prstGeom prst="rect">
            <a:avLst/>
          </a:prstGeom>
        </p:spPr>
      </p:pic>
    </p:spTree>
    <p:extLst>
      <p:ext uri="{BB962C8B-B14F-4D97-AF65-F5344CB8AC3E}">
        <p14:creationId xmlns:p14="http://schemas.microsoft.com/office/powerpoint/2010/main" val="2825997687"/>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0" grpId="0" animBg="1" autoUpdateAnimBg="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895038" y="684804"/>
            <a:ext cx="5545757" cy="35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a:solidFill>
                  <a:srgbClr val="002060"/>
                </a:solidFill>
                <a:latin typeface="SutonnyMJ" pitchFamily="2" charset="0"/>
                <a:ea typeface="SutonnyMJ" pitchFamily="2" charset="0"/>
                <a:cs typeface="SutonnyMJ" pitchFamily="2" charset="0"/>
              </a:rPr>
              <a:t>3. </a:t>
            </a:r>
            <a:r>
              <a:rPr lang="en-US" sz="2621" b="1" dirty="0" err="1">
                <a:solidFill>
                  <a:srgbClr val="002060"/>
                </a:solidFill>
                <a:latin typeface="SutonnyMJ" pitchFamily="2" charset="0"/>
                <a:ea typeface="SutonnyMJ" pitchFamily="2" charset="0"/>
                <a:cs typeface="SutonnyMJ" pitchFamily="2" charset="0"/>
              </a:rPr>
              <a:t>স্টার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টপোলজি</a:t>
            </a:r>
            <a:r>
              <a:rPr lang="en-US" sz="2621" b="1" dirty="0">
                <a:solidFill>
                  <a:srgbClr val="002060"/>
                </a:solidFill>
                <a:latin typeface="SutonnyMJ" pitchFamily="2" charset="0"/>
                <a:ea typeface="SutonnyMJ" pitchFamily="2" charset="0"/>
                <a:cs typeface="SutonnyMJ" pitchFamily="2" charset="0"/>
              </a:rPr>
              <a:t> </a:t>
            </a:r>
            <a:r>
              <a:rPr lang="en-US" sz="2330" b="1" dirty="0">
                <a:solidFill>
                  <a:srgbClr val="002060"/>
                </a:solidFill>
                <a:latin typeface="Times New Roman" panose="02020603050405020304" pitchFamily="18" charset="0"/>
                <a:cs typeface="Times New Roman" panose="02020603050405020304" pitchFamily="18" charset="0"/>
              </a:rPr>
              <a:t>(Star Topology)</a:t>
            </a:r>
            <a:endParaRPr lang="en-US" sz="2621" b="1" dirty="0">
              <a:solidFill>
                <a:srgbClr val="002060"/>
              </a:solidFill>
              <a:latin typeface="SutonnyMJ" pitchFamily="2" charset="0"/>
              <a:ea typeface="SutonnyMJ" pitchFamily="2" charset="0"/>
              <a:cs typeface="SutonnyMJ" pitchFamily="2" charset="0"/>
            </a:endParaRPr>
          </a:p>
        </p:txBody>
      </p:sp>
      <p:sp>
        <p:nvSpPr>
          <p:cNvPr id="20" name="Title 1"/>
          <p:cNvSpPr txBox="1">
            <a:spLocks/>
          </p:cNvSpPr>
          <p:nvPr/>
        </p:nvSpPr>
        <p:spPr bwMode="auto">
          <a:xfrm>
            <a:off x="470647" y="1111215"/>
            <a:ext cx="8135471" cy="130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as-IN" sz="2824" b="1" dirty="0">
                <a:latin typeface="SutonnyMJ" pitchFamily="2" charset="0"/>
                <a:ea typeface="SutonnyMJ" pitchFamily="2" charset="0"/>
                <a:cs typeface="SutonnyMJ" pitchFamily="2" charset="0"/>
              </a:rPr>
              <a:t>যে টপোলজী একটি কেন্দ্রীয় নিয়ন্ত্রণকারী কম্পিউটার বা হোস্ট কম্পিউটারের সাথে অন্যান্য কম্পিউটার সংযুক্ত করে নেটওয়ার্ক গড়ে তোলে তাকে স্টার টপোলজি বলা হয়।</a:t>
            </a:r>
            <a:endParaRPr lang="en-US" sz="2824" b="1" dirty="0">
              <a:latin typeface="SutonnyMJ" pitchFamily="2" charset="0"/>
              <a:ea typeface="SutonnyMJ" pitchFamily="2" charset="0"/>
              <a:cs typeface="SutonnyMJ" pitchFamily="2" charset="0"/>
            </a:endParaRPr>
          </a:p>
        </p:txBody>
      </p:sp>
      <p:sp>
        <p:nvSpPr>
          <p:cNvPr id="18"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47" y="2420471"/>
            <a:ext cx="8135471" cy="4345258"/>
          </a:xfrm>
          <a:prstGeom prst="rect">
            <a:avLst/>
          </a:prstGeom>
        </p:spPr>
      </p:pic>
    </p:spTree>
    <p:extLst>
      <p:ext uri="{BB962C8B-B14F-4D97-AF65-F5344CB8AC3E}">
        <p14:creationId xmlns:p14="http://schemas.microsoft.com/office/powerpoint/2010/main" val="228263830"/>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0" grpId="0" autoUpdateAnimBg="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327615" y="563055"/>
            <a:ext cx="8404412" cy="62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err="1">
                <a:solidFill>
                  <a:srgbClr val="002060"/>
                </a:solidFill>
                <a:latin typeface="SutonnyMJ" pitchFamily="2" charset="0"/>
                <a:ea typeface="SutonnyMJ" pitchFamily="2" charset="0"/>
                <a:cs typeface="SutonnyMJ" pitchFamily="2" charset="0"/>
              </a:rPr>
              <a:t>স্টার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টপোলজি</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ব্যবহারের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সুবিধা</a:t>
            </a:r>
            <a:r>
              <a:rPr lang="en-US" sz="2621" b="1" dirty="0">
                <a:solidFill>
                  <a:srgbClr val="002060"/>
                </a:solidFill>
                <a:latin typeface="SutonnyMJ" pitchFamily="2" charset="0"/>
                <a:ea typeface="SutonnyMJ" pitchFamily="2" charset="0"/>
                <a:cs typeface="SutonnyMJ" pitchFamily="2" charset="0"/>
              </a:rPr>
              <a:t> </a:t>
            </a:r>
            <a:r>
              <a:rPr lang="en-US" sz="2330" b="1" dirty="0">
                <a:solidFill>
                  <a:srgbClr val="002060"/>
                </a:solidFill>
                <a:latin typeface="Times New Roman" panose="02020603050405020304" pitchFamily="18" charset="0"/>
                <a:cs typeface="Times New Roman" panose="02020603050405020304" pitchFamily="18" charset="0"/>
              </a:rPr>
              <a:t>(Advantages of Star Topology)</a:t>
            </a:r>
            <a:endParaRPr lang="en-US" sz="2621" b="1" dirty="0">
              <a:solidFill>
                <a:srgbClr val="002060"/>
              </a:solidFill>
              <a:latin typeface="SutonnyMJ" pitchFamily="2" charset="0"/>
              <a:ea typeface="SutonnyMJ" pitchFamily="2" charset="0"/>
              <a:cs typeface="SutonnyMJ" pitchFamily="2" charset="0"/>
            </a:endParaRPr>
          </a:p>
        </p:txBody>
      </p:sp>
      <p:sp>
        <p:nvSpPr>
          <p:cNvPr id="20" name="Title 1"/>
          <p:cNvSpPr txBox="1">
            <a:spLocks/>
          </p:cNvSpPr>
          <p:nvPr/>
        </p:nvSpPr>
        <p:spPr bwMode="auto">
          <a:xfrm>
            <a:off x="327615" y="1815353"/>
            <a:ext cx="8404411" cy="396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SutonnyMJ" pitchFamily="2" charset="0"/>
                <a:ea typeface="SutonnyMJ" pitchFamily="2" charset="0"/>
                <a:cs typeface="SutonnyMJ" pitchFamily="2" charset="0"/>
              </a:rPr>
              <a:t>১. নেটওয়ার্কে কোন প্রকার প্রতিবন্ধকতা সৃষ্টি না করেই স্টারে নতুন কম্পিউটার যোগ করা সম্ভব।</a:t>
            </a:r>
          </a:p>
          <a:p>
            <a:pPr algn="just">
              <a:spcBef>
                <a:spcPct val="0"/>
              </a:spcBef>
              <a:buNone/>
            </a:pPr>
            <a:r>
              <a:rPr lang="as-IN" sz="2824" b="1" dirty="0">
                <a:latin typeface="SutonnyMJ" pitchFamily="2" charset="0"/>
                <a:ea typeface="SutonnyMJ" pitchFamily="2" charset="0"/>
                <a:cs typeface="SutonnyMJ" pitchFamily="2" charset="0"/>
              </a:rPr>
              <a:t>২. কেন্দ্রীয়ভাবে ব্যবস্থাপনার জন্য নেটওয়ার্কের সমস্যা নিরূপণ সহজ। ইনটেলিজেন্ট হাব ব্যবহার করলে তার সাহায্যে নেটওয়ার্কেল কর্মকা</a:t>
            </a:r>
            <a:r>
              <a:rPr lang="en-US" sz="2824" b="1" dirty="0">
                <a:latin typeface="SutonnyMJ" pitchFamily="2" charset="0"/>
                <a:ea typeface="SutonnyMJ" pitchFamily="2" charset="0"/>
                <a:cs typeface="SutonnyMJ" pitchFamily="2" charset="0"/>
              </a:rPr>
              <a:t>Ð </a:t>
            </a:r>
            <a:r>
              <a:rPr lang="as-IN" sz="2824" b="1" dirty="0">
                <a:latin typeface="SutonnyMJ" pitchFamily="2" charset="0"/>
                <a:ea typeface="SutonnyMJ" pitchFamily="2" charset="0"/>
                <a:cs typeface="SutonnyMJ" pitchFamily="2" charset="0"/>
              </a:rPr>
              <a:t>তথা ওয়ার্কলোড মনিটরিং করা যায়।</a:t>
            </a:r>
          </a:p>
          <a:p>
            <a:pPr algn="just">
              <a:spcBef>
                <a:spcPct val="0"/>
              </a:spcBef>
              <a:buNone/>
            </a:pPr>
            <a:r>
              <a:rPr lang="as-IN" sz="2824" b="1" dirty="0">
                <a:latin typeface="SutonnyMJ" pitchFamily="2" charset="0"/>
                <a:ea typeface="SutonnyMJ" pitchFamily="2" charset="0"/>
                <a:cs typeface="SutonnyMJ" pitchFamily="2" charset="0"/>
              </a:rPr>
              <a:t>৩. এই সংগঠনে কোন একটি কম্পিউটারে নষ্ট হয়ে গেলে বাকি নেটওয়ার্কে তার প্রভাব পড়ে না। খুব সহজেই থেকে সমস্যায় আক্রান্ত কম্পিউটারটি সরিয়ে নেওয়া যায়।</a:t>
            </a:r>
          </a:p>
          <a:p>
            <a:pPr algn="just">
              <a:spcBef>
                <a:spcPct val="0"/>
              </a:spcBef>
              <a:buNone/>
            </a:pPr>
            <a:r>
              <a:rPr lang="as-IN" sz="2824" b="1" dirty="0">
                <a:latin typeface="SutonnyMJ" pitchFamily="2" charset="0"/>
                <a:ea typeface="SutonnyMJ" pitchFamily="2" charset="0"/>
                <a:cs typeface="SutonnyMJ" pitchFamily="2" charset="0"/>
              </a:rPr>
              <a:t>৪. একই নেটওয়ার্কে বিভিন্ন ধরনের ক্যাবল ব্যবহার করা যায়।</a:t>
            </a:r>
            <a:endParaRPr lang="en-US" sz="2824" b="1" dirty="0">
              <a:latin typeface="SutonnyMJ" pitchFamily="2" charset="0"/>
              <a:ea typeface="SutonnyMJ" pitchFamily="2" charset="0"/>
              <a:cs typeface="SutonnyMJ" pitchFamily="2" charset="0"/>
            </a:endParaRPr>
          </a:p>
        </p:txBody>
      </p:sp>
      <p:sp>
        <p:nvSpPr>
          <p:cNvPr id="18"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496747"/>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0" grpId="0" autoUpdateAnimBg="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393721" y="579063"/>
            <a:ext cx="8410872" cy="6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err="1">
                <a:solidFill>
                  <a:srgbClr val="002060"/>
                </a:solidFill>
                <a:latin typeface="SutonnyMJ" pitchFamily="2" charset="0"/>
                <a:ea typeface="SutonnyMJ" pitchFamily="2" charset="0"/>
                <a:cs typeface="SutonnyMJ" pitchFamily="2" charset="0"/>
              </a:rPr>
              <a:t>স্টার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টপোলজি</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ব্যবহারের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অসুবিধা</a:t>
            </a:r>
            <a:r>
              <a:rPr lang="en-US" sz="2621" b="1" dirty="0">
                <a:solidFill>
                  <a:srgbClr val="002060"/>
                </a:solidFill>
                <a:latin typeface="SutonnyMJ" pitchFamily="2" charset="0"/>
                <a:ea typeface="SutonnyMJ" pitchFamily="2" charset="0"/>
                <a:cs typeface="SutonnyMJ" pitchFamily="2" charset="0"/>
              </a:rPr>
              <a:t> </a:t>
            </a:r>
            <a:r>
              <a:rPr lang="en-US" sz="2330" b="1" dirty="0">
                <a:solidFill>
                  <a:srgbClr val="002060"/>
                </a:solidFill>
                <a:latin typeface="Times New Roman" panose="02020603050405020304" pitchFamily="18" charset="0"/>
                <a:cs typeface="Times New Roman" panose="02020603050405020304" pitchFamily="18" charset="0"/>
              </a:rPr>
              <a:t>(Disadvantages of Star Topology)</a:t>
            </a:r>
            <a:endParaRPr lang="en-US" sz="2621" b="1" dirty="0">
              <a:solidFill>
                <a:srgbClr val="002060"/>
              </a:solidFill>
              <a:latin typeface="SutonnyMJ" pitchFamily="2" charset="0"/>
              <a:ea typeface="SutonnyMJ" pitchFamily="2" charset="0"/>
              <a:cs typeface="SutonnyMJ" pitchFamily="2" charset="0"/>
            </a:endParaRPr>
          </a:p>
        </p:txBody>
      </p:sp>
      <p:sp>
        <p:nvSpPr>
          <p:cNvPr id="20" name="Title 1"/>
          <p:cNvSpPr txBox="1">
            <a:spLocks/>
          </p:cNvSpPr>
          <p:nvPr/>
        </p:nvSpPr>
        <p:spPr bwMode="auto">
          <a:xfrm>
            <a:off x="598657" y="1216957"/>
            <a:ext cx="8001000" cy="17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SutonnyMJ" pitchFamily="2" charset="0"/>
                <a:ea typeface="SutonnyMJ" pitchFamily="2" charset="0"/>
                <a:cs typeface="SutonnyMJ" pitchFamily="2" charset="0"/>
              </a:rPr>
              <a:t>১. কেন্দ্রীয় অবস্থানে থাকা হাবে কোন প্রকার সমস্যা হলে তা পুরো নেটওয়ার্ককে অকেজো করে দেয়।</a:t>
            </a:r>
          </a:p>
          <a:p>
            <a:pPr algn="just">
              <a:spcBef>
                <a:spcPct val="0"/>
              </a:spcBef>
              <a:buNone/>
            </a:pPr>
            <a:r>
              <a:rPr lang="as-IN" sz="2824" b="1" dirty="0">
                <a:latin typeface="SutonnyMJ" pitchFamily="2" charset="0"/>
                <a:ea typeface="SutonnyMJ" pitchFamily="2" charset="0"/>
                <a:cs typeface="SutonnyMJ" pitchFamily="2" charset="0"/>
              </a:rPr>
              <a:t>২. স্টার টপোলজিতে পরিমাণে বেশি ক্যাবল ব্যবহৃত হয় বিধায় এটি একটি ব্যয়বহুল পদ্ধতি।</a:t>
            </a:r>
            <a:endParaRPr lang="en-US" sz="2824" b="1" dirty="0">
              <a:latin typeface="SutonnyMJ" pitchFamily="2" charset="0"/>
              <a:ea typeface="SutonnyMJ" pitchFamily="2" charset="0"/>
              <a:cs typeface="SutonnyMJ" pitchFamily="2" charset="0"/>
            </a:endParaRPr>
          </a:p>
        </p:txBody>
      </p:sp>
      <p:sp>
        <p:nvSpPr>
          <p:cNvPr id="6"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73" y="2920532"/>
            <a:ext cx="8875059" cy="3905254"/>
          </a:xfrm>
          <a:prstGeom prst="rect">
            <a:avLst/>
          </a:prstGeom>
        </p:spPr>
      </p:pic>
    </p:spTree>
    <p:extLst>
      <p:ext uri="{BB962C8B-B14F-4D97-AF65-F5344CB8AC3E}">
        <p14:creationId xmlns:p14="http://schemas.microsoft.com/office/powerpoint/2010/main" val="2618561572"/>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0" grpId="0" autoUpdateAnimBg="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470647" y="1100475"/>
            <a:ext cx="8269941" cy="2404725"/>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as-IN" sz="2824" dirty="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১. </a:t>
            </a:r>
            <a:r>
              <a:rPr lang="en-US" sz="2824" dirty="0" err="1"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কম্পিউটার</a:t>
            </a:r>
            <a:r>
              <a:rPr lang="as-IN"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 নেটওয়ার্ক</a:t>
            </a:r>
            <a:r>
              <a:rPr lang="en-US"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 </a:t>
            </a:r>
            <a:r>
              <a:rPr lang="en-US" sz="2824" dirty="0" err="1"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ইন্টারফেস</a:t>
            </a:r>
            <a:r>
              <a:rPr lang="en-US"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 </a:t>
            </a:r>
            <a:r>
              <a:rPr lang="en-US" sz="2824" dirty="0" err="1"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সম্পার্কে</a:t>
            </a:r>
            <a:r>
              <a:rPr lang="en-US"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 </a:t>
            </a:r>
            <a:r>
              <a:rPr lang="as-IN"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জানবো</a:t>
            </a:r>
            <a:r>
              <a:rPr lang="en-US"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a:t>
            </a:r>
            <a:r>
              <a:rPr lang="as-IN"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 </a:t>
            </a:r>
            <a:endParaRPr lang="as-IN" sz="2824" dirty="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endParaRPr>
          </a:p>
          <a:p>
            <a:pPr>
              <a:spcBef>
                <a:spcPct val="0"/>
              </a:spcBef>
              <a:buNone/>
            </a:pPr>
            <a:r>
              <a:rPr lang="as-IN" sz="2824" dirty="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২. </a:t>
            </a:r>
            <a:r>
              <a:rPr lang="as-IN"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নেটওয়ার্কের</a:t>
            </a:r>
            <a:r>
              <a:rPr lang="en-US"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 </a:t>
            </a:r>
            <a:r>
              <a:rPr lang="en-US" sz="2824" dirty="0" err="1"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মডেম</a:t>
            </a:r>
            <a:r>
              <a:rPr lang="as-IN"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 </a:t>
            </a:r>
            <a:r>
              <a:rPr lang="as-IN" sz="2824" dirty="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প্রকারভেদ সম্পর্কে সম্যক ধারণা লাভ করবো।</a:t>
            </a:r>
          </a:p>
          <a:p>
            <a:pPr>
              <a:spcBef>
                <a:spcPct val="0"/>
              </a:spcBef>
              <a:buNone/>
            </a:pPr>
            <a:r>
              <a:rPr lang="as-IN" sz="2824" dirty="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৩. নেটওয়ার্কিং এর </a:t>
            </a:r>
            <a:r>
              <a:rPr lang="en-US" sz="2824" dirty="0" err="1"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রিপিটার</a:t>
            </a:r>
            <a:r>
              <a:rPr lang="en-US"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 </a:t>
            </a:r>
            <a:r>
              <a:rPr lang="as-IN"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 </a:t>
            </a:r>
            <a:r>
              <a:rPr lang="as-IN" sz="2824" dirty="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সম্পর্কে জানবো।</a:t>
            </a:r>
          </a:p>
          <a:p>
            <a:pPr>
              <a:spcBef>
                <a:spcPct val="0"/>
              </a:spcBef>
              <a:buNone/>
            </a:pPr>
            <a:r>
              <a:rPr lang="as-IN" sz="2824" dirty="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৪. </a:t>
            </a:r>
            <a:r>
              <a:rPr lang="as-IN"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নেটওয়ার্কিং</a:t>
            </a:r>
            <a:r>
              <a:rPr lang="en-US"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 </a:t>
            </a:r>
            <a:r>
              <a:rPr lang="en-US" sz="2824" dirty="0" err="1"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সুইচ</a:t>
            </a:r>
            <a:r>
              <a:rPr lang="en-US"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 </a:t>
            </a:r>
            <a:r>
              <a:rPr lang="en-US" sz="2824" dirty="0" err="1"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সম্পার্কে</a:t>
            </a:r>
            <a:r>
              <a:rPr lang="en-US"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 </a:t>
            </a:r>
            <a:r>
              <a:rPr lang="as-IN"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ধারণা </a:t>
            </a:r>
            <a:r>
              <a:rPr lang="as-IN" sz="2824" dirty="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লাভ করবো।</a:t>
            </a:r>
          </a:p>
          <a:p>
            <a:pPr>
              <a:spcBef>
                <a:spcPct val="0"/>
              </a:spcBef>
              <a:buNone/>
            </a:pPr>
            <a:r>
              <a:rPr lang="as-IN" sz="2824" dirty="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৫. </a:t>
            </a:r>
            <a:r>
              <a:rPr lang="en-US" sz="2824" dirty="0" err="1"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রাউডার</a:t>
            </a:r>
            <a:r>
              <a:rPr lang="en-US" sz="2824" dirty="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 </a:t>
            </a:r>
            <a:r>
              <a:rPr lang="en-US"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ও </a:t>
            </a:r>
            <a:r>
              <a:rPr lang="en-US" sz="2824" dirty="0" err="1"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গেটওয়ে</a:t>
            </a:r>
            <a:r>
              <a:rPr lang="as-IN" sz="2824" dirty="0" smtClean="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 সম্পর্কে </a:t>
            </a:r>
            <a:r>
              <a:rPr lang="as-IN" sz="2824" dirty="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rPr>
              <a:t>ধারণা লাভ করবো।</a:t>
            </a:r>
            <a:endParaRPr lang="en-US" sz="2824" dirty="0">
              <a:ln w="0"/>
              <a:effectLst>
                <a:outerShdw blurRad="38100" dist="19050" dir="2700000" algn="tl" rotWithShape="0">
                  <a:schemeClr val="dk1">
                    <a:alpha val="40000"/>
                  </a:schemeClr>
                </a:outerShdw>
              </a:effectLst>
              <a:latin typeface="Nikosh" panose="02000000000000000000" pitchFamily="2" charset="0"/>
              <a:ea typeface="SutonnyMJ" pitchFamily="2" charset="0"/>
              <a:cs typeface="Nikosh" panose="02000000000000000000" pitchFamily="2" charset="0"/>
            </a:endParaRPr>
          </a:p>
        </p:txBody>
      </p:sp>
      <p:sp>
        <p:nvSpPr>
          <p:cNvPr id="3" name="Rectangle 2"/>
          <p:cNvSpPr/>
          <p:nvPr/>
        </p:nvSpPr>
        <p:spPr>
          <a:xfrm>
            <a:off x="1322013" y="134470"/>
            <a:ext cx="6364243" cy="697242"/>
          </a:xfrm>
          <a:prstGeom prst="rect">
            <a:avLst/>
          </a:prstGeom>
          <a:noFill/>
        </p:spPr>
        <p:txBody>
          <a:bodyPr wrap="none">
            <a:spAutoFit/>
          </a:bodyPr>
          <a:lstStyle/>
          <a:p>
            <a:pPr algn="ctr">
              <a:defRPr/>
            </a:pPr>
            <a:r>
              <a:rPr lang="fr-FR" sz="3931" dirty="0" err="1">
                <a:ln w="0"/>
                <a:effectLst>
                  <a:outerShdw blurRad="38100" dist="19050" dir="2700000" algn="tl" rotWithShape="0">
                    <a:schemeClr val="dk1">
                      <a:alpha val="40000"/>
                    </a:schemeClr>
                  </a:outerShdw>
                </a:effectLst>
                <a:latin typeface="SutonnyMJ" pitchFamily="2" charset="0"/>
                <a:cs typeface="SutonnyMJ" pitchFamily="2" charset="0"/>
              </a:rPr>
              <a:t>এই</a:t>
            </a:r>
            <a:r>
              <a:rPr lang="fr-FR" sz="3931" dirty="0">
                <a:ln w="0"/>
                <a:effectLst>
                  <a:outerShdw blurRad="38100" dist="19050" dir="2700000" algn="tl" rotWithShape="0">
                    <a:schemeClr val="dk1">
                      <a:alpha val="40000"/>
                    </a:schemeClr>
                  </a:outerShdw>
                </a:effectLst>
                <a:latin typeface="SutonnyMJ" pitchFamily="2" charset="0"/>
                <a:cs typeface="SutonnyMJ" pitchFamily="2" charset="0"/>
              </a:rPr>
              <a:t> </a:t>
            </a:r>
            <a:r>
              <a:rPr lang="fr-FR" sz="3931" dirty="0" err="1">
                <a:ln w="0"/>
                <a:effectLst>
                  <a:outerShdw blurRad="38100" dist="19050" dir="2700000" algn="tl" rotWithShape="0">
                    <a:schemeClr val="dk1">
                      <a:alpha val="40000"/>
                    </a:schemeClr>
                  </a:outerShdw>
                </a:effectLst>
                <a:latin typeface="SutonnyMJ" pitchFamily="2" charset="0"/>
                <a:cs typeface="SutonnyMJ" pitchFamily="2" charset="0"/>
              </a:rPr>
              <a:t>বিষয়টির</a:t>
            </a:r>
            <a:r>
              <a:rPr lang="fr-FR" sz="3931" dirty="0">
                <a:ln w="0"/>
                <a:effectLst>
                  <a:outerShdw blurRad="38100" dist="19050" dir="2700000" algn="tl" rotWithShape="0">
                    <a:schemeClr val="dk1">
                      <a:alpha val="40000"/>
                    </a:schemeClr>
                  </a:outerShdw>
                </a:effectLst>
                <a:latin typeface="SutonnyMJ" pitchFamily="2" charset="0"/>
                <a:cs typeface="SutonnyMJ" pitchFamily="2" charset="0"/>
              </a:rPr>
              <a:t> </a:t>
            </a:r>
            <a:r>
              <a:rPr lang="fr-FR" sz="3931" dirty="0" err="1">
                <a:ln w="0"/>
                <a:effectLst>
                  <a:outerShdw blurRad="38100" dist="19050" dir="2700000" algn="tl" rotWithShape="0">
                    <a:schemeClr val="dk1">
                      <a:alpha val="40000"/>
                    </a:schemeClr>
                  </a:outerShdw>
                </a:effectLst>
                <a:latin typeface="SutonnyMJ" pitchFamily="2" charset="0"/>
                <a:cs typeface="SutonnyMJ" pitchFamily="2" charset="0"/>
              </a:rPr>
              <a:t>পাঠ</a:t>
            </a:r>
            <a:r>
              <a:rPr lang="fr-FR" sz="3931" dirty="0">
                <a:ln w="0"/>
                <a:effectLst>
                  <a:outerShdw blurRad="38100" dist="19050" dir="2700000" algn="tl" rotWithShape="0">
                    <a:schemeClr val="dk1">
                      <a:alpha val="40000"/>
                    </a:schemeClr>
                  </a:outerShdw>
                </a:effectLst>
                <a:latin typeface="SutonnyMJ" pitchFamily="2" charset="0"/>
                <a:cs typeface="SutonnyMJ" pitchFamily="2" charset="0"/>
              </a:rPr>
              <a:t> </a:t>
            </a:r>
            <a:r>
              <a:rPr lang="fr-FR" sz="3931" dirty="0" err="1">
                <a:ln w="0"/>
                <a:effectLst>
                  <a:outerShdw blurRad="38100" dist="19050" dir="2700000" algn="tl" rotWithShape="0">
                    <a:schemeClr val="dk1">
                      <a:alpha val="40000"/>
                    </a:schemeClr>
                  </a:outerShdw>
                </a:effectLst>
                <a:latin typeface="SutonnyMJ" pitchFamily="2" charset="0"/>
                <a:cs typeface="SutonnyMJ" pitchFamily="2" charset="0"/>
              </a:rPr>
              <a:t>শেষে</a:t>
            </a:r>
            <a:r>
              <a:rPr lang="fr-FR" sz="3931" dirty="0">
                <a:ln w="0"/>
                <a:effectLst>
                  <a:outerShdw blurRad="38100" dist="19050" dir="2700000" algn="tl" rotWithShape="0">
                    <a:schemeClr val="dk1">
                      <a:alpha val="40000"/>
                    </a:schemeClr>
                  </a:outerShdw>
                </a:effectLst>
                <a:latin typeface="SutonnyMJ" pitchFamily="2" charset="0"/>
                <a:cs typeface="SutonnyMJ" pitchFamily="2" charset="0"/>
              </a:rPr>
              <a:t> </a:t>
            </a:r>
            <a:r>
              <a:rPr lang="fr-FR" sz="3931" dirty="0" err="1">
                <a:ln w="0"/>
                <a:effectLst>
                  <a:outerShdw blurRad="38100" dist="19050" dir="2700000" algn="tl" rotWithShape="0">
                    <a:schemeClr val="dk1">
                      <a:alpha val="40000"/>
                    </a:schemeClr>
                  </a:outerShdw>
                </a:effectLst>
                <a:latin typeface="SutonnyMJ" pitchFamily="2" charset="0"/>
                <a:cs typeface="SutonnyMJ" pitchFamily="2" charset="0"/>
              </a:rPr>
              <a:t>আমরা</a:t>
            </a:r>
            <a:r>
              <a:rPr lang="fr-FR" sz="3931" dirty="0">
                <a:ln w="0"/>
                <a:effectLst>
                  <a:outerShdw blurRad="38100" dist="19050" dir="2700000" algn="tl" rotWithShape="0">
                    <a:schemeClr val="dk1">
                      <a:alpha val="40000"/>
                    </a:schemeClr>
                  </a:outerShdw>
                </a:effectLst>
                <a:latin typeface="SutonnyMJ" pitchFamily="2" charset="0"/>
                <a:cs typeface="SutonnyMJ" pitchFamily="2" charset="0"/>
              </a:rPr>
              <a:t> </a:t>
            </a:r>
            <a:r>
              <a:rPr lang="fr-FR" sz="3931" dirty="0" err="1">
                <a:ln w="0"/>
                <a:effectLst>
                  <a:outerShdw blurRad="38100" dist="19050" dir="2700000" algn="tl" rotWithShape="0">
                    <a:schemeClr val="dk1">
                      <a:alpha val="40000"/>
                    </a:schemeClr>
                  </a:outerShdw>
                </a:effectLst>
                <a:latin typeface="SutonnyMJ" pitchFamily="2" charset="0"/>
                <a:cs typeface="SutonnyMJ" pitchFamily="2" charset="0"/>
              </a:rPr>
              <a:t>যা</a:t>
            </a:r>
            <a:r>
              <a:rPr lang="fr-FR" sz="3931" dirty="0">
                <a:ln w="0"/>
                <a:effectLst>
                  <a:outerShdw blurRad="38100" dist="19050" dir="2700000" algn="tl" rotWithShape="0">
                    <a:schemeClr val="dk1">
                      <a:alpha val="40000"/>
                    </a:schemeClr>
                  </a:outerShdw>
                </a:effectLst>
                <a:latin typeface="SutonnyMJ" pitchFamily="2" charset="0"/>
                <a:cs typeface="SutonnyMJ" pitchFamily="2" charset="0"/>
              </a:rPr>
              <a:t> </a:t>
            </a:r>
            <a:r>
              <a:rPr lang="fr-FR" sz="3931" dirty="0" err="1">
                <a:ln w="0"/>
                <a:effectLst>
                  <a:outerShdw blurRad="38100" dist="19050" dir="2700000" algn="tl" rotWithShape="0">
                    <a:schemeClr val="dk1">
                      <a:alpha val="40000"/>
                    </a:schemeClr>
                  </a:outerShdw>
                </a:effectLst>
                <a:latin typeface="SutonnyMJ" pitchFamily="2" charset="0"/>
                <a:cs typeface="SutonnyMJ" pitchFamily="2" charset="0"/>
              </a:rPr>
              <a:t>শিখবোঃ</a:t>
            </a:r>
            <a:endParaRPr lang="en-US" sz="3931" dirty="0">
              <a:ln w="0"/>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62" y="3657600"/>
            <a:ext cx="8954037" cy="3047999"/>
          </a:xfrm>
          <a:prstGeom prst="rect">
            <a:avLst/>
          </a:prstGeom>
        </p:spPr>
      </p:pic>
    </p:spTree>
    <p:extLst>
      <p:ext uri="{BB962C8B-B14F-4D97-AF65-F5344CB8AC3E}">
        <p14:creationId xmlns:p14="http://schemas.microsoft.com/office/powerpoint/2010/main" val="3487481459"/>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2069953" y="530598"/>
            <a:ext cx="4934441" cy="54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3203" b="1" dirty="0">
                <a:solidFill>
                  <a:srgbClr val="002060"/>
                </a:solidFill>
                <a:latin typeface="SutonnyMJ" pitchFamily="2" charset="0"/>
                <a:ea typeface="SutonnyMJ" pitchFamily="2" charset="0"/>
                <a:cs typeface="SutonnyMJ" pitchFamily="2" charset="0"/>
              </a:rPr>
              <a:t>4. </a:t>
            </a:r>
            <a:r>
              <a:rPr lang="en-US" sz="3203" b="1" dirty="0" err="1">
                <a:solidFill>
                  <a:srgbClr val="002060"/>
                </a:solidFill>
                <a:latin typeface="SutonnyMJ" pitchFamily="2" charset="0"/>
                <a:ea typeface="SutonnyMJ" pitchFamily="2" charset="0"/>
                <a:cs typeface="SutonnyMJ" pitchFamily="2" charset="0"/>
              </a:rPr>
              <a:t>ট্রি</a:t>
            </a:r>
            <a:r>
              <a:rPr lang="en-US" sz="3203" b="1" dirty="0">
                <a:solidFill>
                  <a:srgbClr val="002060"/>
                </a:solidFill>
                <a:latin typeface="SutonnyMJ" pitchFamily="2" charset="0"/>
                <a:ea typeface="SutonnyMJ" pitchFamily="2" charset="0"/>
                <a:cs typeface="SutonnyMJ" pitchFamily="2" charset="0"/>
              </a:rPr>
              <a:t> </a:t>
            </a:r>
            <a:r>
              <a:rPr lang="en-US" sz="3203" b="1" dirty="0" err="1">
                <a:solidFill>
                  <a:srgbClr val="002060"/>
                </a:solidFill>
                <a:latin typeface="SutonnyMJ" pitchFamily="2" charset="0"/>
                <a:ea typeface="SutonnyMJ" pitchFamily="2" charset="0"/>
                <a:cs typeface="SutonnyMJ" pitchFamily="2" charset="0"/>
              </a:rPr>
              <a:t>টপোলজি</a:t>
            </a:r>
            <a:r>
              <a:rPr lang="en-US" sz="3203" b="1" dirty="0">
                <a:solidFill>
                  <a:srgbClr val="002060"/>
                </a:solidFill>
                <a:latin typeface="SutonnyMJ" pitchFamily="2" charset="0"/>
                <a:ea typeface="SutonnyMJ" pitchFamily="2" charset="0"/>
                <a:cs typeface="SutonnyMJ" pitchFamily="2" charset="0"/>
              </a:rPr>
              <a:t> </a:t>
            </a:r>
            <a:r>
              <a:rPr lang="en-US" sz="2912" b="1" dirty="0">
                <a:solidFill>
                  <a:srgbClr val="002060"/>
                </a:solidFill>
                <a:latin typeface="Times New Roman" panose="02020603050405020304" pitchFamily="18" charset="0"/>
                <a:cs typeface="Times New Roman" panose="02020603050405020304" pitchFamily="18" charset="0"/>
              </a:rPr>
              <a:t>(Tree Topology)</a:t>
            </a:r>
            <a:endParaRPr lang="en-US" sz="3203" b="1" dirty="0">
              <a:solidFill>
                <a:srgbClr val="002060"/>
              </a:solidFill>
              <a:latin typeface="SutonnyMJ" pitchFamily="2" charset="0"/>
              <a:ea typeface="SutonnyMJ" pitchFamily="2" charset="0"/>
              <a:cs typeface="SutonnyMJ" pitchFamily="2" charset="0"/>
            </a:endParaRPr>
          </a:p>
        </p:txBody>
      </p:sp>
      <p:sp>
        <p:nvSpPr>
          <p:cNvPr id="20" name="Title 1"/>
          <p:cNvSpPr txBox="1">
            <a:spLocks/>
          </p:cNvSpPr>
          <p:nvPr/>
        </p:nvSpPr>
        <p:spPr bwMode="auto">
          <a:xfrm>
            <a:off x="134471" y="1077199"/>
            <a:ext cx="8805407" cy="140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None/>
            </a:pPr>
            <a:r>
              <a:rPr lang="as-IN" sz="2912" b="1" dirty="0">
                <a:latin typeface="SutonnyMJ" pitchFamily="2" charset="0"/>
                <a:ea typeface="SutonnyMJ" pitchFamily="2" charset="0"/>
                <a:cs typeface="SutonnyMJ" pitchFamily="2" charset="0"/>
              </a:rPr>
              <a:t>যে টপোলজিতে কম্পিউটারগুলো পরস্পরের সাথে গাছের শাখা-প্রশাখার মতো বিন্যস্ত থাকে তাকে ট্রি টপোলজি বলা হয়। এ টপোলজিতে এক বা একাধিক স্তরের কম্পিউটার হোস্ট কম্পিউটারের সাথে যুক্ত থাকে। </a:t>
            </a:r>
            <a:endParaRPr lang="en-US" sz="2912" b="1" dirty="0">
              <a:latin typeface="SutonnyMJ" pitchFamily="2" charset="0"/>
              <a:ea typeface="SutonnyMJ" pitchFamily="2" charset="0"/>
              <a:cs typeface="SutonnyMJ" pitchFamily="2" charset="0"/>
            </a:endParaRPr>
          </a:p>
        </p:txBody>
      </p:sp>
      <p:sp>
        <p:nvSpPr>
          <p:cNvPr id="6"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3370"/>
          <a:stretch/>
        </p:blipFill>
        <p:spPr>
          <a:xfrm>
            <a:off x="268941" y="2485883"/>
            <a:ext cx="8740588" cy="4246051"/>
          </a:xfrm>
          <a:prstGeom prst="rect">
            <a:avLst/>
          </a:prstGeom>
        </p:spPr>
      </p:pic>
    </p:spTree>
    <p:extLst>
      <p:ext uri="{BB962C8B-B14F-4D97-AF65-F5344CB8AC3E}">
        <p14:creationId xmlns:p14="http://schemas.microsoft.com/office/powerpoint/2010/main" val="4157438321"/>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0" grpId="0" autoUpdateAnimBg="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672353" y="569018"/>
            <a:ext cx="7732164" cy="50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err="1">
                <a:solidFill>
                  <a:srgbClr val="002060"/>
                </a:solidFill>
                <a:latin typeface="SutonnyMJ" pitchFamily="2" charset="0"/>
                <a:ea typeface="SutonnyMJ" pitchFamily="2" charset="0"/>
                <a:cs typeface="SutonnyMJ" pitchFamily="2" charset="0"/>
              </a:rPr>
              <a:t>ট্রি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টপোলজি</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ব্যবহারের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সুবিধা</a:t>
            </a:r>
            <a:r>
              <a:rPr lang="en-US" sz="2621" b="1" dirty="0">
                <a:solidFill>
                  <a:srgbClr val="002060"/>
                </a:solidFill>
                <a:latin typeface="SutonnyMJ" pitchFamily="2" charset="0"/>
                <a:ea typeface="SutonnyMJ" pitchFamily="2" charset="0"/>
                <a:cs typeface="SutonnyMJ" pitchFamily="2" charset="0"/>
              </a:rPr>
              <a:t> </a:t>
            </a:r>
            <a:r>
              <a:rPr lang="en-US" sz="2330" b="1" dirty="0">
                <a:solidFill>
                  <a:srgbClr val="002060"/>
                </a:solidFill>
                <a:latin typeface="Times New Roman" panose="02020603050405020304" pitchFamily="18" charset="0"/>
                <a:cs typeface="Times New Roman" panose="02020603050405020304" pitchFamily="18" charset="0"/>
              </a:rPr>
              <a:t>(Advantages of Tree Topology)</a:t>
            </a:r>
            <a:endParaRPr lang="en-US" sz="2621" b="1" dirty="0">
              <a:solidFill>
                <a:srgbClr val="002060"/>
              </a:solidFill>
              <a:latin typeface="SutonnyMJ" pitchFamily="2" charset="0"/>
              <a:ea typeface="SutonnyMJ" pitchFamily="2" charset="0"/>
              <a:cs typeface="SutonnyMJ" pitchFamily="2" charset="0"/>
            </a:endParaRPr>
          </a:p>
        </p:txBody>
      </p:sp>
      <p:sp>
        <p:nvSpPr>
          <p:cNvPr id="20" name="Title 1"/>
          <p:cNvSpPr txBox="1">
            <a:spLocks/>
          </p:cNvSpPr>
          <p:nvPr/>
        </p:nvSpPr>
        <p:spPr bwMode="auto">
          <a:xfrm>
            <a:off x="134471" y="1075767"/>
            <a:ext cx="8875059" cy="1438834"/>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400" b="1" dirty="0">
                <a:latin typeface="SutonnyMJ" pitchFamily="2" charset="0"/>
                <a:ea typeface="SutonnyMJ" pitchFamily="2" charset="0"/>
                <a:cs typeface="SutonnyMJ" pitchFamily="2" charset="0"/>
              </a:rPr>
              <a:t>১. অফিস ব্যবস্থাপনার কাজে এই নেটওয়ার্ক টপোলজি খুবই উপযোগী।</a:t>
            </a:r>
          </a:p>
          <a:p>
            <a:pPr algn="just">
              <a:spcBef>
                <a:spcPct val="0"/>
              </a:spcBef>
              <a:buNone/>
            </a:pPr>
            <a:r>
              <a:rPr lang="as-IN" sz="2400" b="1" dirty="0">
                <a:latin typeface="SutonnyMJ" pitchFamily="2" charset="0"/>
                <a:ea typeface="SutonnyMJ" pitchFamily="2" charset="0"/>
                <a:cs typeface="SutonnyMJ" pitchFamily="2" charset="0"/>
              </a:rPr>
              <a:t>২. শাখা প্রশাখা সৃষ্টির মাধ্যমে ট্রি টপোলজির নেটওয়ার্ক স¤প্রসারণ করা সহজ।</a:t>
            </a:r>
          </a:p>
          <a:p>
            <a:pPr algn="just">
              <a:spcBef>
                <a:spcPct val="0"/>
              </a:spcBef>
              <a:buNone/>
            </a:pPr>
            <a:r>
              <a:rPr lang="as-IN" sz="2400" b="1" dirty="0">
                <a:latin typeface="SutonnyMJ" pitchFamily="2" charset="0"/>
                <a:ea typeface="SutonnyMJ" pitchFamily="2" charset="0"/>
                <a:cs typeface="SutonnyMJ" pitchFamily="2" charset="0"/>
              </a:rPr>
              <a:t>৩. নতুন কোন নোড সংযোগ বা বাদ দিলে নেটওয়ার্কের স্বাভাবিক কাজকর্মের কোন অসুবিধা হয় না।</a:t>
            </a:r>
            <a:endParaRPr lang="en-US" sz="2400" b="1" dirty="0">
              <a:latin typeface="SutonnyMJ" pitchFamily="2" charset="0"/>
              <a:ea typeface="SutonnyMJ" pitchFamily="2" charset="0"/>
              <a:cs typeface="SutonnyMJ" pitchFamily="2" charset="0"/>
            </a:endParaRPr>
          </a:p>
        </p:txBody>
      </p:sp>
      <p:sp>
        <p:nvSpPr>
          <p:cNvPr id="7"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2667000"/>
            <a:ext cx="8673354" cy="4056529"/>
          </a:xfrm>
          <a:prstGeom prst="rect">
            <a:avLst/>
          </a:prstGeom>
        </p:spPr>
      </p:pic>
    </p:spTree>
    <p:extLst>
      <p:ext uri="{BB962C8B-B14F-4D97-AF65-F5344CB8AC3E}">
        <p14:creationId xmlns:p14="http://schemas.microsoft.com/office/powerpoint/2010/main" val="1734565970"/>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0" grpId="0" animBg="1" autoUpdateAnimBg="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492340" y="579064"/>
            <a:ext cx="8356192" cy="56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err="1">
                <a:solidFill>
                  <a:srgbClr val="002060"/>
                </a:solidFill>
                <a:latin typeface="SutonnyMJ" pitchFamily="2" charset="0"/>
                <a:ea typeface="SutonnyMJ" pitchFamily="2" charset="0"/>
                <a:cs typeface="SutonnyMJ" pitchFamily="2" charset="0"/>
              </a:rPr>
              <a:t>ট্রি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টপোলজি</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ব্যবহারের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অসুবিধা</a:t>
            </a:r>
            <a:r>
              <a:rPr lang="en-US" sz="2621" b="1" dirty="0">
                <a:solidFill>
                  <a:srgbClr val="002060"/>
                </a:solidFill>
                <a:latin typeface="SutonnyMJ" pitchFamily="2" charset="0"/>
                <a:ea typeface="SutonnyMJ" pitchFamily="2" charset="0"/>
                <a:cs typeface="SutonnyMJ" pitchFamily="2" charset="0"/>
              </a:rPr>
              <a:t> </a:t>
            </a:r>
            <a:r>
              <a:rPr lang="en-US" sz="2330" b="1" dirty="0">
                <a:solidFill>
                  <a:srgbClr val="002060"/>
                </a:solidFill>
                <a:latin typeface="Times New Roman" panose="02020603050405020304" pitchFamily="18" charset="0"/>
                <a:cs typeface="Times New Roman" panose="02020603050405020304" pitchFamily="18" charset="0"/>
              </a:rPr>
              <a:t>(Disadvantages of Tree Topology)</a:t>
            </a:r>
            <a:endParaRPr lang="en-US" sz="2621" b="1" dirty="0">
              <a:solidFill>
                <a:srgbClr val="002060"/>
              </a:solidFill>
              <a:latin typeface="SutonnyMJ" pitchFamily="2" charset="0"/>
              <a:ea typeface="SutonnyMJ" pitchFamily="2" charset="0"/>
              <a:cs typeface="SutonnyMJ" pitchFamily="2" charset="0"/>
            </a:endParaRPr>
          </a:p>
        </p:txBody>
      </p:sp>
      <p:sp>
        <p:nvSpPr>
          <p:cNvPr id="21" name="Title 1"/>
          <p:cNvSpPr txBox="1">
            <a:spLocks/>
          </p:cNvSpPr>
          <p:nvPr/>
        </p:nvSpPr>
        <p:spPr bwMode="auto">
          <a:xfrm>
            <a:off x="555376" y="1144156"/>
            <a:ext cx="7916270" cy="144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912" b="1" dirty="0">
                <a:latin typeface="SutonnyMJ" pitchFamily="2" charset="0"/>
                <a:ea typeface="SutonnyMJ" pitchFamily="2" charset="0"/>
                <a:cs typeface="SutonnyMJ" pitchFamily="2" charset="0"/>
              </a:rPr>
              <a:t>১. এই টপোলজি কিছুটা জটিল ধরনের।</a:t>
            </a:r>
          </a:p>
          <a:p>
            <a:pPr algn="just">
              <a:spcBef>
                <a:spcPct val="0"/>
              </a:spcBef>
              <a:buNone/>
            </a:pPr>
            <a:r>
              <a:rPr lang="as-IN" sz="2912" b="1" dirty="0">
                <a:latin typeface="SutonnyMJ" pitchFamily="2" charset="0"/>
                <a:ea typeface="SutonnyMJ" pitchFamily="2" charset="0"/>
                <a:cs typeface="SutonnyMJ" pitchFamily="2" charset="0"/>
              </a:rPr>
              <a:t>২. রুট বা সার্ভার কম্পিউটারে ত্রুটি দেখা দিলে ট্রি নেটওয়ার্র্কটি অচল হয়ে যায়।</a:t>
            </a:r>
            <a:endParaRPr lang="en-US" sz="2912" b="1" dirty="0">
              <a:latin typeface="SutonnyMJ" pitchFamily="2" charset="0"/>
              <a:ea typeface="SutonnyMJ" pitchFamily="2" charset="0"/>
              <a:cs typeface="SutonnyMJ" pitchFamily="2" charset="0"/>
            </a:endParaRPr>
          </a:p>
        </p:txBody>
      </p:sp>
      <p:sp>
        <p:nvSpPr>
          <p:cNvPr id="7"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530" y="2454088"/>
            <a:ext cx="6697002" cy="4336676"/>
          </a:xfrm>
          <a:prstGeom prst="rect">
            <a:avLst/>
          </a:prstGeom>
        </p:spPr>
      </p:pic>
    </p:spTree>
    <p:extLst>
      <p:ext uri="{BB962C8B-B14F-4D97-AF65-F5344CB8AC3E}">
        <p14:creationId xmlns:p14="http://schemas.microsoft.com/office/powerpoint/2010/main" val="1635817495"/>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1" grpId="0" autoUpdateAnimBg="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762551" y="672353"/>
            <a:ext cx="5080046" cy="35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a:solidFill>
                  <a:srgbClr val="002060"/>
                </a:solidFill>
                <a:latin typeface="SutonnyMJ" pitchFamily="2" charset="0"/>
                <a:ea typeface="SutonnyMJ" pitchFamily="2" charset="0"/>
                <a:cs typeface="SutonnyMJ" pitchFamily="2" charset="0"/>
              </a:rPr>
              <a:t>5. </a:t>
            </a:r>
            <a:r>
              <a:rPr lang="en-US" sz="2621" b="1" dirty="0" err="1">
                <a:solidFill>
                  <a:srgbClr val="002060"/>
                </a:solidFill>
                <a:latin typeface="SutonnyMJ" pitchFamily="2" charset="0"/>
                <a:ea typeface="SutonnyMJ" pitchFamily="2" charset="0"/>
                <a:cs typeface="SutonnyMJ" pitchFamily="2" charset="0"/>
              </a:rPr>
              <a:t>হাইব্রিড</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টপোলজি</a:t>
            </a:r>
            <a:r>
              <a:rPr lang="en-US" sz="2621" b="1" dirty="0">
                <a:solidFill>
                  <a:srgbClr val="002060"/>
                </a:solidFill>
                <a:latin typeface="SutonnyMJ" pitchFamily="2" charset="0"/>
                <a:ea typeface="SutonnyMJ" pitchFamily="2" charset="0"/>
                <a:cs typeface="SutonnyMJ" pitchFamily="2" charset="0"/>
              </a:rPr>
              <a:t> </a:t>
            </a:r>
            <a:r>
              <a:rPr lang="en-US" sz="2330" b="1" dirty="0">
                <a:solidFill>
                  <a:srgbClr val="002060"/>
                </a:solidFill>
                <a:latin typeface="Times New Roman" panose="02020603050405020304" pitchFamily="18" charset="0"/>
                <a:cs typeface="Times New Roman" panose="02020603050405020304" pitchFamily="18" charset="0"/>
              </a:rPr>
              <a:t>(Hybrid Topology)</a:t>
            </a:r>
            <a:endParaRPr lang="en-US" sz="2621" b="1" dirty="0">
              <a:solidFill>
                <a:srgbClr val="002060"/>
              </a:solidFill>
              <a:latin typeface="SutonnyMJ" pitchFamily="2" charset="0"/>
              <a:ea typeface="SutonnyMJ" pitchFamily="2" charset="0"/>
              <a:cs typeface="SutonnyMJ" pitchFamily="2" charset="0"/>
            </a:endParaRPr>
          </a:p>
        </p:txBody>
      </p:sp>
      <p:sp>
        <p:nvSpPr>
          <p:cNvPr id="20" name="Title 1"/>
          <p:cNvSpPr txBox="1">
            <a:spLocks/>
          </p:cNvSpPr>
          <p:nvPr/>
        </p:nvSpPr>
        <p:spPr bwMode="auto">
          <a:xfrm>
            <a:off x="134471" y="1032107"/>
            <a:ext cx="8875059" cy="1377225"/>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None/>
            </a:pPr>
            <a:r>
              <a:rPr lang="as-IN" sz="2912" b="1" dirty="0">
                <a:latin typeface="SutonnyMJ" pitchFamily="2" charset="0"/>
                <a:ea typeface="SutonnyMJ" pitchFamily="2" charset="0"/>
                <a:cs typeface="SutonnyMJ" pitchFamily="2" charset="0"/>
              </a:rPr>
              <a:t>বাস, স্টার, রিং ইত্যাদি টপোলজির সমন্বয়ে গঠিত নেটওয়ার্ক টপোলজিকে বলা হয় হাইব্রিড টপোলজি। উদাহরণস্বরূপ ইন্টারনেটকে এ ধরনের টপোলজি হিসেবে অভিহিত করা যায়।</a:t>
            </a:r>
            <a:endParaRPr lang="en-US" sz="2912" b="1" dirty="0">
              <a:latin typeface="SutonnyMJ" pitchFamily="2" charset="0"/>
              <a:ea typeface="SutonnyMJ" pitchFamily="2" charset="0"/>
              <a:cs typeface="SutonnyMJ" pitchFamily="2" charset="0"/>
            </a:endParaRPr>
          </a:p>
        </p:txBody>
      </p:sp>
      <p:sp>
        <p:nvSpPr>
          <p:cNvPr id="6"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77" y="2486174"/>
            <a:ext cx="8471647" cy="4304591"/>
          </a:xfrm>
          <a:prstGeom prst="rect">
            <a:avLst/>
          </a:prstGeom>
        </p:spPr>
      </p:pic>
    </p:spTree>
    <p:extLst>
      <p:ext uri="{BB962C8B-B14F-4D97-AF65-F5344CB8AC3E}">
        <p14:creationId xmlns:p14="http://schemas.microsoft.com/office/powerpoint/2010/main" val="3487858762"/>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0" grpId="0" animBg="1" autoUpdateAnimBg="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370740" y="537883"/>
            <a:ext cx="8437084" cy="603227"/>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err="1">
                <a:solidFill>
                  <a:srgbClr val="002060"/>
                </a:solidFill>
                <a:latin typeface="SutonnyMJ" pitchFamily="2" charset="0"/>
                <a:ea typeface="SutonnyMJ" pitchFamily="2" charset="0"/>
                <a:cs typeface="SutonnyMJ" pitchFamily="2" charset="0"/>
              </a:rPr>
              <a:t>হাইব্রিড</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টপোলজি</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ব্যবহারের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সুবিধা</a:t>
            </a:r>
            <a:r>
              <a:rPr lang="en-US" sz="2621" b="1" dirty="0">
                <a:solidFill>
                  <a:srgbClr val="002060"/>
                </a:solidFill>
                <a:latin typeface="SutonnyMJ" pitchFamily="2" charset="0"/>
                <a:ea typeface="SutonnyMJ" pitchFamily="2" charset="0"/>
                <a:cs typeface="SutonnyMJ" pitchFamily="2" charset="0"/>
              </a:rPr>
              <a:t> </a:t>
            </a:r>
            <a:r>
              <a:rPr lang="en-US" sz="2330" b="1" dirty="0">
                <a:solidFill>
                  <a:srgbClr val="002060"/>
                </a:solidFill>
                <a:latin typeface="Times New Roman" panose="02020603050405020304" pitchFamily="18" charset="0"/>
                <a:cs typeface="Times New Roman" panose="02020603050405020304" pitchFamily="18" charset="0"/>
              </a:rPr>
              <a:t>(Advantages of Hybrid Topology)</a:t>
            </a:r>
            <a:endParaRPr lang="en-US" sz="2621" b="1" dirty="0">
              <a:solidFill>
                <a:srgbClr val="002060"/>
              </a:solidFill>
              <a:latin typeface="SutonnyMJ" pitchFamily="2" charset="0"/>
              <a:ea typeface="SutonnyMJ" pitchFamily="2" charset="0"/>
              <a:cs typeface="SutonnyMJ" pitchFamily="2" charset="0"/>
            </a:endParaRPr>
          </a:p>
        </p:txBody>
      </p:sp>
      <p:sp>
        <p:nvSpPr>
          <p:cNvPr id="22" name="Title 1"/>
          <p:cNvSpPr txBox="1">
            <a:spLocks/>
          </p:cNvSpPr>
          <p:nvPr/>
        </p:nvSpPr>
        <p:spPr bwMode="auto">
          <a:xfrm>
            <a:off x="134471" y="1210236"/>
            <a:ext cx="8875059" cy="176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SutonnyMJ" pitchFamily="2" charset="0"/>
                <a:ea typeface="SutonnyMJ" pitchFamily="2" charset="0"/>
                <a:cs typeface="SutonnyMJ" pitchFamily="2" charset="0"/>
              </a:rPr>
              <a:t>১. এই টপোলজিতে প্রয়োজনানুযায়ী নেটওয়ার্ক বৃদ্ধি করার সুযোগ রয়েছে।</a:t>
            </a:r>
          </a:p>
          <a:p>
            <a:pPr algn="just">
              <a:spcBef>
                <a:spcPct val="0"/>
              </a:spcBef>
              <a:buNone/>
            </a:pPr>
            <a:r>
              <a:rPr lang="as-IN" sz="2824" b="1" dirty="0">
                <a:latin typeface="SutonnyMJ" pitchFamily="2" charset="0"/>
                <a:ea typeface="SutonnyMJ" pitchFamily="2" charset="0"/>
                <a:cs typeface="SutonnyMJ" pitchFamily="2" charset="0"/>
              </a:rPr>
              <a:t>২. কোন সমস্যা দেখা দিলে তা সহজেই নির্ণয় করা সম্ভব হয়।</a:t>
            </a:r>
          </a:p>
          <a:p>
            <a:pPr algn="just">
              <a:spcBef>
                <a:spcPct val="0"/>
              </a:spcBef>
              <a:buNone/>
            </a:pPr>
            <a:r>
              <a:rPr lang="as-IN" sz="2824" b="1" dirty="0">
                <a:latin typeface="SutonnyMJ" pitchFamily="2" charset="0"/>
                <a:ea typeface="SutonnyMJ" pitchFamily="2" charset="0"/>
                <a:cs typeface="SutonnyMJ" pitchFamily="2" charset="0"/>
              </a:rPr>
              <a:t>৩. কোন এক অংশ নষ্ট হয়ে গেলে সম্পূর্ণ নেটওয়ার্ক নষ্ট না হয়ে অংশবিশেষ নষ্ট হয়।</a:t>
            </a:r>
            <a:endParaRPr lang="en-US" sz="2824" b="1" dirty="0">
              <a:latin typeface="SutonnyMJ" pitchFamily="2" charset="0"/>
              <a:ea typeface="SutonnyMJ" pitchFamily="2" charset="0"/>
              <a:cs typeface="SutonnyMJ" pitchFamily="2" charset="0"/>
            </a:endParaRPr>
          </a:p>
        </p:txBody>
      </p:sp>
      <p:sp>
        <p:nvSpPr>
          <p:cNvPr id="18" name="Title 1"/>
          <p:cNvSpPr txBox="1">
            <a:spLocks/>
          </p:cNvSpPr>
          <p:nvPr/>
        </p:nvSpPr>
        <p:spPr bwMode="auto">
          <a:xfrm>
            <a:off x="134471" y="6252882"/>
            <a:ext cx="8875059" cy="605118"/>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None/>
            </a:pPr>
            <a:r>
              <a:rPr lang="as-IN" sz="353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utonnyMJ" pitchFamily="2" charset="0"/>
                <a:ea typeface="SutonnyMJ" pitchFamily="2" charset="0"/>
                <a:cs typeface="SutonnyMJ" pitchFamily="2" charset="0"/>
              </a:rPr>
              <a:t>এই টপোলজিতে ব্যবহৃত হাবসমূহ সর্বদা সচল রাখতে হয়।</a:t>
            </a:r>
            <a:endParaRPr lang="en-US" sz="353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utonnyMJ" pitchFamily="2" charset="0"/>
              <a:ea typeface="SutonnyMJ" pitchFamily="2" charset="0"/>
              <a:cs typeface="SutonnyMJ" pitchFamily="2" charset="0"/>
            </a:endParaRPr>
          </a:p>
        </p:txBody>
      </p:sp>
      <p:sp>
        <p:nvSpPr>
          <p:cNvPr id="9"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40" y="2891118"/>
            <a:ext cx="8437084" cy="3248726"/>
          </a:xfrm>
          <a:prstGeom prst="rect">
            <a:avLst/>
          </a:prstGeom>
        </p:spPr>
      </p:pic>
    </p:spTree>
    <p:extLst>
      <p:ext uri="{BB962C8B-B14F-4D97-AF65-F5344CB8AC3E}">
        <p14:creationId xmlns:p14="http://schemas.microsoft.com/office/powerpoint/2010/main" val="173876985"/>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22" grpId="0" autoUpdateAnimBg="0"/>
      <p:bldP spid="18" grpId="0" animBg="1" autoUpdateAnimBg="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1479176" y="602282"/>
            <a:ext cx="6387353" cy="578959"/>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3494" b="1" dirty="0">
                <a:solidFill>
                  <a:srgbClr val="002060"/>
                </a:solidFill>
                <a:latin typeface="SutonnyMJ" pitchFamily="2" charset="0"/>
                <a:ea typeface="SutonnyMJ" pitchFamily="2" charset="0"/>
                <a:cs typeface="SutonnyMJ" pitchFamily="2" charset="0"/>
              </a:rPr>
              <a:t>6. </a:t>
            </a:r>
            <a:r>
              <a:rPr lang="en-US" sz="3494" b="1" dirty="0" err="1">
                <a:solidFill>
                  <a:srgbClr val="002060"/>
                </a:solidFill>
                <a:latin typeface="SutonnyMJ" pitchFamily="2" charset="0"/>
                <a:ea typeface="SutonnyMJ" pitchFamily="2" charset="0"/>
                <a:cs typeface="SutonnyMJ" pitchFamily="2" charset="0"/>
              </a:rPr>
              <a:t>মেশ</a:t>
            </a:r>
            <a:r>
              <a:rPr lang="en-US" sz="3494" b="1" dirty="0">
                <a:solidFill>
                  <a:srgbClr val="002060"/>
                </a:solidFill>
                <a:latin typeface="SutonnyMJ" pitchFamily="2" charset="0"/>
                <a:ea typeface="SutonnyMJ" pitchFamily="2" charset="0"/>
                <a:cs typeface="SutonnyMJ" pitchFamily="2" charset="0"/>
              </a:rPr>
              <a:t> </a:t>
            </a:r>
            <a:r>
              <a:rPr lang="en-US" sz="3494" b="1" dirty="0" err="1">
                <a:solidFill>
                  <a:srgbClr val="002060"/>
                </a:solidFill>
                <a:latin typeface="SutonnyMJ" pitchFamily="2" charset="0"/>
                <a:ea typeface="SutonnyMJ" pitchFamily="2" charset="0"/>
                <a:cs typeface="SutonnyMJ" pitchFamily="2" charset="0"/>
              </a:rPr>
              <a:t>টপোলজি</a:t>
            </a:r>
            <a:r>
              <a:rPr lang="en-US" sz="3494" b="1" dirty="0">
                <a:solidFill>
                  <a:srgbClr val="002060"/>
                </a:solidFill>
                <a:latin typeface="SutonnyMJ" pitchFamily="2" charset="0"/>
                <a:ea typeface="SutonnyMJ" pitchFamily="2" charset="0"/>
                <a:cs typeface="SutonnyMJ" pitchFamily="2" charset="0"/>
              </a:rPr>
              <a:t> </a:t>
            </a:r>
            <a:r>
              <a:rPr lang="en-US" sz="3203" b="1" dirty="0">
                <a:solidFill>
                  <a:srgbClr val="002060"/>
                </a:solidFill>
                <a:latin typeface="Times New Roman" panose="02020603050405020304" pitchFamily="18" charset="0"/>
                <a:cs typeface="Times New Roman" panose="02020603050405020304" pitchFamily="18" charset="0"/>
              </a:rPr>
              <a:t>(Mesh Topology)</a:t>
            </a:r>
            <a:endParaRPr lang="en-US" sz="3494" b="1" dirty="0">
              <a:solidFill>
                <a:srgbClr val="002060"/>
              </a:solidFill>
              <a:latin typeface="SutonnyMJ" pitchFamily="2" charset="0"/>
              <a:ea typeface="SutonnyMJ" pitchFamily="2" charset="0"/>
              <a:cs typeface="SutonnyMJ" pitchFamily="2" charset="0"/>
            </a:endParaRPr>
          </a:p>
        </p:txBody>
      </p:sp>
      <p:sp>
        <p:nvSpPr>
          <p:cNvPr id="20" name="Title 1"/>
          <p:cNvSpPr txBox="1">
            <a:spLocks/>
          </p:cNvSpPr>
          <p:nvPr/>
        </p:nvSpPr>
        <p:spPr bwMode="auto">
          <a:xfrm>
            <a:off x="395017" y="1334565"/>
            <a:ext cx="8353966" cy="169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None/>
            </a:pPr>
            <a:r>
              <a:rPr lang="as-IN" b="1" dirty="0">
                <a:latin typeface="SutonnyMJ" pitchFamily="2" charset="0"/>
                <a:ea typeface="SutonnyMJ" pitchFamily="2" charset="0"/>
                <a:cs typeface="SutonnyMJ" pitchFamily="2" charset="0"/>
              </a:rPr>
              <a:t>যদি কোন নেটওয়ার্কে ডিভাইস বা পিসিসমূহের মধ্যে অতিরিক্ত সংযোগ থাকে তাহলে তাকে বলা হয় মেশ টপোলজি। অধিকাংশ মেশ টপোলজি নেটওয়ার্ক সত্যিকারের মেশ নেটওয়ার্ক নয়। এরা আসলে হাইব্রিড (</a:t>
            </a:r>
            <a:r>
              <a:rPr lang="en-US" b="1" dirty="0">
                <a:solidFill>
                  <a:srgbClr val="002060"/>
                </a:solidFill>
                <a:latin typeface="Times New Roman" panose="02020603050405020304" pitchFamily="18" charset="0"/>
                <a:cs typeface="Times New Roman" panose="02020603050405020304" pitchFamily="18" charset="0"/>
              </a:rPr>
              <a:t>Hybrid</a:t>
            </a:r>
            <a:r>
              <a:rPr lang="en-US" b="1" dirty="0">
                <a:latin typeface="SutonnyMJ" pitchFamily="2" charset="0"/>
                <a:ea typeface="SutonnyMJ" pitchFamily="2" charset="0"/>
                <a:cs typeface="SutonnyMJ" pitchFamily="2" charset="0"/>
              </a:rPr>
              <a:t>) </a:t>
            </a:r>
            <a:r>
              <a:rPr lang="as-IN" b="1" dirty="0">
                <a:latin typeface="SutonnyMJ" pitchFamily="2" charset="0"/>
                <a:ea typeface="SutonnyMJ" pitchFamily="2" charset="0"/>
                <a:cs typeface="SutonnyMJ" pitchFamily="2" charset="0"/>
              </a:rPr>
              <a:t>মেশ নেটওয়ার্ক।</a:t>
            </a:r>
            <a:endParaRPr lang="en-US" b="1" dirty="0">
              <a:latin typeface="SutonnyMJ" pitchFamily="2" charset="0"/>
              <a:ea typeface="SutonnyMJ" pitchFamily="2" charset="0"/>
              <a:cs typeface="SutonnyMJ" pitchFamily="2" charset="0"/>
            </a:endParaRPr>
          </a:p>
        </p:txBody>
      </p:sp>
      <p:sp>
        <p:nvSpPr>
          <p:cNvPr id="6"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0" y="3182217"/>
            <a:ext cx="8875059" cy="3563471"/>
          </a:xfrm>
          <a:prstGeom prst="rect">
            <a:avLst/>
          </a:prstGeom>
        </p:spPr>
      </p:pic>
    </p:spTree>
    <p:extLst>
      <p:ext uri="{BB962C8B-B14F-4D97-AF65-F5344CB8AC3E}">
        <p14:creationId xmlns:p14="http://schemas.microsoft.com/office/powerpoint/2010/main" val="4143917949"/>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20" grpId="0" autoUpdateAnimBg="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586313" y="562491"/>
            <a:ext cx="7700963" cy="50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err="1">
                <a:solidFill>
                  <a:srgbClr val="002060"/>
                </a:solidFill>
                <a:latin typeface="SutonnyMJ" pitchFamily="2" charset="0"/>
                <a:ea typeface="SutonnyMJ" pitchFamily="2" charset="0"/>
                <a:cs typeface="SutonnyMJ" pitchFamily="2" charset="0"/>
              </a:rPr>
              <a:t>মেশ</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টপোলজি</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ব্যবহারের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সুবিধা</a:t>
            </a:r>
            <a:r>
              <a:rPr lang="en-US" sz="2621" b="1" dirty="0">
                <a:solidFill>
                  <a:srgbClr val="002060"/>
                </a:solidFill>
                <a:latin typeface="SutonnyMJ" pitchFamily="2" charset="0"/>
                <a:ea typeface="SutonnyMJ" pitchFamily="2" charset="0"/>
                <a:cs typeface="SutonnyMJ" pitchFamily="2" charset="0"/>
              </a:rPr>
              <a:t> </a:t>
            </a:r>
            <a:r>
              <a:rPr lang="en-US" sz="2330" b="1" dirty="0">
                <a:solidFill>
                  <a:srgbClr val="002060"/>
                </a:solidFill>
                <a:latin typeface="Times New Roman" panose="02020603050405020304" pitchFamily="18" charset="0"/>
                <a:cs typeface="Times New Roman" panose="02020603050405020304" pitchFamily="18" charset="0"/>
              </a:rPr>
              <a:t>(Advantages of Mesh Topology)</a:t>
            </a:r>
            <a:endParaRPr lang="en-US" sz="2621" b="1" dirty="0">
              <a:solidFill>
                <a:srgbClr val="002060"/>
              </a:solidFill>
              <a:latin typeface="SutonnyMJ" pitchFamily="2" charset="0"/>
              <a:ea typeface="SutonnyMJ" pitchFamily="2" charset="0"/>
              <a:cs typeface="SutonnyMJ" pitchFamily="2" charset="0"/>
            </a:endParaRPr>
          </a:p>
        </p:txBody>
      </p:sp>
      <p:sp>
        <p:nvSpPr>
          <p:cNvPr id="22" name="Title 1"/>
          <p:cNvSpPr txBox="1">
            <a:spLocks/>
          </p:cNvSpPr>
          <p:nvPr/>
        </p:nvSpPr>
        <p:spPr bwMode="auto">
          <a:xfrm>
            <a:off x="602321" y="1210236"/>
            <a:ext cx="7700963" cy="131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SutonnyMJ" pitchFamily="2" charset="0"/>
                <a:ea typeface="SutonnyMJ" pitchFamily="2" charset="0"/>
                <a:cs typeface="SutonnyMJ" pitchFamily="2" charset="0"/>
              </a:rPr>
              <a:t>১. সহজে নেটওয়ার্কে খুব বড় ধরনের সমস্যা সৃষ্টি হয় না।</a:t>
            </a:r>
          </a:p>
          <a:p>
            <a:pPr algn="just">
              <a:spcBef>
                <a:spcPct val="0"/>
              </a:spcBef>
              <a:buNone/>
            </a:pPr>
            <a:r>
              <a:rPr lang="as-IN" sz="2824" b="1" dirty="0">
                <a:latin typeface="SutonnyMJ" pitchFamily="2" charset="0"/>
                <a:ea typeface="SutonnyMJ" pitchFamily="2" charset="0"/>
                <a:cs typeface="SutonnyMJ" pitchFamily="2" charset="0"/>
              </a:rPr>
              <a:t>২. এতে ডেটা কমিউনিকেশনে অনেক বেশি নিশ্চয়তা থাকে।</a:t>
            </a:r>
          </a:p>
          <a:p>
            <a:pPr algn="just">
              <a:spcBef>
                <a:spcPct val="0"/>
              </a:spcBef>
              <a:buNone/>
            </a:pPr>
            <a:r>
              <a:rPr lang="as-IN" sz="2824" b="1" dirty="0">
                <a:latin typeface="SutonnyMJ" pitchFamily="2" charset="0"/>
                <a:ea typeface="SutonnyMJ" pitchFamily="2" charset="0"/>
                <a:cs typeface="SutonnyMJ" pitchFamily="2" charset="0"/>
              </a:rPr>
              <a:t>৩. নেটওয়ার্কের সমস্যা খুব সহজে সমাধান করা যায়।</a:t>
            </a:r>
            <a:endParaRPr lang="en-US" sz="2824" b="1" dirty="0">
              <a:latin typeface="SutonnyMJ" pitchFamily="2" charset="0"/>
              <a:ea typeface="SutonnyMJ" pitchFamily="2" charset="0"/>
              <a:cs typeface="SutonnyMJ" pitchFamily="2" charset="0"/>
            </a:endParaRPr>
          </a:p>
        </p:txBody>
      </p:sp>
      <p:sp>
        <p:nvSpPr>
          <p:cNvPr id="8"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000" t="3501" r="2000" b="10117"/>
          <a:stretch/>
        </p:blipFill>
        <p:spPr>
          <a:xfrm>
            <a:off x="201706" y="2526892"/>
            <a:ext cx="8740588" cy="4331108"/>
          </a:xfrm>
          <a:prstGeom prst="rect">
            <a:avLst/>
          </a:prstGeom>
        </p:spPr>
      </p:pic>
    </p:spTree>
    <p:extLst>
      <p:ext uri="{BB962C8B-B14F-4D97-AF65-F5344CB8AC3E}">
        <p14:creationId xmlns:p14="http://schemas.microsoft.com/office/powerpoint/2010/main" val="4160991019"/>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2" grpId="0" autoUpdateAnimBg="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403412" y="524855"/>
            <a:ext cx="8223296" cy="48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sz="2621" b="1" dirty="0" err="1">
                <a:solidFill>
                  <a:srgbClr val="002060"/>
                </a:solidFill>
                <a:latin typeface="SutonnyMJ" pitchFamily="2" charset="0"/>
                <a:ea typeface="SutonnyMJ" pitchFamily="2" charset="0"/>
                <a:cs typeface="SutonnyMJ" pitchFamily="2" charset="0"/>
              </a:rPr>
              <a:t>মেশ</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টপোলজি</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ব্যবহারের</a:t>
            </a:r>
            <a:r>
              <a:rPr lang="en-US" sz="2621" b="1" dirty="0">
                <a:solidFill>
                  <a:srgbClr val="002060"/>
                </a:solidFill>
                <a:latin typeface="SutonnyMJ" pitchFamily="2" charset="0"/>
                <a:ea typeface="SutonnyMJ" pitchFamily="2" charset="0"/>
                <a:cs typeface="SutonnyMJ" pitchFamily="2" charset="0"/>
              </a:rPr>
              <a:t> </a:t>
            </a:r>
            <a:r>
              <a:rPr lang="en-US" sz="2621" b="1" dirty="0" err="1">
                <a:solidFill>
                  <a:srgbClr val="002060"/>
                </a:solidFill>
                <a:latin typeface="SutonnyMJ" pitchFamily="2" charset="0"/>
                <a:ea typeface="SutonnyMJ" pitchFamily="2" charset="0"/>
                <a:cs typeface="SutonnyMJ" pitchFamily="2" charset="0"/>
              </a:rPr>
              <a:t>অসুবিধা</a:t>
            </a:r>
            <a:r>
              <a:rPr lang="en-US" sz="2621" b="1" dirty="0">
                <a:solidFill>
                  <a:srgbClr val="002060"/>
                </a:solidFill>
                <a:latin typeface="SutonnyMJ" pitchFamily="2" charset="0"/>
                <a:ea typeface="SutonnyMJ" pitchFamily="2" charset="0"/>
                <a:cs typeface="SutonnyMJ" pitchFamily="2" charset="0"/>
              </a:rPr>
              <a:t> </a:t>
            </a:r>
            <a:r>
              <a:rPr lang="en-US" sz="2330" b="1" dirty="0">
                <a:solidFill>
                  <a:srgbClr val="002060"/>
                </a:solidFill>
                <a:latin typeface="Times New Roman" panose="02020603050405020304" pitchFamily="18" charset="0"/>
                <a:cs typeface="Times New Roman" panose="02020603050405020304" pitchFamily="18" charset="0"/>
              </a:rPr>
              <a:t>(Disadvantages of Mesh Topology)</a:t>
            </a:r>
            <a:endParaRPr lang="en-US" sz="2621" b="1" dirty="0">
              <a:solidFill>
                <a:srgbClr val="002060"/>
              </a:solidFill>
              <a:latin typeface="SutonnyMJ" pitchFamily="2" charset="0"/>
              <a:ea typeface="SutonnyMJ" pitchFamily="2" charset="0"/>
              <a:cs typeface="SutonnyMJ" pitchFamily="2" charset="0"/>
            </a:endParaRPr>
          </a:p>
        </p:txBody>
      </p:sp>
      <p:sp>
        <p:nvSpPr>
          <p:cNvPr id="21" name="Title 1"/>
          <p:cNvSpPr txBox="1">
            <a:spLocks/>
          </p:cNvSpPr>
          <p:nvPr/>
        </p:nvSpPr>
        <p:spPr bwMode="auto">
          <a:xfrm>
            <a:off x="134471" y="1030941"/>
            <a:ext cx="8875058" cy="1053353"/>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SutonnyMJ" pitchFamily="2" charset="0"/>
                <a:ea typeface="SutonnyMJ" pitchFamily="2" charset="0"/>
                <a:cs typeface="SutonnyMJ" pitchFamily="2" charset="0"/>
              </a:rPr>
              <a:t>১. এই টপোলজিতে নেটওয়ার্ক ইনস্টলেশন ও কনফিগারেশন বেশ জটিল।</a:t>
            </a:r>
          </a:p>
          <a:p>
            <a:pPr algn="just">
              <a:spcBef>
                <a:spcPct val="0"/>
              </a:spcBef>
              <a:buNone/>
            </a:pPr>
            <a:r>
              <a:rPr lang="as-IN" sz="2824" b="1" dirty="0">
                <a:latin typeface="SutonnyMJ" pitchFamily="2" charset="0"/>
                <a:ea typeface="SutonnyMJ" pitchFamily="2" charset="0"/>
                <a:cs typeface="SutonnyMJ" pitchFamily="2" charset="0"/>
              </a:rPr>
              <a:t>২. নেটওয়ার্কে অতিরিক্ত লিংক স্থাপন করতে হয় বিধায় এতে খরচ বেড়ে যায়।</a:t>
            </a:r>
            <a:endParaRPr lang="en-US" sz="2824" b="1" dirty="0">
              <a:latin typeface="SutonnyMJ" pitchFamily="2" charset="0"/>
              <a:ea typeface="SutonnyMJ" pitchFamily="2" charset="0"/>
              <a:cs typeface="SutonnyMJ" pitchFamily="2" charset="0"/>
            </a:endParaRPr>
          </a:p>
        </p:txBody>
      </p:sp>
      <p:sp>
        <p:nvSpPr>
          <p:cNvPr id="7" name="Title 1"/>
          <p:cNvSpPr txBox="1">
            <a:spLocks/>
          </p:cNvSpPr>
          <p:nvPr/>
        </p:nvSpPr>
        <p:spPr>
          <a:xfrm>
            <a:off x="1680883" y="90242"/>
            <a:ext cx="5979109" cy="488822"/>
          </a:xfrm>
          <a:prstGeom prst="rect">
            <a:avLst/>
          </a:prstGeom>
        </p:spPr>
        <p:txBody>
          <a:bodyPr vert="horz" lIns="89896" tIns="44948" rIns="89896" bIns="44948" rtlCol="0" anchor="ctr">
            <a:normAutofit fontScale="90000" lnSpcReduction="10000"/>
          </a:bodyPr>
          <a:lstStyle>
            <a:lvl1pPr algn="ctr" defTabSz="1018824" rtl="0" eaLnBrk="1" latinLnBrk="0" hangingPunct="1">
              <a:spcBef>
                <a:spcPct val="0"/>
              </a:spcBef>
              <a:buNone/>
              <a:defRPr sz="3600" kern="1200">
                <a:solidFill>
                  <a:schemeClr val="tx1">
                    <a:lumMod val="95000"/>
                    <a:lumOff val="5000"/>
                  </a:schemeClr>
                </a:solidFill>
                <a:latin typeface="+mj-lt"/>
                <a:ea typeface="+mj-ea"/>
                <a:cs typeface="+mj-cs"/>
              </a:defRPr>
            </a:lvl1pPr>
          </a:lstStyle>
          <a:p>
            <a:pPr>
              <a:defRPr/>
            </a:pPr>
            <a:r>
              <a:rPr lang="fr-FR" sz="3177" b="1" dirty="0" err="1">
                <a:solidFill>
                  <a:srgbClr val="0070C0"/>
                </a:solidFill>
                <a:latin typeface="SutonnyMJ" pitchFamily="2" charset="0"/>
                <a:cs typeface="SutonnyMJ" pitchFamily="2" charset="0"/>
              </a:rPr>
              <a:t>নেটওয়ার্ক</a:t>
            </a:r>
            <a:r>
              <a:rPr lang="fr-FR" sz="3177" b="1" dirty="0">
                <a:solidFill>
                  <a:srgbClr val="0070C0"/>
                </a:solidFill>
                <a:latin typeface="SutonnyMJ" pitchFamily="2" charset="0"/>
                <a:cs typeface="SutonnyMJ" pitchFamily="2" charset="0"/>
              </a:rPr>
              <a:t> </a:t>
            </a:r>
            <a:r>
              <a:rPr lang="fr-FR" sz="3177" b="1" dirty="0" err="1">
                <a:solidFill>
                  <a:srgbClr val="0070C0"/>
                </a:solidFill>
                <a:latin typeface="SutonnyMJ" pitchFamily="2" charset="0"/>
                <a:cs typeface="SutonnyMJ" pitchFamily="2" charset="0"/>
              </a:rPr>
              <a:t>টপোলজি</a:t>
            </a:r>
            <a:r>
              <a:rPr lang="fr-FR" sz="3177" b="1" dirty="0">
                <a:solidFill>
                  <a:srgbClr val="0070C0"/>
                </a:solidFill>
                <a:latin typeface="SutonnyMJ" pitchFamily="2" charset="0"/>
                <a:cs typeface="SutonnyMJ" pitchFamily="2" charset="0"/>
              </a:rPr>
              <a:t> </a:t>
            </a:r>
            <a:r>
              <a:rPr lang="fr-FR" sz="2621" b="1" dirty="0">
                <a:solidFill>
                  <a:srgbClr val="0070C0"/>
                </a:solidFill>
                <a:latin typeface="Times New Roman" panose="02020603050405020304" pitchFamily="18" charset="0"/>
                <a:cs typeface="Times New Roman" panose="02020603050405020304" pitchFamily="18" charset="0"/>
              </a:rPr>
              <a:t>(Network </a:t>
            </a:r>
            <a:r>
              <a:rPr lang="fr-FR" sz="2621" b="1" dirty="0" err="1">
                <a:solidFill>
                  <a:srgbClr val="0070C0"/>
                </a:solidFill>
                <a:latin typeface="Times New Roman" panose="02020603050405020304" pitchFamily="18" charset="0"/>
                <a:cs typeface="Times New Roman" panose="02020603050405020304" pitchFamily="18" charset="0"/>
              </a:rPr>
              <a:t>Topology</a:t>
            </a:r>
            <a:r>
              <a:rPr lang="fr-FR" sz="2621" b="1" dirty="0">
                <a:solidFill>
                  <a:srgbClr val="0070C0"/>
                </a:solidFill>
                <a:latin typeface="Times New Roman" panose="02020603050405020304" pitchFamily="18" charset="0"/>
                <a:cs typeface="Times New Roman" panose="02020603050405020304" pitchFamily="18" charset="0"/>
              </a:rPr>
              <a:t>)</a:t>
            </a:r>
            <a:endParaRPr lang="en-US" sz="262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2113109"/>
            <a:ext cx="8740587" cy="4701025"/>
          </a:xfrm>
          <a:prstGeom prst="rect">
            <a:avLst/>
          </a:prstGeom>
        </p:spPr>
      </p:pic>
    </p:spTree>
    <p:extLst>
      <p:ext uri="{BB962C8B-B14F-4D97-AF65-F5344CB8AC3E}">
        <p14:creationId xmlns:p14="http://schemas.microsoft.com/office/powerpoint/2010/main" val="1345281546"/>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1" grpId="0" animBg="1" autoUpdateAnimBg="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60059" y="0"/>
            <a:ext cx="2386485" cy="730344"/>
          </a:xfrm>
        </p:spPr>
        <p:txBody>
          <a:bodyPr>
            <a:normAutofit/>
          </a:bodyPr>
          <a:lstStyle/>
          <a:p>
            <a:r>
              <a:rPr lang="as-IN" sz="3494" b="1" dirty="0">
                <a:latin typeface="Arial" panose="020B0604020202020204" pitchFamily="34" charset="0"/>
                <a:cs typeface="Arial" panose="020B0604020202020204" pitchFamily="34" charset="0"/>
              </a:rPr>
              <a:t>পাঠ মূল্যায়ন</a:t>
            </a:r>
            <a:endParaRPr lang="en-US" sz="3494" b="1" dirty="0">
              <a:latin typeface="Arial" panose="020B0604020202020204" pitchFamily="34" charset="0"/>
              <a:cs typeface="Arial" panose="020B0604020202020204" pitchFamily="34" charset="0"/>
            </a:endParaRPr>
          </a:p>
        </p:txBody>
      </p:sp>
      <p:sp>
        <p:nvSpPr>
          <p:cNvPr id="3" name="TextBox 2"/>
          <p:cNvSpPr txBox="1">
            <a:spLocks noChangeArrowheads="1"/>
          </p:cNvSpPr>
          <p:nvPr/>
        </p:nvSpPr>
        <p:spPr bwMode="auto">
          <a:xfrm>
            <a:off x="2209800" y="1600200"/>
            <a:ext cx="4648200" cy="372512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r>
              <a:rPr lang="en-US" sz="3600" dirty="0" smtClean="0"/>
              <a:t>ক</a:t>
            </a:r>
            <a:r>
              <a:rPr lang="en-US" sz="3600" dirty="0"/>
              <a:t>) </a:t>
            </a:r>
            <a:r>
              <a:rPr lang="en-US" sz="3600" dirty="0" err="1"/>
              <a:t>মডেম</a:t>
            </a:r>
            <a:r>
              <a:rPr lang="en-US" sz="3600" dirty="0"/>
              <a:t> </a:t>
            </a:r>
            <a:r>
              <a:rPr lang="en-US" sz="3600" dirty="0" err="1"/>
              <a:t>কী</a:t>
            </a:r>
            <a:r>
              <a:rPr lang="en-US" sz="3600" dirty="0"/>
              <a:t>?</a:t>
            </a:r>
          </a:p>
          <a:p>
            <a:pPr fontAlgn="base"/>
            <a:r>
              <a:rPr lang="en-US" sz="3600" dirty="0"/>
              <a:t>ক) NIC </a:t>
            </a:r>
            <a:r>
              <a:rPr lang="en-US" sz="3600" dirty="0" err="1"/>
              <a:t>কী</a:t>
            </a:r>
            <a:r>
              <a:rPr lang="en-US" sz="3600" dirty="0"/>
              <a:t>?</a:t>
            </a:r>
          </a:p>
          <a:p>
            <a:pPr fontAlgn="base"/>
            <a:r>
              <a:rPr lang="en-US" sz="3600" dirty="0"/>
              <a:t>ক) </a:t>
            </a:r>
            <a:r>
              <a:rPr lang="en-US" sz="3600" dirty="0" err="1"/>
              <a:t>সুইচ</a:t>
            </a:r>
            <a:r>
              <a:rPr lang="en-US" sz="3600" dirty="0"/>
              <a:t>/</a:t>
            </a:r>
            <a:r>
              <a:rPr lang="en-US" sz="3600" dirty="0" err="1"/>
              <a:t>হাব</a:t>
            </a:r>
            <a:r>
              <a:rPr lang="en-US" sz="3600" dirty="0"/>
              <a:t>/</a:t>
            </a:r>
            <a:r>
              <a:rPr lang="en-US" sz="3600" dirty="0" err="1"/>
              <a:t>রাউটার</a:t>
            </a:r>
            <a:r>
              <a:rPr lang="en-US" sz="3600" dirty="0"/>
              <a:t> </a:t>
            </a:r>
            <a:r>
              <a:rPr lang="en-US" sz="3600" dirty="0" err="1"/>
              <a:t>কী</a:t>
            </a:r>
            <a:r>
              <a:rPr lang="en-US" sz="3600" dirty="0"/>
              <a:t>?</a:t>
            </a:r>
          </a:p>
          <a:p>
            <a:pPr fontAlgn="base"/>
            <a:r>
              <a:rPr lang="en-US" sz="3600" dirty="0"/>
              <a:t>ক) </a:t>
            </a:r>
            <a:r>
              <a:rPr lang="en-US" sz="3600" dirty="0" err="1"/>
              <a:t>গেটওয়ে</a:t>
            </a:r>
            <a:r>
              <a:rPr lang="en-US" sz="3600" dirty="0"/>
              <a:t>/</a:t>
            </a:r>
            <a:r>
              <a:rPr lang="en-US" sz="3600" dirty="0" err="1"/>
              <a:t>ব্রিজ</a:t>
            </a:r>
            <a:r>
              <a:rPr lang="en-US" sz="3600" dirty="0"/>
              <a:t> </a:t>
            </a:r>
            <a:r>
              <a:rPr lang="en-US" sz="3600" dirty="0" err="1"/>
              <a:t>কী</a:t>
            </a:r>
            <a:r>
              <a:rPr lang="en-US" sz="3600" dirty="0"/>
              <a:t>?</a:t>
            </a:r>
          </a:p>
          <a:p>
            <a:pPr fontAlgn="base"/>
            <a:r>
              <a:rPr lang="en-US" sz="3600" dirty="0"/>
              <a:t>ক) </a:t>
            </a:r>
            <a:r>
              <a:rPr lang="en-US" sz="3600" dirty="0" err="1"/>
              <a:t>রিপিটার</a:t>
            </a:r>
            <a:r>
              <a:rPr lang="en-US" sz="3600" dirty="0"/>
              <a:t> </a:t>
            </a:r>
            <a:r>
              <a:rPr lang="en-US" sz="3600" dirty="0" err="1"/>
              <a:t>কী</a:t>
            </a:r>
            <a:r>
              <a:rPr lang="en-US" sz="3600" dirty="0"/>
              <a:t>?</a:t>
            </a:r>
          </a:p>
          <a:p>
            <a:pPr fontAlgn="base"/>
            <a:r>
              <a:rPr lang="en-US" sz="3600" dirty="0"/>
              <a:t>ক) </a:t>
            </a:r>
            <a:r>
              <a:rPr lang="en-US" sz="3600" dirty="0" err="1"/>
              <a:t>প্রোটোকল</a:t>
            </a:r>
            <a:r>
              <a:rPr lang="en-US" sz="3600" dirty="0"/>
              <a:t> </a:t>
            </a:r>
            <a:r>
              <a:rPr lang="en-US" sz="3600" dirty="0" err="1"/>
              <a:t>কী</a:t>
            </a:r>
            <a:r>
              <a:rPr lang="en-US" sz="3600" dirty="0"/>
              <a:t>?</a:t>
            </a:r>
          </a:p>
        </p:txBody>
      </p:sp>
    </p:spTree>
    <p:extLst>
      <p:ext uri="{BB962C8B-B14F-4D97-AF65-F5344CB8AC3E}">
        <p14:creationId xmlns:p14="http://schemas.microsoft.com/office/powerpoint/2010/main" val="686571612"/>
      </p:ext>
    </p:extLst>
  </p:cSld>
  <p:clrMapOvr>
    <a:masterClrMapping/>
  </p:clrMapOvr>
  <p:transition>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nodeType="afterGroup">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02"/>
            <a:ext cx="9144000" cy="6854798"/>
          </a:xfrm>
          <a:prstGeom prst="rect">
            <a:avLst/>
          </a:prstGeom>
        </p:spPr>
      </p:pic>
      <p:sp>
        <p:nvSpPr>
          <p:cNvPr id="2" name="Title 1"/>
          <p:cNvSpPr>
            <a:spLocks noGrp="1"/>
          </p:cNvSpPr>
          <p:nvPr>
            <p:ph type="title"/>
          </p:nvPr>
        </p:nvSpPr>
        <p:spPr>
          <a:xfrm>
            <a:off x="268941" y="3202"/>
            <a:ext cx="8606118" cy="6854798"/>
          </a:xfrm>
          <a:noFill/>
          <a:ln w="57150">
            <a:noFill/>
          </a:ln>
        </p:spPr>
        <p:txBody>
          <a:bodyPr>
            <a:normAutofit/>
          </a:bodyPr>
          <a:lstStyle/>
          <a:p>
            <a:r>
              <a:rPr lang="as-IN" sz="5824"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এতক্ষণ সাথে থাকার জন্য আন্তরিক </a:t>
            </a:r>
            <a:r>
              <a:rPr lang="as-IN" sz="28149"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Arial" panose="020B0604020202020204" pitchFamily="34" charset="0"/>
                <a:cs typeface="Arial" panose="020B0604020202020204" pitchFamily="34" charset="0"/>
              </a:rPr>
              <a:t>ধন্যবাদ</a:t>
            </a:r>
            <a:endParaRPr lang="en-US" sz="28149"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797231"/>
      </p:ext>
    </p:extLst>
  </p:cSld>
  <p:clrMapOvr>
    <a:masterClrMapping/>
  </p:clrMapOvr>
  <p:transition>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3647" y="0"/>
            <a:ext cx="5979109" cy="517712"/>
          </a:xfrm>
        </p:spPr>
        <p:txBody>
          <a:bodyPr>
            <a:normAutofit fontScale="90000"/>
          </a:bodyPr>
          <a:lstStyle/>
          <a:p>
            <a:r>
              <a:rPr lang="as-IN" sz="3494" dirty="0">
                <a:ln w="0"/>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নেটওয়ার্ক এর ধারণা</a:t>
            </a:r>
            <a:endParaRPr lang="en-US" sz="3494" dirty="0">
              <a:ln w="0"/>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endParaRPr>
          </a:p>
        </p:txBody>
      </p:sp>
      <p:sp>
        <p:nvSpPr>
          <p:cNvPr id="16" name="Title 1"/>
          <p:cNvSpPr txBox="1">
            <a:spLocks/>
          </p:cNvSpPr>
          <p:nvPr/>
        </p:nvSpPr>
        <p:spPr bwMode="auto">
          <a:xfrm>
            <a:off x="470647" y="517712"/>
            <a:ext cx="7987711" cy="14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824" b="1" dirty="0">
                <a:latin typeface="Nikosh" panose="02000000000000000000" pitchFamily="2" charset="0"/>
                <a:cs typeface="Nikosh" panose="02000000000000000000" pitchFamily="2" charset="0"/>
              </a:rPr>
              <a:t>কম্পউিটার</a:t>
            </a:r>
            <a:r>
              <a:rPr lang="en-US" sz="2824" b="1" dirty="0">
                <a:latin typeface="Nikosh" panose="02000000000000000000" pitchFamily="2" charset="0"/>
                <a:cs typeface="Nikosh" panose="02000000000000000000" pitchFamily="2" charset="0"/>
              </a:rPr>
              <a:t> </a:t>
            </a:r>
            <a:r>
              <a:rPr lang="as-IN" sz="2824" b="1" dirty="0">
                <a:latin typeface="Nikosh" panose="02000000000000000000" pitchFamily="2" charset="0"/>
                <a:cs typeface="Nikosh" panose="02000000000000000000" pitchFamily="2" charset="0"/>
              </a:rPr>
              <a:t>নটেওর্য়াক হচ্ছে আন্তঃসংযুক্ত</a:t>
            </a:r>
            <a:r>
              <a:rPr lang="en-US" sz="2824" b="1" dirty="0">
                <a:latin typeface="Nikosh" panose="02000000000000000000" pitchFamily="2" charset="0"/>
                <a:cs typeface="Nikosh" panose="02000000000000000000" pitchFamily="2" charset="0"/>
              </a:rPr>
              <a:t> </a:t>
            </a:r>
            <a:r>
              <a:rPr lang="fr-FR" sz="2824" b="1" dirty="0">
                <a:latin typeface="Nikosh" panose="02000000000000000000" pitchFamily="2" charset="0"/>
                <a:cs typeface="Nikosh" panose="02000000000000000000" pitchFamily="2" charset="0"/>
              </a:rPr>
              <a:t>(</a:t>
            </a:r>
            <a:r>
              <a:rPr lang="fr-FR" sz="2824" b="1" dirty="0" err="1">
                <a:latin typeface="Nikosh" panose="02000000000000000000" pitchFamily="2" charset="0"/>
                <a:cs typeface="Nikosh" panose="02000000000000000000" pitchFamily="2" charset="0"/>
              </a:rPr>
              <a:t>Interconnected</a:t>
            </a:r>
            <a:r>
              <a:rPr lang="fr-FR" sz="2824" b="1" dirty="0">
                <a:latin typeface="Nikosh" panose="02000000000000000000" pitchFamily="2" charset="0"/>
                <a:cs typeface="Nikosh" panose="02000000000000000000" pitchFamily="2" charset="0"/>
              </a:rPr>
              <a:t>)</a:t>
            </a:r>
            <a:r>
              <a:rPr lang="as-IN" sz="2824" b="1" dirty="0">
                <a:latin typeface="Nikosh" panose="02000000000000000000" pitchFamily="2" charset="0"/>
                <a:cs typeface="Nikosh" panose="02000000000000000000" pitchFamily="2" charset="0"/>
              </a:rPr>
              <a:t> কম্পউিটার ও সংশ্লষ্টি ডভিাইস যারা খুব সহজে তথ্য বনিমিয় এবং </a:t>
            </a:r>
            <a:r>
              <a:rPr lang="en-US" sz="2824" b="1" dirty="0" err="1">
                <a:latin typeface="Nikosh" panose="02000000000000000000" pitchFamily="2" charset="0"/>
                <a:cs typeface="Nikosh" panose="02000000000000000000" pitchFamily="2" charset="0"/>
              </a:rPr>
              <a:t>রিসোর্স</a:t>
            </a:r>
            <a:r>
              <a:rPr lang="fr-FR" sz="2824" b="1" dirty="0">
                <a:latin typeface="Nikosh" panose="02000000000000000000" pitchFamily="2" charset="0"/>
                <a:cs typeface="Nikosh" panose="02000000000000000000" pitchFamily="2" charset="0"/>
              </a:rPr>
              <a:t> (Resource) </a:t>
            </a:r>
            <a:r>
              <a:rPr lang="fr-FR" sz="2824" b="1" dirty="0" err="1">
                <a:latin typeface="Nikosh" panose="02000000000000000000" pitchFamily="2" charset="0"/>
                <a:cs typeface="Nikosh" panose="02000000000000000000" pitchFamily="2" charset="0"/>
              </a:rPr>
              <a:t>শেয়ার</a:t>
            </a:r>
            <a:r>
              <a:rPr lang="fr-FR" sz="2824" b="1" dirty="0">
                <a:latin typeface="Nikosh" panose="02000000000000000000" pitchFamily="2" charset="0"/>
                <a:cs typeface="Nikosh" panose="02000000000000000000" pitchFamily="2" charset="0"/>
              </a:rPr>
              <a:t> </a:t>
            </a:r>
            <a:r>
              <a:rPr lang="fr-FR" sz="2824" b="1" dirty="0" err="1">
                <a:latin typeface="Nikosh" panose="02000000000000000000" pitchFamily="2" charset="0"/>
                <a:cs typeface="Nikosh" panose="02000000000000000000" pitchFamily="2" charset="0"/>
              </a:rPr>
              <a:t>করতে</a:t>
            </a:r>
            <a:r>
              <a:rPr lang="fr-FR" sz="2824" b="1" dirty="0">
                <a:latin typeface="Nikosh" panose="02000000000000000000" pitchFamily="2" charset="0"/>
                <a:cs typeface="Nikosh" panose="02000000000000000000" pitchFamily="2" charset="0"/>
              </a:rPr>
              <a:t> </a:t>
            </a:r>
            <a:r>
              <a:rPr lang="fr-FR" sz="2824" b="1" dirty="0" err="1">
                <a:latin typeface="Nikosh" panose="02000000000000000000" pitchFamily="2" charset="0"/>
                <a:cs typeface="Nikosh" panose="02000000000000000000" pitchFamily="2" charset="0"/>
              </a:rPr>
              <a:t>পারে</a:t>
            </a:r>
            <a:r>
              <a:rPr lang="fr-FR" sz="2824" b="1" dirty="0">
                <a:latin typeface="Nikosh" panose="02000000000000000000" pitchFamily="2" charset="0"/>
                <a:cs typeface="Nikosh" panose="02000000000000000000" pitchFamily="2" charset="0"/>
              </a:rPr>
              <a:t>। </a:t>
            </a:r>
            <a:endParaRPr lang="en-US" sz="2824" b="1"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647293670"/>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8144"/>
            <a:ext cx="7156933" cy="628772"/>
          </a:xfrm>
        </p:spPr>
        <p:style>
          <a:lnRef idx="2">
            <a:schemeClr val="accent2"/>
          </a:lnRef>
          <a:fillRef idx="1">
            <a:schemeClr val="lt1"/>
          </a:fillRef>
          <a:effectRef idx="0">
            <a:schemeClr val="accent2"/>
          </a:effectRef>
          <a:fontRef idx="minor">
            <a:schemeClr val="dk1"/>
          </a:fontRef>
        </p:style>
        <p:txBody>
          <a:bodyPr>
            <a:noAutofit/>
          </a:bodyPr>
          <a:lstStyle/>
          <a:p>
            <a:r>
              <a:rPr lang="as-IN" dirty="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কম্পিউটার নেটওয়ার্কের ব্যবহার/উদ্দেশ্য</a:t>
            </a:r>
            <a:endParaRPr lang="en-US" dirty="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endParaRPr>
          </a:p>
        </p:txBody>
      </p:sp>
      <p:sp>
        <p:nvSpPr>
          <p:cNvPr id="16" name="Title 1"/>
          <p:cNvSpPr txBox="1">
            <a:spLocks/>
          </p:cNvSpPr>
          <p:nvPr/>
        </p:nvSpPr>
        <p:spPr bwMode="auto">
          <a:xfrm>
            <a:off x="605118" y="891689"/>
            <a:ext cx="8200289" cy="253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03433" indent="-403433" algn="just">
              <a:spcBef>
                <a:spcPct val="0"/>
              </a:spcBef>
              <a:buAutoNum type="arabicPeriod"/>
            </a:pPr>
            <a:r>
              <a:rPr lang="as-IN" sz="2471" b="1" dirty="0">
                <a:latin typeface="Times New Roman" panose="02020603050405020304" pitchFamily="18" charset="0"/>
                <a:cs typeface="Times New Roman" panose="02020603050405020304" pitchFamily="18" charset="0"/>
              </a:rPr>
              <a:t>তথ্য বিনিময়</a:t>
            </a:r>
            <a:r>
              <a:rPr lang="en-US" sz="2471" b="1" dirty="0">
                <a:latin typeface="Times New Roman" panose="02020603050405020304" pitchFamily="18" charset="0"/>
                <a:cs typeface="Times New Roman" panose="02020603050405020304" pitchFamily="18" charset="0"/>
              </a:rPr>
              <a:t> (Information Sharing)</a:t>
            </a:r>
            <a:r>
              <a:rPr lang="as-IN" sz="2471" b="1" dirty="0">
                <a:latin typeface="Times New Roman" panose="02020603050405020304" pitchFamily="18" charset="0"/>
                <a:cs typeface="Times New Roman" panose="02020603050405020304" pitchFamily="18" charset="0"/>
              </a:rPr>
              <a:t> </a:t>
            </a:r>
            <a:endParaRPr lang="en-US" sz="2471" b="1" dirty="0">
              <a:latin typeface="Times New Roman" panose="02020603050405020304" pitchFamily="18" charset="0"/>
              <a:cs typeface="Times New Roman" panose="02020603050405020304" pitchFamily="18" charset="0"/>
            </a:endParaRPr>
          </a:p>
          <a:p>
            <a:pPr marL="403433" indent="-403433" algn="just">
              <a:spcBef>
                <a:spcPct val="0"/>
              </a:spcBef>
              <a:buAutoNum type="arabicPeriod"/>
            </a:pPr>
            <a:r>
              <a:rPr lang="as-IN" sz="2471" b="1" dirty="0">
                <a:latin typeface="Times New Roman" panose="02020603050405020304" pitchFamily="18" charset="0"/>
                <a:cs typeface="Times New Roman" panose="02020603050405020304" pitchFamily="18" charset="0"/>
              </a:rPr>
              <a:t>হার্ডওয়্যার রিসোর্স শেয়ারিং</a:t>
            </a:r>
            <a:r>
              <a:rPr lang="en-US" sz="2824" b="1" dirty="0">
                <a:latin typeface="Times New Roman" panose="02020603050405020304" pitchFamily="18" charset="0"/>
                <a:cs typeface="Times New Roman" panose="02020603050405020304" pitchFamily="18" charset="0"/>
              </a:rPr>
              <a:t> (Hardware Resource Sharing)</a:t>
            </a:r>
          </a:p>
          <a:p>
            <a:pPr marL="403433" indent="-403433" algn="just">
              <a:spcBef>
                <a:spcPct val="0"/>
              </a:spcBef>
              <a:buAutoNum type="arabicPeriod"/>
            </a:pPr>
            <a:r>
              <a:rPr lang="as-IN" sz="2471" b="1" dirty="0">
                <a:latin typeface="Times New Roman" panose="02020603050405020304" pitchFamily="18" charset="0"/>
                <a:cs typeface="Times New Roman" panose="02020603050405020304" pitchFamily="18" charset="0"/>
              </a:rPr>
              <a:t>সফটওয়্যার রিসোর্স শেয়ারিং</a:t>
            </a:r>
            <a:r>
              <a:rPr lang="en-US" sz="2824" b="1" dirty="0">
                <a:latin typeface="Times New Roman" panose="02020603050405020304" pitchFamily="18" charset="0"/>
                <a:cs typeface="Times New Roman" panose="02020603050405020304" pitchFamily="18" charset="0"/>
              </a:rPr>
              <a:t> (Software Resource Sharing)</a:t>
            </a:r>
          </a:p>
          <a:p>
            <a:pPr marL="403433" indent="-403433" algn="just">
              <a:spcBef>
                <a:spcPct val="0"/>
              </a:spcBef>
              <a:buAutoNum type="arabicPeriod"/>
            </a:pPr>
            <a:r>
              <a:rPr lang="as-IN" sz="2471" b="1" dirty="0">
                <a:latin typeface="Times New Roman" panose="02020603050405020304" pitchFamily="18" charset="0"/>
                <a:cs typeface="Times New Roman" panose="02020603050405020304" pitchFamily="18" charset="0"/>
              </a:rPr>
              <a:t>তথ্য সংরক্ষণ </a:t>
            </a:r>
            <a:r>
              <a:rPr lang="en-US" sz="2824" b="1" dirty="0">
                <a:latin typeface="Times New Roman" panose="02020603050405020304" pitchFamily="18" charset="0"/>
                <a:cs typeface="Times New Roman" panose="02020603050405020304" pitchFamily="18" charset="0"/>
              </a:rPr>
              <a:t>(Information Preservation)</a:t>
            </a:r>
          </a:p>
          <a:p>
            <a:pPr marL="403433" indent="-403433" algn="just">
              <a:spcBef>
                <a:spcPct val="0"/>
              </a:spcBef>
              <a:buAutoNum type="arabicPeriod"/>
            </a:pPr>
            <a:r>
              <a:rPr lang="as-IN" sz="2471" b="1" dirty="0">
                <a:latin typeface="Times New Roman" panose="02020603050405020304" pitchFamily="18" charset="0"/>
                <a:cs typeface="Times New Roman" panose="02020603050405020304" pitchFamily="18" charset="0"/>
              </a:rPr>
              <a:t>তথ্য সুরক্ষা</a:t>
            </a:r>
            <a:r>
              <a:rPr lang="en-US" sz="2824" b="1" dirty="0">
                <a:latin typeface="Times New Roman" panose="02020603050405020304" pitchFamily="18" charset="0"/>
                <a:cs typeface="Times New Roman" panose="02020603050405020304" pitchFamily="18" charset="0"/>
              </a:rPr>
              <a:t> (Information Protection)</a:t>
            </a:r>
          </a:p>
          <a:p>
            <a:pPr marL="403433" indent="-403433" algn="just">
              <a:spcBef>
                <a:spcPct val="0"/>
              </a:spcBef>
              <a:buFont typeface="Arial" panose="020B0604020202020204" pitchFamily="34" charset="0"/>
              <a:buAutoNum type="arabicPeriod"/>
            </a:pPr>
            <a:r>
              <a:rPr lang="as-IN" sz="2471" b="1" dirty="0">
                <a:latin typeface="Times New Roman" panose="02020603050405020304" pitchFamily="18" charset="0"/>
                <a:cs typeface="Times New Roman" panose="02020603050405020304" pitchFamily="18" charset="0"/>
              </a:rPr>
              <a:t>ম্যাসেজ আদান-প্রদান</a:t>
            </a:r>
            <a:r>
              <a:rPr lang="en-US" sz="2824" b="1" dirty="0">
                <a:latin typeface="Times New Roman" panose="02020603050405020304" pitchFamily="18" charset="0"/>
                <a:cs typeface="Times New Roman" panose="02020603050405020304" pitchFamily="18" charset="0"/>
              </a:rPr>
              <a:t>(Exchanging Message) </a:t>
            </a:r>
            <a:endParaRPr lang="en-US" sz="353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3391813"/>
            <a:ext cx="8536466" cy="3302104"/>
          </a:xfrm>
          <a:prstGeom prst="rect">
            <a:avLst/>
          </a:prstGeom>
        </p:spPr>
      </p:pic>
    </p:spTree>
    <p:extLst>
      <p:ext uri="{BB962C8B-B14F-4D97-AF65-F5344CB8AC3E}">
        <p14:creationId xmlns:p14="http://schemas.microsoft.com/office/powerpoint/2010/main" val="1957793167"/>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883" y="25614"/>
            <a:ext cx="5808079" cy="745367"/>
          </a:xfrm>
        </p:spPr>
        <p:style>
          <a:lnRef idx="2">
            <a:schemeClr val="accent2"/>
          </a:lnRef>
          <a:fillRef idx="1">
            <a:schemeClr val="lt1"/>
          </a:fillRef>
          <a:effectRef idx="0">
            <a:schemeClr val="accent2"/>
          </a:effectRef>
          <a:fontRef idx="minor">
            <a:schemeClr val="dk1"/>
          </a:fontRef>
        </p:style>
        <p:txBody>
          <a:bodyPr/>
          <a:lstStyle/>
          <a:p>
            <a:r>
              <a:rPr lang="as-IN" sz="3494" dirty="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কম্পিউটার নেটওয়ার্ক স্থাপনের অসুবিধা</a:t>
            </a:r>
            <a:endParaRPr lang="en-US" sz="3494" dirty="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endParaRPr>
          </a:p>
        </p:txBody>
      </p:sp>
      <p:sp>
        <p:nvSpPr>
          <p:cNvPr id="16" name="Title 1"/>
          <p:cNvSpPr txBox="1">
            <a:spLocks/>
          </p:cNvSpPr>
          <p:nvPr/>
        </p:nvSpPr>
        <p:spPr bwMode="auto">
          <a:xfrm>
            <a:off x="490712" y="1008529"/>
            <a:ext cx="8188419" cy="1613647"/>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621" b="1" dirty="0">
                <a:latin typeface="Times New Roman" panose="02020603050405020304" pitchFamily="18" charset="0"/>
                <a:cs typeface="Times New Roman" panose="02020603050405020304" pitchFamily="18" charset="0"/>
              </a:rPr>
              <a:t>১. নেটওয়ার্ক সিস্টেম বাস্তবায়নে অনেক অর্থের প্রয়োজন হয়। </a:t>
            </a:r>
          </a:p>
          <a:p>
            <a:pPr algn="just">
              <a:spcBef>
                <a:spcPct val="0"/>
              </a:spcBef>
              <a:buNone/>
            </a:pPr>
            <a:r>
              <a:rPr lang="as-IN" sz="2621" b="1" dirty="0">
                <a:latin typeface="Times New Roman" panose="02020603050405020304" pitchFamily="18" charset="0"/>
                <a:cs typeface="Times New Roman" panose="02020603050405020304" pitchFamily="18" charset="0"/>
              </a:rPr>
              <a:t>২. যথাযথভাবে নিরাপত্তামূলক ব্যবস্থা না থাকলে ডেটা হ্যাকিং হতে পারে এবং নেটওয়ার্ক সিস্টেমে সমস্যার সৃষ্টি হয়।</a:t>
            </a:r>
          </a:p>
          <a:p>
            <a:pPr algn="just">
              <a:spcBef>
                <a:spcPct val="0"/>
              </a:spcBef>
              <a:buNone/>
            </a:pPr>
            <a:r>
              <a:rPr lang="as-IN" sz="2621" b="1" dirty="0">
                <a:latin typeface="Times New Roman" panose="02020603050405020304" pitchFamily="18" charset="0"/>
                <a:cs typeface="Times New Roman" panose="02020603050405020304" pitchFamily="18" charset="0"/>
              </a:rPr>
              <a:t>৩. নেটওয়ার্ক সিস্টেম বাস্তবায়নের পর এর রক্ষণাবেক্ষণ করতে হয়।</a:t>
            </a:r>
            <a:endParaRPr lang="en-US" sz="2621"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362" y="2622176"/>
            <a:ext cx="7463118" cy="4101353"/>
          </a:xfrm>
          <a:prstGeom prst="rect">
            <a:avLst/>
          </a:prstGeom>
        </p:spPr>
      </p:pic>
    </p:spTree>
    <p:extLst>
      <p:ext uri="{BB962C8B-B14F-4D97-AF65-F5344CB8AC3E}">
        <p14:creationId xmlns:p14="http://schemas.microsoft.com/office/powerpoint/2010/main" val="2343148519"/>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47" y="0"/>
            <a:ext cx="5849681" cy="1348594"/>
          </a:xfrm>
        </p:spPr>
        <p:txBody>
          <a:bodyPr rtlCol="0">
            <a:normAutofit fontScale="90000"/>
          </a:bodyPr>
          <a:lstStyle/>
          <a:p>
            <a:pPr>
              <a:defRPr/>
            </a:pPr>
            <a:r>
              <a:rPr lang="as-IN" sz="3859" b="1" dirty="0">
                <a:latin typeface="SutonnyMJ" pitchFamily="2" charset="0"/>
                <a:cs typeface="SutonnyMJ" pitchFamily="2" charset="0"/>
              </a:rPr>
              <a:t>কম্পিউটার নেটওয়ার্কের প্রকারভেদ</a:t>
            </a:r>
            <a:r>
              <a:rPr lang="en-US" sz="3859" b="1" dirty="0">
                <a:latin typeface="SutonnyMJ" pitchFamily="2" charset="0"/>
                <a:cs typeface="SutonnyMJ" pitchFamily="2" charset="0"/>
              </a:rPr>
              <a:t/>
            </a:r>
            <a:br>
              <a:rPr lang="en-US" sz="3859" b="1" dirty="0">
                <a:latin typeface="SutonnyMJ" pitchFamily="2" charset="0"/>
                <a:cs typeface="SutonnyMJ" pitchFamily="2" charset="0"/>
              </a:rPr>
            </a:br>
            <a:r>
              <a:rPr lang="as-IN" b="1" dirty="0" smtClean="0">
                <a:latin typeface="SutonnyMJ" pitchFamily="2" charset="0"/>
                <a:cs typeface="SutonnyMJ" pitchFamily="2" charset="0"/>
              </a:rPr>
              <a:t>(</a:t>
            </a:r>
            <a:r>
              <a:rPr lang="as-IN" b="1" dirty="0">
                <a:latin typeface="SutonnyMJ" pitchFamily="2" charset="0"/>
                <a:cs typeface="SutonnyMJ" pitchFamily="2" charset="0"/>
              </a:rPr>
              <a:t>ভৌগলিক বিস্তৃতি অনুসারে)</a:t>
            </a:r>
            <a:endParaRPr lang="en-US" sz="2621" dirty="0">
              <a:latin typeface="SutonnyMJ" pitchFamily="2" charset="0"/>
              <a:cs typeface="SutonnyMJ" pitchFamily="2" charset="0"/>
            </a:endParaRPr>
          </a:p>
        </p:txBody>
      </p:sp>
      <p:sp>
        <p:nvSpPr>
          <p:cNvPr id="16" name="Title 1"/>
          <p:cNvSpPr txBox="1">
            <a:spLocks/>
          </p:cNvSpPr>
          <p:nvPr/>
        </p:nvSpPr>
        <p:spPr bwMode="auto">
          <a:xfrm>
            <a:off x="595557" y="1348593"/>
            <a:ext cx="7885860" cy="1475289"/>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3862" indent="-453862" algn="just">
              <a:spcBef>
                <a:spcPct val="0"/>
              </a:spcBef>
              <a:buAutoNum type="arabicPeriod"/>
            </a:pPr>
            <a:r>
              <a:rPr lang="as-IN" sz="2330" b="1" dirty="0">
                <a:latin typeface="Times New Roman" panose="02020603050405020304" pitchFamily="18" charset="0"/>
                <a:cs typeface="Times New Roman" panose="02020603050405020304" pitchFamily="18" charset="0"/>
              </a:rPr>
              <a:t>পার্সোনাল এরিয়া নেটওয়ার্ক</a:t>
            </a:r>
            <a:r>
              <a:rPr lang="en-US" sz="2330" b="1" dirty="0">
                <a:latin typeface="Times New Roman" panose="02020603050405020304" pitchFamily="18" charset="0"/>
                <a:cs typeface="Times New Roman" panose="02020603050405020304" pitchFamily="18" charset="0"/>
              </a:rPr>
              <a:t> (Personal Area Network - PAN)</a:t>
            </a:r>
          </a:p>
          <a:p>
            <a:pPr marL="453862" indent="-453862" algn="just">
              <a:spcBef>
                <a:spcPct val="0"/>
              </a:spcBef>
              <a:buFont typeface="Arial" panose="020B0604020202020204" pitchFamily="34" charset="0"/>
              <a:buAutoNum type="arabicPeriod"/>
            </a:pPr>
            <a:r>
              <a:rPr lang="as-IN" sz="2330" b="1" dirty="0">
                <a:latin typeface="Times New Roman" panose="02020603050405020304" pitchFamily="18" charset="0"/>
                <a:cs typeface="Times New Roman" panose="02020603050405020304" pitchFamily="18" charset="0"/>
              </a:rPr>
              <a:t>লোকাল এরিয়া নেটওয়ার্ক</a:t>
            </a:r>
            <a:r>
              <a:rPr lang="en-US" sz="2118" b="1" dirty="0">
                <a:latin typeface="Times New Roman" panose="02020603050405020304" pitchFamily="18" charset="0"/>
                <a:cs typeface="Times New Roman" panose="02020603050405020304" pitchFamily="18" charset="0"/>
              </a:rPr>
              <a:t>(Local Area Network - LAN) </a:t>
            </a:r>
            <a:endParaRPr lang="en-US" sz="3177" b="1" dirty="0">
              <a:latin typeface="Times New Roman" panose="02020603050405020304" pitchFamily="18" charset="0"/>
              <a:cs typeface="Times New Roman" panose="02020603050405020304" pitchFamily="18" charset="0"/>
            </a:endParaRPr>
          </a:p>
          <a:p>
            <a:pPr marL="453862" indent="-453862" algn="just">
              <a:spcBef>
                <a:spcPct val="0"/>
              </a:spcBef>
              <a:buAutoNum type="arabicPeriod"/>
            </a:pPr>
            <a:r>
              <a:rPr lang="as-IN" sz="2330" b="1" dirty="0">
                <a:latin typeface="Times New Roman" panose="02020603050405020304" pitchFamily="18" charset="0"/>
                <a:cs typeface="Times New Roman" panose="02020603050405020304" pitchFamily="18" charset="0"/>
              </a:rPr>
              <a:t>মেট্রোপলিটন এরিয়া নেটওয়ার্ক </a:t>
            </a:r>
            <a:r>
              <a:rPr lang="en-US" sz="2118" b="1" dirty="0">
                <a:latin typeface="Times New Roman" panose="02020603050405020304" pitchFamily="18" charset="0"/>
                <a:cs typeface="Times New Roman" panose="02020603050405020304" pitchFamily="18" charset="0"/>
              </a:rPr>
              <a:t>(</a:t>
            </a:r>
            <a:r>
              <a:rPr lang="en-US" sz="2118" b="1" dirty="0" err="1">
                <a:latin typeface="Times New Roman" panose="02020603050405020304" pitchFamily="18" charset="0"/>
                <a:cs typeface="Times New Roman" panose="02020603050405020304" pitchFamily="18" charset="0"/>
              </a:rPr>
              <a:t>Metropoliton</a:t>
            </a:r>
            <a:r>
              <a:rPr lang="en-US" sz="2118" b="1" dirty="0">
                <a:latin typeface="Times New Roman" panose="02020603050405020304" pitchFamily="18" charset="0"/>
                <a:cs typeface="Times New Roman" panose="02020603050405020304" pitchFamily="18" charset="0"/>
              </a:rPr>
              <a:t> Area Network - MAN) </a:t>
            </a:r>
          </a:p>
          <a:p>
            <a:pPr marL="453862" indent="-453862" algn="just">
              <a:spcBef>
                <a:spcPct val="0"/>
              </a:spcBef>
              <a:buAutoNum type="arabicPeriod"/>
            </a:pPr>
            <a:r>
              <a:rPr lang="as-IN" sz="2330" b="1" dirty="0">
                <a:latin typeface="Times New Roman" panose="02020603050405020304" pitchFamily="18" charset="0"/>
                <a:cs typeface="Times New Roman" panose="02020603050405020304" pitchFamily="18" charset="0"/>
              </a:rPr>
              <a:t>ওয়াইড এরিয়া নেটওয়ার্ক</a:t>
            </a:r>
            <a:r>
              <a:rPr lang="en-US" sz="2330" b="1" dirty="0">
                <a:latin typeface="Times New Roman" panose="02020603050405020304" pitchFamily="18" charset="0"/>
                <a:cs typeface="Times New Roman" panose="02020603050405020304" pitchFamily="18" charset="0"/>
              </a:rPr>
              <a:t> (Wide Area Network - WAN)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2823883"/>
            <a:ext cx="8606118" cy="3966882"/>
          </a:xfrm>
          <a:prstGeom prst="rect">
            <a:avLst/>
          </a:prstGeom>
        </p:spPr>
      </p:pic>
    </p:spTree>
    <p:extLst>
      <p:ext uri="{BB962C8B-B14F-4D97-AF65-F5344CB8AC3E}">
        <p14:creationId xmlns:p14="http://schemas.microsoft.com/office/powerpoint/2010/main" val="2380881540"/>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68941" y="0"/>
            <a:ext cx="8471647" cy="537882"/>
          </a:xfrm>
        </p:spPr>
        <p:style>
          <a:lnRef idx="2">
            <a:schemeClr val="accent2"/>
          </a:lnRef>
          <a:fillRef idx="1">
            <a:schemeClr val="lt1"/>
          </a:fillRef>
          <a:effectRef idx="0">
            <a:schemeClr val="accent2"/>
          </a:effectRef>
          <a:fontRef idx="minor">
            <a:schemeClr val="dk1"/>
          </a:fontRef>
        </p:style>
        <p:txBody>
          <a:bodyPr>
            <a:normAutofit/>
          </a:bodyPr>
          <a:lstStyle/>
          <a:p>
            <a:r>
              <a:rPr lang="as-IN" sz="2330" dirty="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নেটওয়ার্কিং এর মৌলিক উপাদান/নেটওয়ার্ক স্থাপনে</a:t>
            </a:r>
            <a:r>
              <a:rPr lang="en-US" sz="2330" dirty="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 </a:t>
            </a:r>
            <a:r>
              <a:rPr lang="as-IN" sz="2330" dirty="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rPr>
              <a:t>প্রয়োজনীয় যন্ত্রপাতি</a:t>
            </a:r>
            <a:endParaRPr lang="en-US" sz="2330" dirty="0">
              <a:ln w="0"/>
              <a:solidFill>
                <a:schemeClr val="tx1"/>
              </a:solidFill>
              <a:effectLst>
                <a:outerShdw blurRad="38100" dist="19050" dir="2700000" algn="tl" rotWithShape="0">
                  <a:schemeClr val="dk1">
                    <a:alpha val="40000"/>
                  </a:schemeClr>
                </a:outerShdw>
              </a:effectLst>
              <a:latin typeface="SutonnyMJ" pitchFamily="2" charset="0"/>
              <a:ea typeface="SutonnyMJ" pitchFamily="2" charset="0"/>
              <a:cs typeface="SutonnyMJ" pitchFamily="2" charset="0"/>
            </a:endParaRPr>
          </a:p>
        </p:txBody>
      </p:sp>
      <p:sp>
        <p:nvSpPr>
          <p:cNvPr id="18" name="Title 1"/>
          <p:cNvSpPr txBox="1">
            <a:spLocks/>
          </p:cNvSpPr>
          <p:nvPr/>
        </p:nvSpPr>
        <p:spPr bwMode="auto">
          <a:xfrm>
            <a:off x="1981200" y="594195"/>
            <a:ext cx="5683273" cy="37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ct val="0"/>
              </a:spcBef>
              <a:buNone/>
            </a:pPr>
            <a:r>
              <a:rPr lang="as-IN" sz="2038" b="1" dirty="0">
                <a:latin typeface="Times New Roman" panose="02020603050405020304" pitchFamily="18" charset="0"/>
                <a:cs typeface="Times New Roman" panose="02020603050405020304" pitchFamily="18" charset="0"/>
              </a:rPr>
              <a:t>নেটওয়ার্ক ইন্টারফেস কার্ড</a:t>
            </a:r>
            <a:r>
              <a:rPr lang="en-US" sz="2038" b="1" dirty="0">
                <a:latin typeface="Times New Roman" panose="02020603050405020304" pitchFamily="18" charset="0"/>
                <a:cs typeface="Times New Roman" panose="02020603050405020304" pitchFamily="18" charset="0"/>
              </a:rPr>
              <a:t> (Network Interface Card) </a:t>
            </a:r>
          </a:p>
        </p:txBody>
      </p:sp>
      <p:sp>
        <p:nvSpPr>
          <p:cNvPr id="2" name="Rectangle 1"/>
          <p:cNvSpPr/>
          <p:nvPr/>
        </p:nvSpPr>
        <p:spPr>
          <a:xfrm>
            <a:off x="268941" y="965145"/>
            <a:ext cx="8646459" cy="2677656"/>
          </a:xfrm>
          <a:prstGeom prst="rect">
            <a:avLst/>
          </a:prstGeom>
        </p:spPr>
        <p:txBody>
          <a:bodyPr wrap="square">
            <a:spAutoFit/>
          </a:bodyPr>
          <a:lstStyle/>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নেটওয়ার্ক ইন্টারফেস </a:t>
            </a:r>
            <a:r>
              <a:rPr lang="as-IN" sz="24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কার্ড</a:t>
            </a:r>
            <a:r>
              <a:rPr lang="en-US" sz="24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4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সাধারণত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কম্পিউটারকে কোনো নেটওয়ার্ক মিডিয়ার সাথে সংযোগ দেয়ার জন্য একটি বিশেষ ইন্টারফেসের দরকার পড়ে। নেটওয়ার্ক ইন্টারফেস কার্ড বা ল্যান কার্ড এই ইন্টারফেসের কাজ করে। এই নেটওয়ার্ক এডাপ্টার যেকোন মিডিয়ার জন্য কম্পিউটারকে কানেক্ট করার সুযোগ দিতে পারে। বিভিন্ন মিডিয়ার জন্য বিভিন্ন নেটওয়ার্ক এডাপ্টার রয়েছে এবং উপযুক্ত কানেক্টর দিয়ে সেসব কম্পিউটারকে নেটওয়ার্ক যুক্ত করা যেতে পারে। কেবল যে সার্ভার কিংবা ওয়ার্কস্টেশনেই নেটওয়ার্ক ইন্টারফেস কার্ড থাকে তা নয় প্রিন্টার কিংবা অন্য ডিভাইসেও নেটওয়ার্ক ইন্টারফেস কার্ড থাকতে পারে।</a:t>
            </a:r>
            <a:endPar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00"/>
            <a:ext cx="9144000" cy="3014730"/>
          </a:xfrm>
          <a:prstGeom prst="rect">
            <a:avLst/>
          </a:prstGeom>
        </p:spPr>
      </p:pic>
    </p:spTree>
    <p:extLst>
      <p:ext uri="{BB962C8B-B14F-4D97-AF65-F5344CB8AC3E}">
        <p14:creationId xmlns:p14="http://schemas.microsoft.com/office/powerpoint/2010/main" val="862424544"/>
      </p:ext>
    </p:extLst>
  </p:cSld>
  <p:clrMapOvr>
    <a:masterClrMapping/>
  </p:clrMapOvr>
  <p:transition spd="slow">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randombar(horizontal)">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1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566760-7B2C-4080-9094-DFC8DB3CF3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3-D transparent hexagon with 3-D text</Template>
  <TotalTime>0</TotalTime>
  <Words>2091</Words>
  <Application>Microsoft Office PowerPoint</Application>
  <PresentationFormat>On-screen Show (4:3)</PresentationFormat>
  <Paragraphs>266</Paragraphs>
  <Slides>49</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Gloucester MT Extra Condensed</vt:lpstr>
      <vt:lpstr>Nikosh</vt:lpstr>
      <vt:lpstr>NikoshBAN</vt:lpstr>
      <vt:lpstr>SutonnyMJ</vt:lpstr>
      <vt:lpstr>Times New Roman</vt:lpstr>
      <vt:lpstr>1_Office Theme</vt:lpstr>
      <vt:lpstr>PowerPoint Presentation</vt:lpstr>
      <vt:lpstr>PowerPoint Presentation</vt:lpstr>
      <vt:lpstr>কম্পিউটার নেটওয়ার্কিং</vt:lpstr>
      <vt:lpstr>PowerPoint Presentation</vt:lpstr>
      <vt:lpstr>নেটওয়ার্ক এর ধারণা</vt:lpstr>
      <vt:lpstr>কম্পিউটার নেটওয়ার্কের ব্যবহার/উদ্দেশ্য</vt:lpstr>
      <vt:lpstr>কম্পিউটার নেটওয়ার্ক স্থাপনের অসুবিধা</vt:lpstr>
      <vt:lpstr>কম্পিউটার নেটওয়ার্কের প্রকারভেদ (ভৌগলিক বিস্তৃতি অনুসারে)</vt:lpstr>
      <vt:lpstr>নেটওয়ার্কিং এর মৌলিক উপাদান/নেটওয়ার্ক স্থাপনে প্রয়োজনীয় যন্ত্রপাতি</vt:lpstr>
      <vt:lpstr>PowerPoint Presentation</vt:lpstr>
      <vt:lpstr>PowerPoint Presentation</vt:lpstr>
      <vt:lpstr>PowerPoint Presentation</vt:lpstr>
      <vt:lpstr>নিয়ন্ত্রণ কাঠামো এবং সার্র্ভিস প্রদানের ধরনের ভিত্তিতে নেটওয়ার্কের প্রকারভেদ</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নেটওয়ার্ক টপোলজি (Network Topology)</vt:lpstr>
      <vt:lpstr>নেটওয়ার্ক টপোলজি (Network Topology)</vt:lpstr>
      <vt:lpstr>নেটওয়ার্ক টপোলজি (Network Topology)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পাঠ মূল্যায়ন</vt:lpstr>
      <vt:lpstr>এতক্ষণ সাথে থাকার জন্য আন্তরিক 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2020-05-16T18:22:35Z</dcterms:created>
  <dcterms:modified xsi:type="dcterms:W3CDTF">2020-05-17T16:03:18Z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TC019192519991</vt:lpwstr>
  </property>
</Properties>
</file>