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75" r:id="rId2"/>
    <p:sldId id="256" r:id="rId3"/>
    <p:sldId id="277" r:id="rId4"/>
    <p:sldId id="278" r:id="rId5"/>
    <p:sldId id="279" r:id="rId6"/>
    <p:sldId id="259" r:id="rId7"/>
    <p:sldId id="280" r:id="rId8"/>
    <p:sldId id="281" r:id="rId9"/>
    <p:sldId id="282" r:id="rId10"/>
    <p:sldId id="283" r:id="rId11"/>
    <p:sldId id="284" r:id="rId12"/>
    <p:sldId id="286" r:id="rId13"/>
    <p:sldId id="287" r:id="rId14"/>
    <p:sldId id="285" r:id="rId15"/>
    <p:sldId id="288" r:id="rId16"/>
    <p:sldId id="289" r:id="rId17"/>
    <p:sldId id="276" r:id="rId18"/>
  </p:sldIdLst>
  <p:sldSz cx="12179300" cy="9134475" type="ledger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>
        <p:scale>
          <a:sx n="60" d="100"/>
          <a:sy n="60" d="100"/>
        </p:scale>
        <p:origin x="-1080" y="-84"/>
      </p:cViewPr>
      <p:guideLst>
        <p:guide orient="horz" pos="2877"/>
        <p:guide pos="38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4FB3E-0E4C-4DA5-8C91-9249C147EB6B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9003D-E1CD-47E7-8234-D17C8D5BB3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2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003D-E1CD-47E7-8234-D17C8D5BB3D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003D-E1CD-47E7-8234-D17C8D5BB3D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6212385"/>
            <a:ext cx="1218874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789" tIns="60894" rIns="121789" bIns="60894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3448" y="2334368"/>
            <a:ext cx="10352405" cy="243714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64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3448" y="4810460"/>
            <a:ext cx="10352405" cy="1597939"/>
          </a:xfrm>
        </p:spPr>
        <p:txBody>
          <a:bodyPr lIns="60894" rIns="60894"/>
          <a:lstStyle>
            <a:lvl1pPr marL="0" marR="85252" indent="0" algn="r">
              <a:buNone/>
              <a:defRPr>
                <a:solidFill>
                  <a:schemeClr val="tx2"/>
                </a:solidFill>
              </a:defRPr>
            </a:lvl1pPr>
            <a:lvl2pPr marL="608945" indent="0" algn="ctr">
              <a:buNone/>
            </a:lvl2pPr>
            <a:lvl3pPr marL="1217889" indent="0" algn="ctr">
              <a:buNone/>
            </a:lvl3pPr>
            <a:lvl4pPr marL="1826834" indent="0" algn="ctr">
              <a:buNone/>
            </a:lvl4pPr>
            <a:lvl5pPr marL="2435779" indent="0" algn="ctr">
              <a:buNone/>
            </a:lvl5pPr>
            <a:lvl6pPr marL="3044723" indent="0" algn="ctr">
              <a:buNone/>
            </a:lvl6pPr>
            <a:lvl7pPr marL="3653668" indent="0" algn="ctr">
              <a:buNone/>
            </a:lvl7pPr>
            <a:lvl8pPr marL="4262613" indent="0" algn="ctr">
              <a:buNone/>
            </a:lvl8pPr>
            <a:lvl9pPr marL="4871557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4" y="6597121"/>
            <a:ext cx="12184315" cy="2546795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1973049"/>
            <a:ext cx="10961370" cy="584200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5845" y="365806"/>
            <a:ext cx="2367491" cy="7449247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365806"/>
            <a:ext cx="8424016" cy="7449246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165" y="1411478"/>
            <a:ext cx="10352405" cy="243586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64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4836" y="3904878"/>
            <a:ext cx="6089650" cy="1937830"/>
          </a:xfrm>
        </p:spPr>
        <p:txBody>
          <a:bodyPr lIns="121789" rIns="121789" anchor="t"/>
          <a:lstStyle>
            <a:lvl1pPr marL="0" indent="0" algn="l">
              <a:buNone/>
              <a:defRPr sz="3100">
                <a:solidFill>
                  <a:schemeClr val="tx1"/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3856" y="4003121"/>
            <a:ext cx="243586" cy="30448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595560" y="4003121"/>
            <a:ext cx="243586" cy="30448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1973047"/>
            <a:ext cx="5379191" cy="602833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1973047"/>
            <a:ext cx="5379191" cy="602833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363687"/>
            <a:ext cx="10961370" cy="1522413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7206086"/>
            <a:ext cx="5381306" cy="1014942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43578" anchor="ctr"/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86917" y="7206086"/>
            <a:ext cx="5383420" cy="1014942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43578" anchor="ctr"/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>
              <a:buNone/>
              <a:defRPr sz="2700" b="1"/>
            </a:lvl2pPr>
            <a:lvl3pPr>
              <a:buNone/>
              <a:defRPr sz="2400" b="1"/>
            </a:lvl3pPr>
            <a:lvl4pPr>
              <a:buNone/>
              <a:defRPr sz="2100" b="1"/>
            </a:lvl4pPr>
            <a:lvl5pPr>
              <a:buNone/>
              <a:defRPr sz="21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8965" y="1923720"/>
            <a:ext cx="5381306" cy="525020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6" y="1923720"/>
            <a:ext cx="5383420" cy="525020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0" y="6495627"/>
            <a:ext cx="9965310" cy="608965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33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86662" y="7132698"/>
            <a:ext cx="5293936" cy="1217930"/>
          </a:xfrm>
        </p:spPr>
        <p:txBody>
          <a:bodyPr/>
          <a:lstStyle>
            <a:lvl1pPr marL="0" indent="0" algn="r">
              <a:buNone/>
              <a:defRPr sz="2100"/>
            </a:lvl1pPr>
            <a:lvl2pPr>
              <a:buNone/>
              <a:defRPr sz="1600"/>
            </a:lvl2pPr>
            <a:lvl3pPr>
              <a:buNone/>
              <a:defRPr sz="1300"/>
            </a:lvl3pPr>
            <a:lvl4pPr>
              <a:buNone/>
              <a:defRPr sz="1200"/>
            </a:lvl4pPr>
            <a:lvl5pPr>
              <a:buNone/>
              <a:defRPr sz="12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7930" y="365379"/>
            <a:ext cx="9962667" cy="608965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0033" y="8535025"/>
            <a:ext cx="2557653" cy="48717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0057" y="7250309"/>
            <a:ext cx="9540452" cy="863409"/>
          </a:xfrm>
          <a:noFill/>
        </p:spPr>
        <p:txBody>
          <a:bodyPr lIns="121789" tIns="0" rIns="121789" anchor="t"/>
          <a:lstStyle>
            <a:lvl1pPr marL="0" marR="24358" indent="0" algn="r">
              <a:buNone/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483" y="253027"/>
            <a:ext cx="11570335" cy="584606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43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4013" y="8535026"/>
            <a:ext cx="3130976" cy="4863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82" y="6480072"/>
            <a:ext cx="10756027" cy="749448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4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004" y="7918325"/>
            <a:ext cx="6580637" cy="12268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789" tIns="60894" rIns="121789" bIns="60894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6949" y="7910432"/>
            <a:ext cx="4915476" cy="12433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789" tIns="60894" rIns="121789" bIns="60894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47" y="7713627"/>
            <a:ext cx="4531693" cy="1439656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1789" tIns="60894" rIns="121789" bIns="60894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03" y="7708946"/>
            <a:ext cx="4535949" cy="1444338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40116" y="6644325"/>
            <a:ext cx="243586" cy="30448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291820" y="6644325"/>
            <a:ext cx="243586" cy="30448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789" tIns="60894" rIns="121789" bIns="60894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004" y="7918325"/>
            <a:ext cx="6580637" cy="12268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789" tIns="60894" rIns="121789" bIns="60894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6949" y="7910432"/>
            <a:ext cx="4915476" cy="12433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789" tIns="60894" rIns="121789" bIns="60894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47" y="7713627"/>
            <a:ext cx="4531693" cy="1439656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1789" tIns="60894" rIns="121789" bIns="60894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03" y="7708946"/>
            <a:ext cx="4535949" cy="1444338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8965" y="365802"/>
            <a:ext cx="10961370" cy="1522413"/>
          </a:xfrm>
          <a:prstGeom prst="rect">
            <a:avLst/>
          </a:prstGeom>
        </p:spPr>
        <p:txBody>
          <a:bodyPr vert="horz" lIns="121789" tIns="60894" rIns="121789" bIns="60894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8965" y="1973047"/>
            <a:ext cx="10961370" cy="6028331"/>
          </a:xfrm>
          <a:prstGeom prst="rect">
            <a:avLst/>
          </a:prstGeom>
        </p:spPr>
        <p:txBody>
          <a:bodyPr vert="horz" lIns="121789" tIns="60894" rIns="121789" bIns="60894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0033" y="8535025"/>
            <a:ext cx="2557653" cy="487172"/>
          </a:xfrm>
          <a:prstGeom prst="rect">
            <a:avLst/>
          </a:prstGeom>
        </p:spPr>
        <p:txBody>
          <a:bodyPr vert="horz" lIns="121789" tIns="60894" rIns="121789" bIns="60894" anchor="b"/>
          <a:lstStyle>
            <a:lvl1pPr algn="l" eaLnBrk="1" latinLnBrk="0" hangingPunct="1">
              <a:defRPr kumimoji="0" sz="13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34013" y="8535026"/>
            <a:ext cx="3130976" cy="486326"/>
          </a:xfrm>
          <a:prstGeom prst="rect">
            <a:avLst/>
          </a:prstGeom>
        </p:spPr>
        <p:txBody>
          <a:bodyPr vert="horz" lIns="121789" tIns="60894" rIns="121789" bIns="60894" anchor="b"/>
          <a:lstStyle>
            <a:lvl1pPr algn="r" eaLnBrk="1" latinLnBrk="0" hangingPunct="1">
              <a:defRPr kumimoji="0" sz="13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17686" y="8535026"/>
            <a:ext cx="487172" cy="486326"/>
          </a:xfrm>
          <a:prstGeom prst="rect">
            <a:avLst/>
          </a:prstGeom>
        </p:spPr>
        <p:txBody>
          <a:bodyPr vert="horz" lIns="121789" tIns="60894" rIns="121789" bIns="60894" anchor="b"/>
          <a:lstStyle>
            <a:lvl1pPr algn="r" eaLnBrk="1" latinLnBrk="0" hangingPunct="1">
              <a:defRPr kumimoji="0" sz="13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5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87156" indent="-341009" algn="l" rtl="0" eaLnBrk="1" latinLnBrk="0" hangingPunct="1">
        <a:spcBef>
          <a:spcPts val="533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165" indent="-304472" algn="l" rtl="0" eaLnBrk="1" latinLnBrk="0" hangingPunct="1">
        <a:spcBef>
          <a:spcPts val="432"/>
        </a:spcBef>
        <a:buClr>
          <a:schemeClr val="accent1"/>
        </a:buClr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16" indent="-304472" algn="l" rtl="0" eaLnBrk="1" latinLnBrk="0" hangingPunct="1">
        <a:spcBef>
          <a:spcPts val="466"/>
        </a:spcBef>
        <a:buClr>
          <a:schemeClr val="accent2"/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22362" indent="-304472" algn="l" rtl="0" eaLnBrk="1" latinLnBrk="0" hangingPunct="1">
        <a:spcBef>
          <a:spcPts val="466"/>
        </a:spcBef>
        <a:buClr>
          <a:schemeClr val="accent2"/>
        </a:buClr>
        <a:buFont typeface="Wingdings 2"/>
        <a:buChar char="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34" indent="-304472" algn="l" rtl="0" eaLnBrk="1" latinLnBrk="0" hangingPunct="1">
        <a:spcBef>
          <a:spcPts val="466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131306" indent="-304472" algn="l" rtl="0" eaLnBrk="1" latinLnBrk="0" hangingPunct="1">
        <a:spcBef>
          <a:spcPts val="466"/>
        </a:spcBef>
        <a:buClr>
          <a:schemeClr val="accent3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435779" indent="-304472" algn="l" rtl="0" eaLnBrk="1" latinLnBrk="0" hangingPunct="1">
        <a:spcBef>
          <a:spcPts val="466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740251" indent="-304472" algn="l" rtl="0" eaLnBrk="1" latinLnBrk="0" hangingPunct="1">
        <a:spcBef>
          <a:spcPts val="466"/>
        </a:spcBef>
        <a:buClr>
          <a:schemeClr val="accent3"/>
        </a:buClr>
        <a:buFont typeface="Wingdings 2"/>
        <a:buChar char="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044723" indent="-304472" algn="l" rtl="0" eaLnBrk="1" latinLnBrk="0" hangingPunct="1">
        <a:spcBef>
          <a:spcPts val="466"/>
        </a:spcBef>
        <a:buClr>
          <a:schemeClr val="accent3"/>
        </a:buClr>
        <a:buFont typeface="Wingdings 2"/>
        <a:buChar char="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7850" y="1595437"/>
            <a:ext cx="62484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66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6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6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50" y="3043237"/>
            <a:ext cx="2286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360851">
            <a:off x="5081344" y="2730956"/>
            <a:ext cx="209349" cy="221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360851">
            <a:off x="7193806" y="4028825"/>
            <a:ext cx="209349" cy="221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4" name="TextBox 3"/>
          <p:cNvSpPr txBox="1"/>
          <p:nvPr/>
        </p:nvSpPr>
        <p:spPr>
          <a:xfrm rot="21360851">
            <a:off x="4285595" y="4111224"/>
            <a:ext cx="209349" cy="221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3820179" y="5084107"/>
            <a:ext cx="1795742" cy="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235362" y="1601030"/>
            <a:ext cx="1151307" cy="166942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25659" y="1616658"/>
            <a:ext cx="1812410" cy="104669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873307" y="2897673"/>
            <a:ext cx="1647909" cy="108162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653281" y="5996062"/>
            <a:ext cx="2452966" cy="3929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076258" y="4200320"/>
            <a:ext cx="40845" cy="179574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691292" y="2614530"/>
            <a:ext cx="652201" cy="9053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88031" y="3490762"/>
            <a:ext cx="1104158" cy="68295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4307242" y="2614530"/>
            <a:ext cx="1021086" cy="60497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51450" y="3195637"/>
            <a:ext cx="1905000" cy="106680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76302" y="3202658"/>
            <a:ext cx="586140" cy="9281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4718050" y="4186237"/>
            <a:ext cx="2460847" cy="10395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15535" y="5995616"/>
            <a:ext cx="35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4664" y="1244880"/>
            <a:ext cx="35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G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71578" y="2152865"/>
            <a:ext cx="35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96969" y="2240768"/>
            <a:ext cx="35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F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66120" y="3215615"/>
            <a:ext cx="35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44646" y="6029019"/>
            <a:ext cx="35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376094" y="3270455"/>
            <a:ext cx="0" cy="2742483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794250" y="3252001"/>
            <a:ext cx="548592" cy="2744061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93321" y="4162967"/>
            <a:ext cx="35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3661884" y="3489990"/>
            <a:ext cx="3545463" cy="72727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092855" y="6041966"/>
            <a:ext cx="35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365250" y="452437"/>
            <a:ext cx="10210800" cy="609600"/>
          </a:xfrm>
          <a:prstGeom prst="roundRect">
            <a:avLst/>
          </a:prstGeom>
          <a:solidFill>
            <a:schemeClr val="bg1"/>
          </a:solidFill>
          <a:ln w="57150"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 ত্রিভুজটির বহির্ভাগে তিনটি বর্গক্ষেত্র ও অন্যান্য সংযোগগুলো করতে হয়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450" y="985838"/>
            <a:ext cx="3072982" cy="27538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1517650" y="833437"/>
            <a:ext cx="5257800" cy="1752600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5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07856" y="3830819"/>
            <a:ext cx="10695244" cy="1212896"/>
          </a:xfrm>
          <a:prstGeom prst="rect">
            <a:avLst/>
          </a:prstGeom>
          <a:blipFill rotWithShape="0">
            <a:blip r:embed="rId3"/>
            <a:stretch>
              <a:fillRect l="-1767" t="-6533" b="-1909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2355850" y="1214437"/>
            <a:ext cx="1584724" cy="1962039"/>
          </a:xfrm>
          <a:prstGeom prst="rtTriangle">
            <a:avLst/>
          </a:prstGeom>
          <a:solidFill>
            <a:schemeClr val="bg2"/>
          </a:solidFill>
          <a:ln w="57150">
            <a:solidFill>
              <a:srgbClr val="1605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0800" y="2590800"/>
            <a:ext cx="75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90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˚</a:t>
            </a:r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Arc 3"/>
          <p:cNvSpPr/>
          <p:nvPr/>
        </p:nvSpPr>
        <p:spPr>
          <a:xfrm>
            <a:off x="1999392" y="2819400"/>
            <a:ext cx="736615" cy="734219"/>
          </a:xfrm>
          <a:prstGeom prst="arc">
            <a:avLst>
              <a:gd name="adj1" fmla="val 15902649"/>
              <a:gd name="adj2" fmla="val 0"/>
            </a:avLst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1905001"/>
            <a:ext cx="37731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c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2057401"/>
            <a:ext cx="37731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b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3124200"/>
            <a:ext cx="830093" cy="528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3200400"/>
            <a:ext cx="830093" cy="528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762000"/>
            <a:ext cx="830093" cy="528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2971800" y="3124201"/>
            <a:ext cx="377315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a 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ight Triangle 10"/>
          <p:cNvSpPr/>
          <p:nvPr/>
        </p:nvSpPr>
        <p:spPr>
          <a:xfrm rot="5400000">
            <a:off x="7118350" y="795337"/>
            <a:ext cx="1600200" cy="152400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/>
          </a:p>
        </p:txBody>
      </p:sp>
      <p:sp>
        <p:nvSpPr>
          <p:cNvPr id="12" name="Right Triangle 11"/>
          <p:cNvSpPr/>
          <p:nvPr/>
        </p:nvSpPr>
        <p:spPr>
          <a:xfrm>
            <a:off x="7156450" y="2357437"/>
            <a:ext cx="1600200" cy="152400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/>
          </a:p>
        </p:txBody>
      </p:sp>
      <p:sp>
        <p:nvSpPr>
          <p:cNvPr id="13" name="Right Triangle 12"/>
          <p:cNvSpPr/>
          <p:nvPr/>
        </p:nvSpPr>
        <p:spPr>
          <a:xfrm rot="10800000">
            <a:off x="8680450" y="757237"/>
            <a:ext cx="1600200" cy="152400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/>
          </a:p>
        </p:txBody>
      </p:sp>
      <p:sp>
        <p:nvSpPr>
          <p:cNvPr id="14" name="Right Triangle 13"/>
          <p:cNvSpPr/>
          <p:nvPr/>
        </p:nvSpPr>
        <p:spPr>
          <a:xfrm rot="16200000">
            <a:off x="8718550" y="2319337"/>
            <a:ext cx="1600200" cy="1524000"/>
          </a:xfrm>
          <a:prstGeom prst="rt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10280650" y="2890837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90050" y="376237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66050" y="3881437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66050" y="376237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b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75450" y="1290637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42250" y="144303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c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213850" y="281463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c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42250" y="273843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c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213850" y="151923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c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75450" y="3043237"/>
            <a:ext cx="30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b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280650" y="1290637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b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518650" y="3881437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b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50850" y="4414837"/>
                <a:ext cx="1097280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মনেকরি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4000" b="1" dirty="0" smtClean="0">
                    <a:cs typeface="NikoshBAN" pitchFamily="2" charset="0"/>
                  </a:rPr>
                  <a:t> ∆ABC- 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এ</a:t>
                </a:r>
                <a:endParaRPr lang="en-US" sz="4000" b="1" dirty="0" smtClean="0">
                  <a:solidFill>
                    <a:prstClr val="black"/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b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∠</m:t>
                    </m:r>
                  </m:oMath>
                </a14:m>
                <a:r>
                  <a:rPr lang="en-US" sz="4000" b="1" dirty="0" smtClean="0">
                    <a:cs typeface="NikoshBAN" pitchFamily="2" charset="0"/>
                  </a:rPr>
                  <a:t>C=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এক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সমকোণ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অতিভূজ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smtClean="0">
                    <a:latin typeface="+mj-lt"/>
                    <a:cs typeface="NikoshBAN" pitchFamily="2" charset="0"/>
                  </a:rPr>
                  <a:t>AB</a:t>
                </a:r>
                <a:r>
                  <a:rPr lang="bn-BD" sz="4000" b="1" dirty="0" smtClean="0">
                    <a:latin typeface="+mj-lt"/>
                    <a:cs typeface="NikoshBAN" pitchFamily="2" charset="0"/>
                  </a:rPr>
                  <a:t> </a:t>
                </a:r>
                <a:r>
                  <a:rPr lang="en-US" sz="4000" b="1" dirty="0" smtClean="0">
                    <a:latin typeface="+mj-lt"/>
                    <a:cs typeface="NikoshBAN" pitchFamily="2" charset="0"/>
                  </a:rPr>
                  <a:t>=</a:t>
                </a:r>
                <a:r>
                  <a:rPr lang="bn-BD" sz="4000" b="1" dirty="0" smtClean="0">
                    <a:latin typeface="+mj-lt"/>
                    <a:cs typeface="NikoshBAN" pitchFamily="2" charset="0"/>
                  </a:rPr>
                  <a:t> </a:t>
                </a:r>
                <a:r>
                  <a:rPr lang="en-US" sz="4000" b="1" dirty="0" smtClean="0">
                    <a:latin typeface="+mj-lt"/>
                    <a:cs typeface="NikoshBAN" pitchFamily="2" charset="0"/>
                  </a:rPr>
                  <a:t>c,</a:t>
                </a:r>
              </a:p>
              <a:p>
                <a:r>
                  <a:rPr lang="en-US" sz="4000" b="1" dirty="0" smtClean="0">
                    <a:latin typeface="+mj-lt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লম্ব</a:t>
                </a:r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4000" b="1" dirty="0" smtClean="0">
                    <a:latin typeface="+mj-lt"/>
                    <a:cs typeface="NikoshBAN" pitchFamily="2" charset="0"/>
                  </a:rPr>
                  <a:t>AC</a:t>
                </a:r>
                <a:r>
                  <a:rPr lang="bn-BD" sz="4000" b="1" dirty="0" smtClean="0">
                    <a:latin typeface="+mj-lt"/>
                    <a:cs typeface="NikoshBAN" pitchFamily="2" charset="0"/>
                  </a:rPr>
                  <a:t> </a:t>
                </a:r>
                <a:r>
                  <a:rPr lang="en-US" sz="4000" b="1" dirty="0" smtClean="0">
                    <a:latin typeface="+mj-lt"/>
                    <a:cs typeface="NikoshBAN" pitchFamily="2" charset="0"/>
                  </a:rPr>
                  <a:t>=</a:t>
                </a:r>
                <a:r>
                  <a:rPr lang="bn-BD" sz="4000" b="1" dirty="0" smtClean="0">
                    <a:latin typeface="+mj-lt"/>
                    <a:cs typeface="NikoshBAN" pitchFamily="2" charset="0"/>
                  </a:rPr>
                  <a:t> </a:t>
                </a:r>
                <a:r>
                  <a:rPr lang="en-US" sz="4000" b="1" dirty="0" smtClean="0">
                    <a:latin typeface="+mj-lt"/>
                    <a:cs typeface="NikoshBAN" pitchFamily="2" charset="0"/>
                  </a:rPr>
                  <a:t>b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ভূমি</a:t>
                </a:r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smtClean="0">
                    <a:latin typeface="+mj-lt"/>
                    <a:cs typeface="NikoshBAN" pitchFamily="2" charset="0"/>
                  </a:rPr>
                  <a:t>BC</a:t>
                </a:r>
                <a:r>
                  <a:rPr lang="bn-BD" sz="4000" b="1" dirty="0" smtClean="0">
                    <a:latin typeface="+mj-lt"/>
                    <a:cs typeface="NikoshBAN" pitchFamily="2" charset="0"/>
                  </a:rPr>
                  <a:t> </a:t>
                </a:r>
                <a:r>
                  <a:rPr lang="en-US" sz="4000" b="1" dirty="0" smtClean="0">
                    <a:latin typeface="+mj-lt"/>
                    <a:cs typeface="NikoshBAN" pitchFamily="2" charset="0"/>
                  </a:rPr>
                  <a:t>=</a:t>
                </a:r>
                <a:r>
                  <a:rPr lang="bn-BD" sz="4000" b="1" dirty="0" smtClean="0">
                    <a:latin typeface="+mj-lt"/>
                    <a:cs typeface="NikoshBAN" pitchFamily="2" charset="0"/>
                  </a:rPr>
                  <a:t> </a:t>
                </a:r>
                <a:r>
                  <a:rPr lang="en-US" sz="4000" b="1" dirty="0" smtClean="0">
                    <a:latin typeface="+mj-lt"/>
                    <a:cs typeface="NikoshBAN" pitchFamily="2" charset="0"/>
                  </a:rPr>
                  <a:t>a</a:t>
                </a:r>
              </a:p>
              <a:p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প্রমাণ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smtClean="0">
                    <a:latin typeface="+mj-lt"/>
                    <a:cs typeface="NikoshBAN" pitchFamily="2" charset="0"/>
                  </a:rPr>
                  <a:t>AB² =</a:t>
                </a:r>
                <a:r>
                  <a:rPr lang="bn-BD" sz="4000" b="1" dirty="0" smtClean="0">
                    <a:latin typeface="+mj-lt"/>
                    <a:cs typeface="NikoshBAN" pitchFamily="2" charset="0"/>
                  </a:rPr>
                  <a:t> </a:t>
                </a:r>
                <a:r>
                  <a:rPr lang="en-US" sz="4000" b="1" dirty="0" smtClean="0">
                    <a:latin typeface="+mj-lt"/>
                    <a:cs typeface="NikoshBAN" pitchFamily="2" charset="0"/>
                  </a:rPr>
                  <a:t>AC²</a:t>
                </a:r>
                <a:r>
                  <a:rPr lang="bn-BD" sz="4000" b="1" dirty="0" smtClean="0">
                    <a:latin typeface="+mj-lt"/>
                    <a:cs typeface="NikoshBAN" pitchFamily="2" charset="0"/>
                  </a:rPr>
                  <a:t> </a:t>
                </a:r>
                <a:r>
                  <a:rPr lang="en-US" sz="4000" b="1" dirty="0" smtClean="0">
                    <a:latin typeface="+mj-lt"/>
                    <a:cs typeface="NikoshBAN" pitchFamily="2" charset="0"/>
                  </a:rPr>
                  <a:t>+</a:t>
                </a:r>
                <a:r>
                  <a:rPr lang="bn-BD" sz="4000" b="1" dirty="0" smtClean="0">
                    <a:latin typeface="+mj-lt"/>
                    <a:cs typeface="NikoshBAN" pitchFamily="2" charset="0"/>
                  </a:rPr>
                  <a:t> </a:t>
                </a:r>
                <a:r>
                  <a:rPr lang="en-US" sz="4000" b="1" dirty="0" smtClean="0">
                    <a:latin typeface="+mj-lt"/>
                    <a:cs typeface="NikoshBAN" pitchFamily="2" charset="0"/>
                  </a:rPr>
                  <a:t>BC² 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ৎ </a:t>
                </a:r>
                <a:r>
                  <a:rPr lang="en-US" sz="4000" b="1" dirty="0" smtClean="0">
                    <a:cs typeface="NikoshBAN" pitchFamily="2" charset="0"/>
                  </a:rPr>
                  <a:t>c²</a:t>
                </a:r>
                <a:r>
                  <a:rPr lang="bn-BD" sz="4000" b="1" dirty="0" smtClean="0">
                    <a:cs typeface="NikoshBAN" pitchFamily="2" charset="0"/>
                  </a:rPr>
                  <a:t> </a:t>
                </a:r>
                <a:r>
                  <a:rPr lang="en-US" sz="4000" b="1" dirty="0" smtClean="0">
                    <a:cs typeface="NikoshBAN" pitchFamily="2" charset="0"/>
                  </a:rPr>
                  <a:t>=</a:t>
                </a:r>
                <a:r>
                  <a:rPr lang="bn-BD" sz="4000" b="1" dirty="0" smtClean="0">
                    <a:cs typeface="NikoshBAN" pitchFamily="2" charset="0"/>
                  </a:rPr>
                  <a:t> </a:t>
                </a:r>
                <a:r>
                  <a:rPr lang="en-US" sz="4000" b="1" dirty="0" smtClean="0">
                    <a:cs typeface="NikoshBAN" pitchFamily="2" charset="0"/>
                  </a:rPr>
                  <a:t>a²</a:t>
                </a:r>
                <a:r>
                  <a:rPr lang="bn-BD" sz="4000" b="1" dirty="0" smtClean="0">
                    <a:cs typeface="NikoshBAN" pitchFamily="2" charset="0"/>
                  </a:rPr>
                  <a:t> </a:t>
                </a:r>
                <a:r>
                  <a:rPr lang="en-US" sz="4000" b="1" dirty="0" smtClean="0">
                    <a:cs typeface="NikoshBAN" pitchFamily="2" charset="0"/>
                  </a:rPr>
                  <a:t>+</a:t>
                </a:r>
                <a:r>
                  <a:rPr lang="bn-BD" sz="4000" b="1" dirty="0" smtClean="0">
                    <a:cs typeface="NikoshBAN" pitchFamily="2" charset="0"/>
                  </a:rPr>
                  <a:t> </a:t>
                </a:r>
                <a:r>
                  <a:rPr lang="en-US" sz="4000" b="1" dirty="0" smtClean="0">
                    <a:cs typeface="NikoshBAN" pitchFamily="2" charset="0"/>
                  </a:rPr>
                  <a:t>b²</a:t>
                </a:r>
              </a:p>
              <a:p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অঙ্কনঃ</a:t>
                </a:r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প্রদত্ত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ত্রিভূজটির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সমান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চারটি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ত্রিভূজ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চিত্রে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প্রদর্শিত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উপায়ে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dirty="0" err="1" smtClean="0">
                    <a:latin typeface="NikoshBAN" pitchFamily="2" charset="0"/>
                    <a:cs typeface="NikoshBAN" pitchFamily="2" charset="0"/>
                  </a:rPr>
                  <a:t>আঁকি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850" y="4414837"/>
                <a:ext cx="10972800" cy="3785652"/>
              </a:xfrm>
              <a:prstGeom prst="rect">
                <a:avLst/>
              </a:prstGeom>
              <a:blipFill rotWithShape="1">
                <a:blip r:embed="rId2"/>
                <a:stretch>
                  <a:fillRect l="-2000" t="-3382" r="-1111" b="-6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27"/>
          <p:cNvSpPr/>
          <p:nvPr/>
        </p:nvSpPr>
        <p:spPr>
          <a:xfrm>
            <a:off x="3727450" y="223837"/>
            <a:ext cx="2819400" cy="1143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প্রমাণ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2203450" y="1944483"/>
            <a:ext cx="3276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 smtClean="0">
              <a:latin typeface="Calibri"/>
              <a:cs typeface="Calibri"/>
            </a:endParaRPr>
          </a:p>
          <a:p>
            <a:endParaRPr lang="en-US" sz="4000" b="1" dirty="0" smtClean="0">
              <a:latin typeface="Calibri"/>
              <a:cs typeface="Calibri"/>
            </a:endParaRPr>
          </a:p>
          <a:p>
            <a:endParaRPr lang="en-US" sz="4000" b="1" dirty="0" smtClean="0">
              <a:latin typeface="Calibri"/>
              <a:cs typeface="Calibri"/>
            </a:endParaRPr>
          </a:p>
          <a:p>
            <a:r>
              <a:rPr lang="en-US" sz="4000" b="1" dirty="0" smtClean="0">
                <a:latin typeface="Calibri"/>
                <a:cs typeface="Calibri"/>
              </a:rPr>
              <a:t>  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1515" y="3841968"/>
            <a:ext cx="81398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   </a:t>
            </a:r>
            <a:endParaRPr lang="en-US" sz="3600" b="1" dirty="0" smtClean="0">
              <a:latin typeface="Calibri"/>
              <a:cs typeface="Calibri"/>
            </a:endParaRP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41450" y="300037"/>
                <a:ext cx="10058400" cy="7750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অঙ্কিত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বড়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বর্গক্ষেত্রটির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                     </a:t>
                </a:r>
                <a:r>
                  <a:rPr lang="en-US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অঙ্কিত </a:t>
                </a:r>
                <a:r>
                  <a:rPr lang="en-US" sz="36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ছোট</a:t>
                </a:r>
                <a:r>
                  <a:rPr lang="en-US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বর্গক্ষেত্রটির</a:t>
                </a:r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pPr lvl="0"/>
                <a:r>
                  <a:rPr lang="en-US" sz="36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অঙ্কিত</a:t>
                </a:r>
                <a:r>
                  <a:rPr lang="en-US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চারটি</a:t>
                </a:r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সমকোণী</a:t>
                </a:r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ত্রিভূজের</a:t>
                </a:r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endParaRPr lang="en-US" sz="36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en-US" sz="36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𝑎𝑏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𝑎𝑏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𝑎𝑏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𝑎𝑏</m:t>
                    </m:r>
                  </m:oMath>
                </a14:m>
                <a:endParaRPr lang="en-US" sz="3600" i="1" dirty="0" smtClean="0">
                  <a:solidFill>
                    <a:prstClr val="black"/>
                  </a:solidFill>
                  <a:latin typeface="Cambria Math"/>
                  <a:ea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 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4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𝑎𝑏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3600" b="0" i="1" dirty="0" smtClean="0">
                        <a:latin typeface="Cambria Math"/>
                        <a:cs typeface="NikoshBAN" pitchFamily="2" charset="0"/>
                      </a:rPr>
                      <m:t>𝑎𝑏</m:t>
                    </m:r>
                  </m:oMath>
                </a14:m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ৎ,</a:t>
                </a:r>
                <a:r>
                  <a:rPr lang="en-US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বড়</a:t>
                </a:r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বর্গক্ষেত্রটির</a:t>
                </a:r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ছোট</a:t>
                </a:r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বর্গক্ষেত্রটির</a:t>
                </a:r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চারটি</a:t>
                </a:r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সমকোণী</a:t>
                </a:r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ত্রিভূজের</a:t>
                </a:r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endParaRPr lang="en-US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/>
                <a:r>
                  <a:rPr lang="en-US" sz="36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</m:e>
                      <m: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𝑎𝑏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/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3600" b="0" i="1" dirty="0" smtClean="0">
                        <a:latin typeface="Cambria Math"/>
                        <a:cs typeface="NikoshBAN" pitchFamily="2" charset="0"/>
                      </a:rPr>
                      <m:t>𝑎𝑏</m:t>
                    </m:r>
                    <m:r>
                      <a:rPr lang="en-US" sz="3600" b="0" i="1" dirty="0" smtClean="0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600" b="0" i="1" dirty="0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 dirty="0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</m:e>
                      <m: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2</m:t>
                    </m:r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𝑎𝑏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/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600" dirty="0">
                    <a:solidFill>
                      <a:prstClr val="black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600" i="1" dirty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</m:e>
                      <m: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/>
                <a:r>
                  <a:rPr lang="en-US" sz="36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সুতরাং</a:t>
                </a:r>
                <a:r>
                  <a:rPr lang="en-US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𝑐</m:t>
                        </m:r>
                      </m:e>
                      <m: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 dirty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3600" i="1" dirty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e>
                      <m:sup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  (</a:t>
                </a:r>
                <a:r>
                  <a:rPr lang="en-US" sz="36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প্রমাণিত</a:t>
                </a:r>
                <a:r>
                  <a:rPr lang="en-US" sz="36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36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450" y="300037"/>
                <a:ext cx="10058400" cy="7750968"/>
              </a:xfrm>
              <a:prstGeom prst="rect">
                <a:avLst/>
              </a:prstGeom>
              <a:blipFill rotWithShape="1">
                <a:blip r:embed="rId2"/>
                <a:stretch>
                  <a:fillRect l="-1818" t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295400" y="2819400"/>
            <a:ext cx="1828800" cy="1524000"/>
          </a:xfrm>
          <a:prstGeom prst="triangle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 rot="5400000">
            <a:off x="1143000" y="990600"/>
            <a:ext cx="1981200" cy="1676400"/>
          </a:xfrm>
          <a:prstGeom prst="triangle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/>
          </a:p>
        </p:txBody>
      </p:sp>
      <p:sp>
        <p:nvSpPr>
          <p:cNvPr id="4" name="Isosceles Triangle 3"/>
          <p:cNvSpPr/>
          <p:nvPr/>
        </p:nvSpPr>
        <p:spPr>
          <a:xfrm rot="16200000">
            <a:off x="3009900" y="2552700"/>
            <a:ext cx="1905000" cy="1676400"/>
          </a:xfrm>
          <a:prstGeom prst="triangle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10800000">
            <a:off x="2971800" y="838200"/>
            <a:ext cx="1828800" cy="1676400"/>
          </a:xfrm>
          <a:prstGeom prst="triangle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8582249">
            <a:off x="1795134" y="1370712"/>
            <a:ext cx="2546715" cy="24875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9400" y="2209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c²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29718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3048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57400" y="1600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15240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3886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0" y="685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19200" y="14478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95800" y="3276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3733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3048000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981200" y="609600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495800" y="1295400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657600" y="3505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cs typeface="Calibri"/>
              </a:rPr>
              <a:t>½ab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47800" y="3505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½ab</a:t>
            </a:r>
            <a:endParaRPr lang="en-US" sz="2400" b="1" dirty="0"/>
          </a:p>
        </p:txBody>
      </p:sp>
      <p:sp>
        <p:nvSpPr>
          <p:cNvPr id="22" name="Right Brace 21"/>
          <p:cNvSpPr/>
          <p:nvPr/>
        </p:nvSpPr>
        <p:spPr>
          <a:xfrm rot="16200000">
            <a:off x="2895600" y="-1143000"/>
            <a:ext cx="304800" cy="3505200"/>
          </a:xfrm>
          <a:prstGeom prst="rightBrace">
            <a:avLst/>
          </a:prstGeom>
          <a:ln w="38100">
            <a:solidFill>
              <a:srgbClr val="0D0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>
          <a:xfrm>
            <a:off x="4876800" y="838200"/>
            <a:ext cx="228600" cy="3429000"/>
          </a:xfrm>
          <a:prstGeom prst="rightBrace">
            <a:avLst/>
          </a:prstGeom>
          <a:ln w="38100">
            <a:solidFill>
              <a:srgbClr val="0D0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/>
          <p:cNvSpPr/>
          <p:nvPr/>
        </p:nvSpPr>
        <p:spPr>
          <a:xfrm rot="5400000">
            <a:off x="2895600" y="2819400"/>
            <a:ext cx="304800" cy="3505200"/>
          </a:xfrm>
          <a:prstGeom prst="rightBrace">
            <a:avLst/>
          </a:prstGeom>
          <a:ln w="38100">
            <a:solidFill>
              <a:srgbClr val="0D0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 rot="10800000">
            <a:off x="838200" y="838200"/>
            <a:ext cx="381000" cy="3505200"/>
          </a:xfrm>
          <a:prstGeom prst="rightBrace">
            <a:avLst/>
          </a:prstGeom>
          <a:ln w="38100">
            <a:solidFill>
              <a:srgbClr val="0D0D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667000" y="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a+</a:t>
            </a:r>
            <a:r>
              <a:rPr lang="en-US" sz="2400" b="1" dirty="0" err="1" smtClean="0">
                <a:latin typeface="Calibri"/>
                <a:cs typeface="Calibri"/>
              </a:rPr>
              <a:t>b</a:t>
            </a: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>
          <a:xfrm>
            <a:off x="2667000" y="4572000"/>
            <a:ext cx="152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a+</a:t>
            </a:r>
            <a:r>
              <a:rPr lang="en-US" sz="2400" b="1" dirty="0" err="1" smtClean="0">
                <a:cs typeface="Calibri"/>
              </a:rPr>
              <a:t>b</a:t>
            </a:r>
            <a:endParaRPr lang="en-US" sz="2400" b="1" dirty="0"/>
          </a:p>
        </p:txBody>
      </p:sp>
      <p:sp>
        <p:nvSpPr>
          <p:cNvPr id="28" name="Rectangle 27"/>
          <p:cNvSpPr/>
          <p:nvPr/>
        </p:nvSpPr>
        <p:spPr>
          <a:xfrm>
            <a:off x="0" y="2286000"/>
            <a:ext cx="655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a</a:t>
            </a:r>
            <a:r>
              <a:rPr lang="en-US" sz="2400" b="1" dirty="0" err="1" smtClean="0"/>
              <a:t>+</a:t>
            </a:r>
            <a:r>
              <a:rPr lang="en-US" sz="2400" b="1" dirty="0" err="1" smtClean="0">
                <a:cs typeface="Calibri"/>
              </a:rPr>
              <a:t>b</a:t>
            </a:r>
            <a:endParaRPr lang="en-US" sz="2400" b="1" dirty="0"/>
          </a:p>
        </p:txBody>
      </p:sp>
      <p:sp>
        <p:nvSpPr>
          <p:cNvPr id="29" name="Rectangle 28"/>
          <p:cNvSpPr/>
          <p:nvPr/>
        </p:nvSpPr>
        <p:spPr>
          <a:xfrm>
            <a:off x="5105400" y="2209800"/>
            <a:ext cx="655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a+</a:t>
            </a:r>
            <a:r>
              <a:rPr lang="en-US" sz="2400" b="1" dirty="0" err="1" smtClean="0">
                <a:cs typeface="Calibri"/>
              </a:rPr>
              <a:t>b</a:t>
            </a:r>
            <a:endParaRPr lang="en-US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1752600" y="2286000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b="1" dirty="0" smtClean="0">
              <a:cs typeface="Calibri"/>
            </a:endParaRPr>
          </a:p>
          <a:p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708650" y="4872037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6318250" y="1519237"/>
            <a:ext cx="5181600" cy="1066800"/>
          </a:xfrm>
          <a:prstGeom prst="roundRect">
            <a:avLst/>
          </a:prstGeom>
          <a:solidFill>
            <a:schemeClr val="bg1"/>
          </a:solidFill>
          <a:ln w="57150"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একনজরে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উপপাদ্যটি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প্রমা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>
              <a:xfrm>
                <a:off x="5761349" y="3278831"/>
                <a:ext cx="5738501" cy="3193405"/>
              </a:xfrm>
              <a:prstGeom prst="roundRect">
                <a:avLst/>
              </a:prstGeom>
              <a:solidFill>
                <a:schemeClr val="bg1"/>
              </a:solidFill>
              <a:ln w="57150"/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600" b="1" dirty="0" smtClean="0">
                  <a:solidFill>
                    <a:srgbClr val="002060"/>
                  </a:solidFill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Calibri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600" b="1" dirty="0">
                              <a:solidFill>
                                <a:srgbClr val="002060"/>
                              </a:solidFill>
                              <a:cs typeface="Calibri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en-US" sz="3600" b="1" i="1" dirty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Calibri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3600" b="1" dirty="0">
                              <a:solidFill>
                                <a:srgbClr val="002060"/>
                              </a:solidFill>
                              <a:cs typeface="Calibri"/>
                            </a:rPr>
                            <m:t>½</m:t>
                          </m:r>
                          <m:r>
                            <m:rPr>
                              <m:nor/>
                            </m:rPr>
                            <a:rPr lang="en-US" sz="3600" b="1" i="0" dirty="0" smtClean="0">
                              <a:solidFill>
                                <a:srgbClr val="002060"/>
                              </a:solidFill>
                              <a:cs typeface="Calibri"/>
                            </a:rPr>
                            <m:t>ab</m:t>
                          </m:r>
                          <m:r>
                            <m:rPr>
                              <m:nor/>
                            </m:rPr>
                            <a:rPr lang="en-US" sz="3600" b="1" dirty="0">
                              <a:solidFill>
                                <a:srgbClr val="002060"/>
                              </a:solidFill>
                              <a:cs typeface="Calibri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3600" b="1" dirty="0">
                              <a:solidFill>
                                <a:srgbClr val="002060"/>
                              </a:solidFill>
                              <a:cs typeface="Calibri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3600" b="1" dirty="0">
                              <a:solidFill>
                                <a:srgbClr val="002060"/>
                              </a:solidFill>
                              <a:cs typeface="Calibri"/>
                            </a:rPr>
                            <m:t>²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Calibri"/>
                            </a:rPr>
                            <m:t>=(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Calibri"/>
                            </a:rPr>
                            <m:t>𝒂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Calibri"/>
                            </a:rPr>
                            <m:t>+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Calibri"/>
                            </a:rPr>
                            <m:t>𝒃</m:t>
                          </m:r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Calibri"/>
                            </a:rPr>
                            <m:t>)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/>
                              <a:cs typeface="Calibri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600" b="1" dirty="0">
                  <a:solidFill>
                    <a:srgbClr val="002060"/>
                  </a:solidFill>
                  <a:cs typeface="Calibri"/>
                </a:endParaRPr>
              </a:p>
              <a:p>
                <a:r>
                  <a:rPr lang="bn-BD" sz="3600" b="1" dirty="0" smtClean="0">
                    <a:solidFill>
                      <a:srgbClr val="002060"/>
                    </a:solidFill>
                    <a:cs typeface="Calibri"/>
                  </a:rPr>
                  <a:t> </a:t>
                </a:r>
                <a:r>
                  <a:rPr lang="en-US" sz="3600" b="1" dirty="0" smtClean="0">
                    <a:solidFill>
                      <a:srgbClr val="002060"/>
                    </a:solidFill>
                    <a:cs typeface="Calibri"/>
                  </a:rPr>
                  <a:t>4x½ab+c²=a²+2ab+b²</a:t>
                </a:r>
              </a:p>
              <a:p>
                <a:r>
                  <a:rPr lang="en-US" sz="36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3600" b="1" dirty="0" smtClean="0">
                    <a:solidFill>
                      <a:srgbClr val="002060"/>
                    </a:solidFill>
                    <a:cs typeface="Calibri"/>
                  </a:rPr>
                  <a:t>2ab+c²=a²+2ab+b²</a:t>
                </a:r>
              </a:p>
              <a:p>
                <a:r>
                  <a:rPr lang="en-US" sz="3600" b="1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3600" b="1" dirty="0" smtClean="0">
                    <a:solidFill>
                      <a:srgbClr val="002060"/>
                    </a:solidFill>
                    <a:cs typeface="Calibri"/>
                  </a:rPr>
                  <a:t>c²=a² + b²</a:t>
                </a:r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349" y="3278831"/>
                <a:ext cx="5738501" cy="3193405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57150"/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1850" y="300037"/>
            <a:ext cx="10287000" cy="5705296"/>
            <a:chOff x="831850" y="300037"/>
            <a:chExt cx="10287000" cy="5705296"/>
          </a:xfrm>
        </p:grpSpPr>
        <p:cxnSp>
          <p:nvCxnSpPr>
            <p:cNvPr id="2" name="Straight Connector 1"/>
            <p:cNvCxnSpPr/>
            <p:nvPr/>
          </p:nvCxnSpPr>
          <p:spPr>
            <a:xfrm rot="10800000">
              <a:off x="7461250" y="2205037"/>
              <a:ext cx="2971800" cy="281940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10433050" y="3348037"/>
              <a:ext cx="228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a </a:t>
              </a:r>
              <a:endParaRPr lang="en-US" sz="24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756650" y="1747837"/>
              <a:ext cx="304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a </a:t>
              </a:r>
              <a:endParaRPr lang="en-US" sz="2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080250" y="3424237"/>
              <a:ext cx="304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a </a:t>
              </a:r>
              <a:endParaRPr lang="en-US" sz="2400" dirty="0"/>
            </a:p>
          </p:txBody>
        </p:sp>
        <p:sp>
          <p:nvSpPr>
            <p:cNvPr id="8" name="Arc 7"/>
            <p:cNvSpPr/>
            <p:nvPr/>
          </p:nvSpPr>
          <p:spPr>
            <a:xfrm rot="5400000">
              <a:off x="6965950" y="1709737"/>
              <a:ext cx="990600" cy="1066800"/>
            </a:xfrm>
            <a:prstGeom prst="arc">
              <a:avLst>
                <a:gd name="adj1" fmla="val 15902649"/>
                <a:gd name="adj2" fmla="val 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rot="21384937">
              <a:off x="7044335" y="4528218"/>
              <a:ext cx="990600" cy="1066800"/>
            </a:xfrm>
            <a:prstGeom prst="arc">
              <a:avLst>
                <a:gd name="adj1" fmla="val 15902649"/>
                <a:gd name="adj2" fmla="val 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rot="16200000">
              <a:off x="9937750" y="4452937"/>
              <a:ext cx="990600" cy="1066800"/>
            </a:xfrm>
            <a:prstGeom prst="arc">
              <a:avLst>
                <a:gd name="adj1" fmla="val 15902649"/>
                <a:gd name="adj2" fmla="val 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c 10"/>
            <p:cNvSpPr/>
            <p:nvPr/>
          </p:nvSpPr>
          <p:spPr>
            <a:xfrm rot="10552347">
              <a:off x="9784495" y="1635679"/>
              <a:ext cx="960608" cy="1069518"/>
            </a:xfrm>
            <a:prstGeom prst="arc">
              <a:avLst>
                <a:gd name="adj1" fmla="val 15902649"/>
                <a:gd name="adj2" fmla="val 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842250" y="2433637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90˚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842250" y="4262437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90˚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518650" y="4262437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90˚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442450" y="2509837"/>
              <a:ext cx="76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90˚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356850" y="1824037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D</a:t>
              </a:r>
              <a:endParaRPr lang="en-US" sz="24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356850" y="4948237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</a:t>
              </a:r>
              <a:endParaRPr lang="en-US" sz="2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32650" y="5024437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56450" y="1824037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A</a:t>
              </a:r>
              <a:endParaRPr lang="en-US" sz="2400" b="1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7461251" y="2205037"/>
              <a:ext cx="2971799" cy="446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6052344" y="3613943"/>
              <a:ext cx="28194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461250" y="5024437"/>
              <a:ext cx="29718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9024144" y="3614737"/>
              <a:ext cx="2818606" cy="79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8756650" y="5024437"/>
              <a:ext cx="3048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a </a:t>
              </a:r>
              <a:endParaRPr lang="en-US" sz="2400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2660650" y="300037"/>
              <a:ext cx="4800600" cy="1371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2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bn-IN" sz="7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flipH="1">
              <a:off x="831850" y="2281237"/>
              <a:ext cx="6400800" cy="372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চতুর্ভূজটির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আকৃতি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কেমন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?</a:t>
              </a:r>
            </a:p>
            <a:p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২।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প্রত্যেক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কোণের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পরিমাণ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ডিগ্রী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?</a:t>
              </a:r>
            </a:p>
            <a:p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৩।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প্রত্যেক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কর্ণ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বর্গকে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কয়টি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সমকোণী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ত্রিভূজে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বিভক্ত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?</a:t>
              </a:r>
            </a:p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3200" b="1" dirty="0" smtClean="0">
                  <a:latin typeface="Calibri"/>
                  <a:cs typeface="Calibri"/>
                </a:rPr>
                <a:t>∆ABC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-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ক্ষেত্রে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কোনটি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সঠিক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?</a:t>
              </a:r>
            </a:p>
            <a:p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ক)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b="1" dirty="0" smtClean="0">
                  <a:latin typeface="Calibri"/>
                  <a:cs typeface="Calibri"/>
                </a:rPr>
                <a:t>AB²=AC²+BC²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খ)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smtClean="0">
                  <a:latin typeface="Calibri"/>
                  <a:cs typeface="Calibri"/>
                </a:rPr>
                <a:t>AC²=AB²+BC²</a:t>
              </a:r>
            </a:p>
            <a:p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en-US" sz="4400" b="1" dirty="0" smtClean="0">
                  <a:latin typeface="NikoshBAN" pitchFamily="2" charset="0"/>
                  <a:cs typeface="NikoshBAN" pitchFamily="2" charset="0"/>
                </a:rPr>
                <a:t>)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b="1" dirty="0" smtClean="0">
                  <a:latin typeface="Calibri"/>
                  <a:cs typeface="Calibri"/>
                </a:rPr>
                <a:t>AC²=AB²−BC²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ঘ)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smtClean="0">
                  <a:latin typeface="Calibri"/>
                  <a:cs typeface="Calibri"/>
                </a:rPr>
                <a:t>AC²+BC²=AB²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94050" y="300037"/>
            <a:ext cx="5257800" cy="1219200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AD6495-90E5-479A-90ED-06C30113E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0" y="1747837"/>
            <a:ext cx="4876384" cy="3245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833BBF89-4CEA-492B-828B-67FD73A5BA5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8043" y="5253290"/>
            <a:ext cx="11434439" cy="1384995"/>
          </a:xfrm>
          <a:prstGeom prst="rect">
            <a:avLst/>
          </a:prstGeom>
          <a:blipFill>
            <a:blip r:embed="rId3"/>
            <a:stretch>
              <a:fillRect l="-1970" t="-2183"/>
            </a:stretch>
          </a:blipFill>
          <a:ln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50" y="3576637"/>
            <a:ext cx="4525963" cy="452596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03450" y="1671637"/>
            <a:ext cx="6858000" cy="1447800"/>
          </a:xfrm>
          <a:prstGeom prst="ellipse">
            <a:avLst/>
          </a:prstGeom>
          <a:solidFill>
            <a:schemeClr val="bg1"/>
          </a:solidFill>
          <a:ln w="5715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84417" y="1824037"/>
            <a:ext cx="2819400" cy="838200"/>
          </a:xfrm>
          <a:prstGeom prst="ellipse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2850" y="5176837"/>
            <a:ext cx="4191000" cy="2819400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সুজন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endParaRPr lang="en-US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) </a:t>
            </a:r>
          </a:p>
          <a:p>
            <a:pPr lvl="0" algn="ctr"/>
            <a:r>
              <a:rPr lang="en-US" sz="2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ইসলামপুর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উচ্চচ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বিজয়নগর,ব্রাহ্মণবাড়ীয়া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নং01750805634                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ইমেইল-mdsuzan482@gmail.com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346450" y="4872037"/>
            <a:ext cx="4420394" cy="794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775450" y="2052637"/>
            <a:ext cx="2819400" cy="838200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23050" y="5329237"/>
            <a:ext cx="3810000" cy="2514600"/>
          </a:xfrm>
          <a:prstGeom prst="roundRect">
            <a:avLst/>
          </a:prstGeom>
          <a:solidFill>
            <a:schemeClr val="bg1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</a:p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endParaRPr lang="en-US" sz="2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2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পী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থাগোরাসের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উপপাদ্য</a:t>
            </a:r>
            <a:endParaRPr lang="en-US" sz="28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434" name="Picture 2" descr="Image result for NCTB Class Eight Math 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3650" y="3119436"/>
            <a:ext cx="1524000" cy="2034639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60" y="2907578"/>
            <a:ext cx="1746390" cy="20729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73100" y="528637"/>
            <a:ext cx="11506200" cy="1371600"/>
          </a:xfrm>
          <a:prstGeom prst="ellipse">
            <a:avLst/>
          </a:prstGeom>
          <a:solidFill>
            <a:schemeClr val="bg1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ছবিতে </a:t>
            </a:r>
            <a:r>
              <a:rPr lang="bn-BD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যাকে </a:t>
            </a:r>
            <a:r>
              <a:rPr lang="bn-IN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দেখতে পাচ্ছ</a:t>
            </a:r>
            <a:r>
              <a:rPr lang="bn-BD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তা</a:t>
            </a:r>
            <a:r>
              <a:rPr lang="bn-BD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কে কি চেন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?</a:t>
            </a: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r>
              <a:rPr lang="bn-BD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2205037"/>
            <a:ext cx="4648200" cy="5731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7308850" y="2128837"/>
            <a:ext cx="2209800" cy="1143000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কে </a:t>
            </a:r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5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13450" y="3576637"/>
            <a:ext cx="4267200" cy="1395307"/>
          </a:xfrm>
          <a:prstGeom prst="ellipse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37250" y="5329237"/>
            <a:ext cx="5334000" cy="2133600"/>
          </a:xfrm>
          <a:prstGeom prst="roundRect">
            <a:avLst/>
          </a:prstGeom>
          <a:solidFill>
            <a:schemeClr val="bg1"/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গ্রিক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দার্শনিক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গণিতবিদ</a:t>
            </a:r>
            <a:endPara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জন্মঃ৫৭০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খ্রিস্ট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র্ব</a:t>
            </a:r>
            <a:endParaRPr lang="en-US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মৃত্যুঃ৪৯৫খ্রিস্ট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র্ব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36650" y="1595437"/>
            <a:ext cx="9982200" cy="5205307"/>
            <a:chOff x="1136650" y="1595437"/>
            <a:chExt cx="9982200" cy="5205307"/>
          </a:xfrm>
        </p:grpSpPr>
        <p:sp>
          <p:nvSpPr>
            <p:cNvPr id="2" name="Isosceles Triangle 1"/>
            <p:cNvSpPr/>
            <p:nvPr/>
          </p:nvSpPr>
          <p:spPr>
            <a:xfrm flipH="1">
              <a:off x="1289050" y="1595437"/>
              <a:ext cx="3809817" cy="3464417"/>
            </a:xfrm>
            <a:prstGeom prst="triangle">
              <a:avLst>
                <a:gd name="adj" fmla="val 100000"/>
              </a:avLst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41450" y="5710237"/>
              <a:ext cx="269595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37450" y="1595437"/>
              <a:ext cx="2553511" cy="3429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Oval 4"/>
            <p:cNvSpPr/>
            <p:nvPr/>
          </p:nvSpPr>
          <p:spPr>
            <a:xfrm>
              <a:off x="6851650" y="5329237"/>
              <a:ext cx="4267200" cy="1395307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b="1" dirty="0" smtClean="0">
                  <a:ln w="0"/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পিথাগোরাস</a:t>
              </a:r>
              <a:endPara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136650" y="5405437"/>
              <a:ext cx="4267200" cy="1395307"/>
            </a:xfrm>
            <a:prstGeom prst="ellipse">
              <a:avLst/>
            </a:prstGeom>
            <a:solidFill>
              <a:schemeClr val="bg1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44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সমকোনী ত্রিভুজ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099050" y="3348037"/>
              <a:ext cx="1828800" cy="1143000"/>
            </a:xfrm>
            <a:prstGeom prst="roundRect">
              <a:avLst/>
            </a:prstGeom>
            <a:solidFill>
              <a:schemeClr val="bg1"/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সম্পর্ক</a:t>
              </a:r>
              <a:endPara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89050" y="4719637"/>
              <a:ext cx="381000" cy="3402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5650" y="1519237"/>
            <a:ext cx="10896600" cy="1219200"/>
          </a:xfrm>
          <a:prstGeom prst="roundRect">
            <a:avLst/>
          </a:prstGeom>
          <a:solidFill>
            <a:schemeClr val="bg1"/>
          </a:solidFill>
          <a:ln w="57150"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ত্রিভূজের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উপপাদ্য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sp>
        <p:nvSpPr>
          <p:cNvPr id="5" name="Oval 4"/>
          <p:cNvSpPr/>
          <p:nvPr/>
        </p:nvSpPr>
        <p:spPr>
          <a:xfrm>
            <a:off x="2813050" y="3119437"/>
            <a:ext cx="5334000" cy="1447800"/>
          </a:xfrm>
          <a:prstGeom prst="ellipse">
            <a:avLst/>
          </a:prstGeom>
          <a:solidFill>
            <a:schemeClr val="bg1"/>
          </a:solidFill>
          <a:ln w="57150"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উপপাদ্যটির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5650" y="5481637"/>
            <a:ext cx="9829800" cy="2133600"/>
          </a:xfrm>
          <a:prstGeom prst="roundRect">
            <a:avLst/>
          </a:prstGeom>
          <a:solidFill>
            <a:schemeClr val="bg1"/>
          </a:solidFill>
          <a:ln w="57150"/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9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থাগোরাসের</a:t>
            </a:r>
            <a:r>
              <a:rPr lang="en-US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উপপাদ্য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32872" y="1116438"/>
            <a:ext cx="6495627" cy="1928389"/>
          </a:xfrm>
          <a:prstGeom prst="roundRect">
            <a:avLst/>
          </a:prstGeom>
          <a:solidFill>
            <a:schemeClr val="bg1"/>
          </a:solidFill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3800" dirty="0">
              <a:solidFill>
                <a:srgbClr val="0070C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7471" y="3349310"/>
            <a:ext cx="11367347" cy="4265927"/>
          </a:xfrm>
          <a:prstGeom prst="roundRect">
            <a:avLst/>
          </a:prstGeom>
          <a:solidFill>
            <a:schemeClr val="bg1"/>
          </a:solidFill>
          <a:effectLst>
            <a:glow rad="1397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শিক্ষার্থীরা-------- </a:t>
            </a:r>
          </a:p>
          <a:p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ত্রিভূজ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পিথাগোরাসের উপপাদ্যটি বিবৃত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5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পিথাগোরাসের উপপাদ্যটি প্রমাণ করতে পারবে ।</a:t>
            </a:r>
            <a:endParaRPr lang="bn-IN" sz="5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10719" y="1592106"/>
            <a:ext cx="2380463" cy="3211199"/>
            <a:chOff x="1508939" y="2329317"/>
            <a:chExt cx="1274164" cy="2243528"/>
          </a:xfrm>
        </p:grpSpPr>
        <p:grpSp>
          <p:nvGrpSpPr>
            <p:cNvPr id="3" name="Group 4"/>
            <p:cNvGrpSpPr/>
            <p:nvPr/>
          </p:nvGrpSpPr>
          <p:grpSpPr>
            <a:xfrm>
              <a:off x="1508939" y="2329317"/>
              <a:ext cx="1274164" cy="2243528"/>
              <a:chOff x="929390" y="1054308"/>
              <a:chExt cx="1274164" cy="2243528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929390" y="1073635"/>
                <a:ext cx="14990" cy="2218545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946598" y="3274977"/>
                <a:ext cx="1241966" cy="7869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934387" y="1054308"/>
                <a:ext cx="1269167" cy="2243528"/>
              </a:xfrm>
              <a:prstGeom prst="line">
                <a:avLst/>
              </a:prstGeom>
              <a:ln w="762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" name="Straight Connector 3"/>
            <p:cNvCxnSpPr/>
            <p:nvPr/>
          </p:nvCxnSpPr>
          <p:spPr>
            <a:xfrm flipV="1">
              <a:off x="1519707" y="4255131"/>
              <a:ext cx="217276" cy="7777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1738015" y="4250028"/>
              <a:ext cx="633" cy="275734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289050" y="4643437"/>
            <a:ext cx="46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0850" y="4719637"/>
            <a:ext cx="453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7650" y="1062037"/>
            <a:ext cx="422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6200000" flipH="1">
            <a:off x="2806185" y="3539983"/>
            <a:ext cx="5112966" cy="3389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29444" y="647793"/>
            <a:ext cx="112029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  </a:t>
            </a: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18831" y="1387894"/>
            <a:ext cx="1220232" cy="1323439"/>
          </a:xfrm>
          <a:prstGeom prst="rect">
            <a:avLst/>
          </a:prstGeom>
          <a:blipFill rotWithShape="0">
            <a:blip r:embed="rId2"/>
            <a:stretch>
              <a:fillRect l="-19000" t="-8756" r="-2500" b="-21659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9493" y="1500854"/>
            <a:ext cx="24102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সমকোণ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81843" y="2248412"/>
            <a:ext cx="224834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BC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26427" y="2233124"/>
            <a:ext cx="160961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অতিভুজ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00431" y="2779948"/>
            <a:ext cx="224834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AC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87219" y="2694322"/>
            <a:ext cx="14200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49837" y="3309208"/>
            <a:ext cx="224834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66287" y="3335681"/>
            <a:ext cx="79821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681844" y="6167437"/>
            <a:ext cx="1788039" cy="899601"/>
            <a:chOff x="6681844" y="4448615"/>
            <a:chExt cx="1788039" cy="899601"/>
          </a:xfrm>
        </p:grpSpPr>
        <p:sp>
          <p:nvSpPr>
            <p:cNvPr id="23" name="TextBox 22"/>
            <p:cNvSpPr txBox="1"/>
            <p:nvPr/>
          </p:nvSpPr>
          <p:spPr>
            <a:xfrm>
              <a:off x="6681844" y="4640330"/>
              <a:ext cx="1609619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BC</a:t>
              </a:r>
              <a:endParaRPr 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538227" y="4448615"/>
              <a:ext cx="489326" cy="3831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980557" y="4782864"/>
              <a:ext cx="489326" cy="3831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</a:rPr>
                <a:t>=</a:t>
              </a:r>
              <a:endParaRPr lang="en-US" sz="4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560995" y="6037412"/>
            <a:ext cx="3298067" cy="1029626"/>
            <a:chOff x="8546929" y="4435000"/>
            <a:chExt cx="3018290" cy="1029626"/>
          </a:xfrm>
        </p:grpSpPr>
        <p:sp>
          <p:nvSpPr>
            <p:cNvPr id="27" name="TextBox 26"/>
            <p:cNvSpPr txBox="1"/>
            <p:nvPr/>
          </p:nvSpPr>
          <p:spPr>
            <a:xfrm>
              <a:off x="8546929" y="4662103"/>
              <a:ext cx="1609619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AB</a:t>
              </a:r>
              <a:endParaRPr 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414255" y="4483563"/>
              <a:ext cx="489326" cy="3831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916529" y="4763331"/>
              <a:ext cx="1392703" cy="7012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</a:rPr>
                <a:t>+</a:t>
              </a:r>
              <a:r>
                <a:rPr lang="bn-BD" sz="4000" b="1" dirty="0" smtClean="0">
                  <a:solidFill>
                    <a:schemeClr val="tx1"/>
                  </a:solidFill>
                </a:rPr>
                <a:t> </a:t>
              </a:r>
              <a:r>
                <a:rPr lang="en-US" sz="4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AC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075893" y="4435000"/>
              <a:ext cx="489326" cy="3831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681844" y="4795837"/>
            <a:ext cx="2266930" cy="901831"/>
            <a:chOff x="6681844" y="4446385"/>
            <a:chExt cx="1788039" cy="901831"/>
          </a:xfrm>
        </p:grpSpPr>
        <p:sp>
          <p:nvSpPr>
            <p:cNvPr id="32" name="TextBox 31"/>
            <p:cNvSpPr txBox="1"/>
            <p:nvPr/>
          </p:nvSpPr>
          <p:spPr>
            <a:xfrm>
              <a:off x="6681844" y="4640330"/>
              <a:ext cx="1609619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অতিভুজ</a:t>
              </a:r>
              <a:endParaRPr lang="en-US" sz="3200" dirty="0">
                <a:latin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687051" y="4446385"/>
              <a:ext cx="382022" cy="3084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980557" y="4839134"/>
              <a:ext cx="489326" cy="3831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</a:rPr>
                <a:t>=</a:t>
              </a:r>
              <a:endParaRPr lang="en-US" sz="4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947051" y="4696368"/>
            <a:ext cx="2991730" cy="1010420"/>
            <a:chOff x="8546929" y="4417602"/>
            <a:chExt cx="2598937" cy="1025191"/>
          </a:xfrm>
        </p:grpSpPr>
        <p:sp>
          <p:nvSpPr>
            <p:cNvPr id="36" name="TextBox 35"/>
            <p:cNvSpPr txBox="1"/>
            <p:nvPr/>
          </p:nvSpPr>
          <p:spPr>
            <a:xfrm>
              <a:off x="8546929" y="4662104"/>
              <a:ext cx="1609619" cy="78068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bn-BD" sz="44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লম্ব</a:t>
              </a:r>
              <a:endParaRPr lang="en-US" sz="4400" dirty="0">
                <a:latin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9157964" y="4474694"/>
              <a:ext cx="413101" cy="3618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512366" y="4618377"/>
              <a:ext cx="1397798" cy="7012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</a:rPr>
                <a:t>+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ভুমি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656540" y="4417602"/>
              <a:ext cx="489326" cy="3425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cxnSp>
        <p:nvCxnSpPr>
          <p:cNvPr id="40" name="Straight Connector 39"/>
          <p:cNvCxnSpPr/>
          <p:nvPr/>
        </p:nvCxnSpPr>
        <p:spPr>
          <a:xfrm rot="16200000" flipH="1">
            <a:off x="3284807" y="3511530"/>
            <a:ext cx="5092502" cy="703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819610" y="1535017"/>
            <a:ext cx="620382" cy="5635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=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51650" y="3957637"/>
            <a:ext cx="341966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পীথাগোরাসের মতে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0450" y="376236"/>
            <a:ext cx="10820400" cy="6987065"/>
            <a:chOff x="1060450" y="376236"/>
            <a:chExt cx="10820400" cy="6987065"/>
          </a:xfrm>
        </p:grpSpPr>
        <p:sp>
          <p:nvSpPr>
            <p:cNvPr id="2" name="Right Triangle 1"/>
            <p:cNvSpPr/>
            <p:nvPr/>
          </p:nvSpPr>
          <p:spPr>
            <a:xfrm>
              <a:off x="1441450" y="3119437"/>
              <a:ext cx="3200400" cy="3581400"/>
            </a:xfrm>
            <a:prstGeom prst="rtTriangle">
              <a:avLst/>
            </a:prstGeom>
            <a:solidFill>
              <a:schemeClr val="bg1"/>
            </a:solidFill>
            <a:ln w="57150">
              <a:solidFill>
                <a:srgbClr val="1605F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584450" y="6624637"/>
              <a:ext cx="3048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a</a:t>
              </a:r>
              <a:r>
                <a:rPr lang="en-US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60450" y="4948237"/>
              <a:ext cx="4539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b 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2850" y="2662237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A</a:t>
              </a:r>
              <a:endParaRPr lang="en-US" sz="28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2850" y="6624637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</a:t>
              </a:r>
              <a:endParaRPr lang="en-US" sz="28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65650" y="6624637"/>
              <a:ext cx="68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B</a:t>
              </a:r>
              <a:endParaRPr lang="en-US" sz="2800" b="1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822450" y="452437"/>
              <a:ext cx="5257800" cy="1066800"/>
            </a:xfrm>
            <a:prstGeom prst="ellipse">
              <a:avLst/>
            </a:prstGeom>
            <a:solidFill>
              <a:schemeClr val="bg1"/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8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80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718050" y="3576637"/>
              <a:ext cx="7162800" cy="1524000"/>
            </a:xfrm>
            <a:prstGeom prst="roundRect">
              <a:avLst/>
            </a:prstGeom>
            <a:solidFill>
              <a:schemeClr val="bg1"/>
            </a:solidFill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সমকোণী</a:t>
              </a:r>
              <a:r>
                <a:rPr lang="en-US" sz="3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ত্রিভূজ</a:t>
              </a:r>
              <a:r>
                <a:rPr lang="en-US" sz="3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অঙ্কন</a:t>
              </a:r>
              <a:r>
                <a:rPr lang="en-US" sz="3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3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ক্ষেত্রফল</a:t>
              </a:r>
              <a:r>
                <a:rPr lang="en-US" sz="3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নির্ণয়</a:t>
              </a:r>
              <a:r>
                <a:rPr lang="en-US" sz="3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3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যার</a:t>
              </a:r>
              <a:r>
                <a:rPr lang="en-US" sz="3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ভূমি</a:t>
              </a:r>
              <a:r>
                <a:rPr lang="en-US" sz="3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a‚ </a:t>
              </a:r>
              <a:r>
                <a:rPr lang="en-US" sz="36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লম্ব</a:t>
              </a:r>
              <a:r>
                <a:rPr lang="en-US" sz="3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(উচ্চতা) </a:t>
              </a:r>
              <a:r>
                <a:rPr lang="en-US" sz="36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b</a:t>
              </a:r>
              <a:endParaRPr lang="en-US" sz="3600" dirty="0">
                <a:solidFill>
                  <a:srgbClr val="0070C0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946650" y="5481637"/>
              <a:ext cx="6781800" cy="1524000"/>
            </a:xfrm>
            <a:prstGeom prst="roundRect">
              <a:avLst/>
            </a:prstGeom>
            <a:solidFill>
              <a:schemeClr val="bg1"/>
            </a:solidFill>
            <a:ln w="76200"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সমকোণী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ত্রিভূজের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ক্ষেত্রফল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=</a:t>
              </a:r>
              <a:r>
                <a:rPr lang="en-US" sz="3600" b="1" dirty="0" smtClean="0">
                  <a:solidFill>
                    <a:srgbClr val="002060"/>
                  </a:solidFill>
                  <a:cs typeface="Calibri"/>
                </a:rPr>
                <a:t>½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সমকোণ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সংলগ্ন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বাহূদ্বয়ের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গুণফল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                           =</a:t>
              </a:r>
              <a:r>
                <a:rPr lang="en-US" sz="3600" b="1" dirty="0" smtClean="0">
                  <a:solidFill>
                    <a:srgbClr val="002060"/>
                  </a:solidFill>
                  <a:cs typeface="Calibri"/>
                </a:rPr>
                <a:t>½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ab</a:t>
              </a:r>
              <a:endPara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6650" y="376236"/>
              <a:ext cx="2590800" cy="289631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441450" y="6091237"/>
              <a:ext cx="609600" cy="609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us 1"/>
          <p:cNvSpPr/>
          <p:nvPr/>
        </p:nvSpPr>
        <p:spPr>
          <a:xfrm>
            <a:off x="9594850" y="3119437"/>
            <a:ext cx="399403" cy="580876"/>
          </a:xfrm>
          <a:prstGeom prst="math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Equal 3"/>
          <p:cNvSpPr/>
          <p:nvPr/>
        </p:nvSpPr>
        <p:spPr>
          <a:xfrm>
            <a:off x="7257932" y="3037808"/>
            <a:ext cx="414763" cy="649215"/>
          </a:xfrm>
          <a:prstGeom prst="mathEqual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 rot="166326">
            <a:off x="732077" y="1259695"/>
            <a:ext cx="3190341" cy="2498019"/>
            <a:chOff x="218446" y="564090"/>
            <a:chExt cx="5222437" cy="3899955"/>
          </a:xfrm>
        </p:grpSpPr>
        <p:grpSp>
          <p:nvGrpSpPr>
            <p:cNvPr id="6" name="Group 15"/>
            <p:cNvGrpSpPr/>
            <p:nvPr/>
          </p:nvGrpSpPr>
          <p:grpSpPr>
            <a:xfrm rot="7327264">
              <a:off x="1766554" y="1488506"/>
              <a:ext cx="2301310" cy="3649760"/>
              <a:chOff x="1511438" y="2290522"/>
              <a:chExt cx="1271665" cy="2282323"/>
            </a:xfrm>
          </p:grpSpPr>
          <p:grpSp>
            <p:nvGrpSpPr>
              <p:cNvPr id="10" name="Group 16"/>
              <p:cNvGrpSpPr/>
              <p:nvPr/>
            </p:nvGrpSpPr>
            <p:grpSpPr>
              <a:xfrm>
                <a:off x="1511438" y="2290522"/>
                <a:ext cx="1271665" cy="2282323"/>
                <a:chOff x="931889" y="1015513"/>
                <a:chExt cx="1271665" cy="2282323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934763" y="1015513"/>
                  <a:ext cx="14990" cy="2218545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" name="Straight Connector 13"/>
                <p:cNvCxnSpPr/>
                <p:nvPr/>
              </p:nvCxnSpPr>
              <p:spPr>
                <a:xfrm>
                  <a:off x="931889" y="3225384"/>
                  <a:ext cx="1256675" cy="57462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934387" y="1054308"/>
                  <a:ext cx="1269167" cy="2243528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Straight Connector 10"/>
              <p:cNvCxnSpPr/>
              <p:nvPr/>
            </p:nvCxnSpPr>
            <p:spPr>
              <a:xfrm>
                <a:off x="1519707" y="4262907"/>
                <a:ext cx="206062" cy="12880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1"/>
              <p:cNvCxnSpPr/>
              <p:nvPr/>
            </p:nvCxnSpPr>
            <p:spPr>
              <a:xfrm flipH="1">
                <a:off x="1738015" y="4250028"/>
                <a:ext cx="633" cy="275734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1673022" y="564090"/>
              <a:ext cx="747020" cy="82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3232" y="2950385"/>
              <a:ext cx="3376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8446" y="3242241"/>
              <a:ext cx="337649" cy="46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6683" y="1246371"/>
            <a:ext cx="1431671" cy="1475557"/>
            <a:chOff x="376954" y="572389"/>
            <a:chExt cx="1306337" cy="1256501"/>
          </a:xfrm>
          <a:solidFill>
            <a:srgbClr val="FF0000"/>
          </a:solidFill>
        </p:grpSpPr>
        <p:sp>
          <p:nvSpPr>
            <p:cNvPr id="17" name="Rectangle 16"/>
            <p:cNvSpPr/>
            <p:nvPr/>
          </p:nvSpPr>
          <p:spPr>
            <a:xfrm rot="2232544">
              <a:off x="376954" y="572389"/>
              <a:ext cx="1306337" cy="125650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35"/>
                <p:cNvSpPr txBox="1"/>
                <p:nvPr/>
              </p:nvSpPr>
              <p:spPr>
                <a:xfrm>
                  <a:off x="708553" y="1187521"/>
                  <a:ext cx="4047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53" y="1187521"/>
                  <a:ext cx="404735" cy="369332"/>
                </a:xfrm>
                <a:prstGeom prst="rect">
                  <a:avLst/>
                </a:prstGeom>
                <a:grpFill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1041855" y="3015072"/>
            <a:ext cx="2644851" cy="2439714"/>
            <a:chOff x="1158198" y="2191126"/>
            <a:chExt cx="2456093" cy="2166539"/>
          </a:xfrm>
          <a:solidFill>
            <a:srgbClr val="FFC000"/>
          </a:solidFill>
        </p:grpSpPr>
        <p:sp>
          <p:nvSpPr>
            <p:cNvPr id="20" name="Rectangle 19"/>
            <p:cNvSpPr/>
            <p:nvPr/>
          </p:nvSpPr>
          <p:spPr>
            <a:xfrm>
              <a:off x="1158198" y="2191126"/>
              <a:ext cx="2456093" cy="2166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36"/>
                <p:cNvSpPr txBox="1"/>
                <p:nvPr/>
              </p:nvSpPr>
              <p:spPr>
                <a:xfrm>
                  <a:off x="2085428" y="3068289"/>
                  <a:ext cx="6722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5428" y="3068289"/>
                  <a:ext cx="672286" cy="369332"/>
                </a:xfrm>
                <a:prstGeom prst="rect">
                  <a:avLst/>
                </a:prstGeom>
                <a:grpFill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2251737" y="649949"/>
            <a:ext cx="2157475" cy="1934973"/>
            <a:chOff x="2270424" y="127163"/>
            <a:chExt cx="2050264" cy="1697761"/>
          </a:xfrm>
          <a:solidFill>
            <a:srgbClr val="92D050"/>
          </a:solidFill>
        </p:grpSpPr>
        <p:sp>
          <p:nvSpPr>
            <p:cNvPr id="23" name="Rectangle 22"/>
            <p:cNvSpPr/>
            <p:nvPr/>
          </p:nvSpPr>
          <p:spPr>
            <a:xfrm rot="18251718">
              <a:off x="2446675" y="-49088"/>
              <a:ext cx="1697761" cy="205026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41"/>
                <p:cNvSpPr txBox="1"/>
                <p:nvPr/>
              </p:nvSpPr>
              <p:spPr>
                <a:xfrm rot="196910">
                  <a:off x="2859351" y="962904"/>
                  <a:ext cx="705965" cy="37555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6910">
                  <a:off x="2859351" y="962904"/>
                  <a:ext cx="705965" cy="37555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4489450" y="2205037"/>
            <a:ext cx="2553717" cy="2469249"/>
            <a:chOff x="1122326" y="2204015"/>
            <a:chExt cx="2491966" cy="2166539"/>
          </a:xfrm>
          <a:solidFill>
            <a:srgbClr val="FFC000"/>
          </a:solidFill>
        </p:grpSpPr>
        <p:sp>
          <p:nvSpPr>
            <p:cNvPr id="26" name="Rectangle 25"/>
            <p:cNvSpPr/>
            <p:nvPr/>
          </p:nvSpPr>
          <p:spPr>
            <a:xfrm>
              <a:off x="1122326" y="2204015"/>
              <a:ext cx="2491966" cy="21665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6"/>
                <p:cNvSpPr txBox="1"/>
                <p:nvPr/>
              </p:nvSpPr>
              <p:spPr>
                <a:xfrm>
                  <a:off x="2085428" y="3195642"/>
                  <a:ext cx="67228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5428" y="3195642"/>
                  <a:ext cx="672286" cy="369332"/>
                </a:xfrm>
                <a:prstGeom prst="rect">
                  <a:avLst/>
                </a:prstGeom>
                <a:grpFill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/>
          <p:cNvGrpSpPr/>
          <p:nvPr/>
        </p:nvGrpSpPr>
        <p:grpSpPr>
          <a:xfrm rot="19520741">
            <a:off x="7990891" y="2378481"/>
            <a:ext cx="1338708" cy="1476495"/>
            <a:chOff x="311220" y="635009"/>
            <a:chExt cx="1306337" cy="1295488"/>
          </a:xfrm>
          <a:solidFill>
            <a:srgbClr val="FF0000"/>
          </a:solidFill>
        </p:grpSpPr>
        <p:sp>
          <p:nvSpPr>
            <p:cNvPr id="29" name="Rectangle 28"/>
            <p:cNvSpPr/>
            <p:nvPr/>
          </p:nvSpPr>
          <p:spPr>
            <a:xfrm rot="2124968">
              <a:off x="311220" y="635009"/>
              <a:ext cx="1306337" cy="129548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5"/>
                <p:cNvSpPr txBox="1"/>
                <p:nvPr/>
              </p:nvSpPr>
              <p:spPr>
                <a:xfrm rot="1892371">
                  <a:off x="596647" y="1318986"/>
                  <a:ext cx="40473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2371">
                  <a:off x="596647" y="1318986"/>
                  <a:ext cx="404735" cy="369332"/>
                </a:xfrm>
                <a:prstGeom prst="rect">
                  <a:avLst/>
                </a:prstGeom>
                <a:grpFill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/>
          <p:cNvGrpSpPr/>
          <p:nvPr/>
        </p:nvGrpSpPr>
        <p:grpSpPr>
          <a:xfrm rot="3354189">
            <a:off x="9994253" y="2333950"/>
            <a:ext cx="2178314" cy="1934973"/>
            <a:chOff x="2270424" y="127163"/>
            <a:chExt cx="2050264" cy="1697761"/>
          </a:xfrm>
          <a:solidFill>
            <a:srgbClr val="92D050"/>
          </a:solidFill>
        </p:grpSpPr>
        <p:sp>
          <p:nvSpPr>
            <p:cNvPr id="32" name="Rectangle 31"/>
            <p:cNvSpPr/>
            <p:nvPr/>
          </p:nvSpPr>
          <p:spPr>
            <a:xfrm rot="18251718">
              <a:off x="2446675" y="-49088"/>
              <a:ext cx="1697761" cy="205026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1"/>
                <p:cNvSpPr txBox="1"/>
                <p:nvPr/>
              </p:nvSpPr>
              <p:spPr>
                <a:xfrm rot="18268821">
                  <a:off x="2939842" y="984943"/>
                  <a:ext cx="658105" cy="402863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268821">
                  <a:off x="2939842" y="984943"/>
                  <a:ext cx="658105" cy="40286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Rounded Rectangle 33"/>
          <p:cNvSpPr/>
          <p:nvPr/>
        </p:nvSpPr>
        <p:spPr>
          <a:xfrm>
            <a:off x="4184650" y="5634037"/>
            <a:ext cx="7696200" cy="1828800"/>
          </a:xfrm>
          <a:prstGeom prst="roundRect">
            <a:avLst/>
          </a:prstGeom>
          <a:solidFill>
            <a:schemeClr val="bg1"/>
          </a:solidFill>
          <a:ln w="57150"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ln w="0"/>
                <a:solidFill>
                  <a:srgbClr val="0070C0"/>
                </a:solidFill>
                <a:latin typeface="NikoshBAN"/>
              </a:rPr>
              <a:t>সমকো</a:t>
            </a:r>
            <a:r>
              <a:rPr lang="bn-BD" sz="2800" b="1" dirty="0" smtClean="0">
                <a:ln w="0"/>
                <a:solidFill>
                  <a:srgbClr val="0070C0"/>
                </a:solidFill>
                <a:latin typeface="NikoshBAN"/>
              </a:rPr>
              <a:t>ণী</a:t>
            </a:r>
            <a:r>
              <a:rPr lang="en-US" sz="2800" b="1" dirty="0" smtClean="0">
                <a:ln w="0"/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latin typeface="NikoshBAN"/>
              </a:rPr>
              <a:t>ত্রিভুজের</a:t>
            </a:r>
            <a:r>
              <a:rPr lang="en-US" sz="2800" b="1" dirty="0" smtClean="0">
                <a:ln w="0"/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latin typeface="NikoshBAN"/>
              </a:rPr>
              <a:t>অতিভুজের</a:t>
            </a:r>
            <a:r>
              <a:rPr lang="en-US" sz="2800" b="1" dirty="0" smtClean="0">
                <a:ln w="0"/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latin typeface="NikoshBAN"/>
              </a:rPr>
              <a:t>উপর</a:t>
            </a:r>
            <a:r>
              <a:rPr lang="en-US" sz="2800" b="1" dirty="0" smtClean="0">
                <a:ln w="0"/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latin typeface="NikoshBAN"/>
              </a:rPr>
              <a:t>অঙ্কিত</a:t>
            </a:r>
            <a:r>
              <a:rPr lang="en-US" sz="2800" b="1" dirty="0" smtClean="0">
                <a:ln w="0"/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latin typeface="NikoshBAN"/>
              </a:rPr>
              <a:t>বর্গক্ষেত্রের</a:t>
            </a:r>
            <a:r>
              <a:rPr lang="en-US" sz="2800" b="1" dirty="0" smtClean="0">
                <a:ln w="0"/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latin typeface="NikoshBAN"/>
              </a:rPr>
              <a:t>ক্ষেত্রফল</a:t>
            </a:r>
            <a:r>
              <a:rPr lang="en-US" sz="2800" b="1" dirty="0" smtClean="0">
                <a:ln w="0"/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latin typeface="NikoshBAN"/>
              </a:rPr>
              <a:t>অপর</a:t>
            </a:r>
            <a:r>
              <a:rPr lang="en-US" sz="2800" b="1" dirty="0" smtClean="0">
                <a:ln w="0"/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latin typeface="NikoshBAN"/>
              </a:rPr>
              <a:t>দুই</a:t>
            </a:r>
            <a:r>
              <a:rPr lang="en-US" sz="2800" b="1" dirty="0" smtClean="0">
                <a:ln w="0"/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latin typeface="NikoshBAN"/>
              </a:rPr>
              <a:t>বাহুর</a:t>
            </a:r>
            <a:r>
              <a:rPr lang="en-US" sz="2800" b="1" dirty="0" smtClean="0">
                <a:ln w="0"/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latin typeface="NikoshBAN"/>
              </a:rPr>
              <a:t>উপর</a:t>
            </a:r>
            <a:r>
              <a:rPr lang="en-US" sz="2800" b="1" dirty="0" smtClean="0">
                <a:ln w="0"/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latin typeface="NikoshBAN"/>
              </a:rPr>
              <a:t>অঙ্কিত</a:t>
            </a:r>
            <a:r>
              <a:rPr lang="en-US" sz="2800" b="1" dirty="0" smtClean="0">
                <a:ln w="0"/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latin typeface="NikoshBAN"/>
              </a:rPr>
              <a:t>বর্গক্ষেত্রদ্বয়ের</a:t>
            </a:r>
            <a:r>
              <a:rPr lang="en-US" sz="2800" b="1" dirty="0" smtClean="0">
                <a:ln w="0"/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latin typeface="NikoshBAN"/>
              </a:rPr>
              <a:t>ক্ষেত্রফলের</a:t>
            </a:r>
            <a:r>
              <a:rPr lang="en-US" sz="2800" b="1" dirty="0" smtClean="0">
                <a:ln w="0"/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latin typeface="NikoshBAN"/>
              </a:rPr>
              <a:t>সমষ্টির</a:t>
            </a:r>
            <a:r>
              <a:rPr lang="en-US" sz="2800" b="1" dirty="0" smtClean="0">
                <a:ln w="0"/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2800" b="1" dirty="0" err="1" smtClean="0">
                <a:ln w="0"/>
                <a:solidFill>
                  <a:srgbClr val="0070C0"/>
                </a:solidFill>
                <a:latin typeface="NikoshBAN"/>
              </a:rPr>
              <a:t>সমান</a:t>
            </a:r>
            <a:r>
              <a:rPr lang="en-US" sz="2800" b="1" dirty="0" smtClean="0">
                <a:ln w="0"/>
                <a:solidFill>
                  <a:srgbClr val="0070C0"/>
                </a:solidFill>
                <a:latin typeface="NikoshBAN"/>
              </a:rPr>
              <a:t> </a:t>
            </a:r>
            <a:r>
              <a:rPr lang="bn-BD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।</a:t>
            </a:r>
            <a:endParaRPr lang="en-US" sz="2800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542</TotalTime>
  <Words>595</Words>
  <Application>Microsoft Office PowerPoint</Application>
  <PresentationFormat>Ledger Paper (11x17 in)</PresentationFormat>
  <Paragraphs>183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Raju</dc:creator>
  <cp:lastModifiedBy>user</cp:lastModifiedBy>
  <cp:revision>105</cp:revision>
  <dcterms:created xsi:type="dcterms:W3CDTF">2006-08-16T00:00:00Z</dcterms:created>
  <dcterms:modified xsi:type="dcterms:W3CDTF">2020-05-21T15:34:19Z</dcterms:modified>
</cp:coreProperties>
</file>