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2" r:id="rId2"/>
    <p:sldId id="263" r:id="rId3"/>
    <p:sldId id="261" r:id="rId4"/>
    <p:sldId id="260" r:id="rId5"/>
    <p:sldId id="264" r:id="rId6"/>
    <p:sldId id="277" r:id="rId7"/>
    <p:sldId id="276" r:id="rId8"/>
    <p:sldId id="266" r:id="rId9"/>
    <p:sldId id="265" r:id="rId10"/>
    <p:sldId id="268" r:id="rId11"/>
    <p:sldId id="278" r:id="rId12"/>
    <p:sldId id="269" r:id="rId13"/>
    <p:sldId id="270" r:id="rId14"/>
    <p:sldId id="271" r:id="rId15"/>
    <p:sldId id="272" r:id="rId16"/>
    <p:sldId id="275" r:id="rId17"/>
    <p:sldId id="273" r:id="rId18"/>
    <p:sldId id="27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12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EF5139-C804-49CC-864C-581997ACFE8A}" type="datetimeFigureOut">
              <a:rPr lang="en-US" smtClean="0"/>
              <a:pPr/>
              <a:t>5/5/2020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DE4243-601C-4398-972D-894E3215DDF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8DE4243-601C-4398-972D-894E3215DDF2}"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Autofit/>
          </a:bodyPr>
          <a:lstStyle/>
          <a:p>
            <a:r>
              <a:rPr lang="ar-SA" sz="7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السلام عليكم ورحمة الله</a:t>
            </a:r>
            <a:endParaRPr lang="en-US" sz="7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8" name="Picture 2" descr="G:\rak8.jpg"/>
          <p:cNvPicPr>
            <a:picLocks noGrp="1" noChangeAspect="1" noChangeArrowheads="1"/>
          </p:cNvPicPr>
          <p:nvPr>
            <p:ph idx="1"/>
          </p:nvPr>
        </p:nvPicPr>
        <p:blipFill>
          <a:blip r:embed="rId2"/>
          <a:srcRect/>
          <a:stretch>
            <a:fillRect/>
          </a:stretch>
        </p:blipFill>
        <p:spPr bwMode="auto">
          <a:xfrm>
            <a:off x="381000" y="1524000"/>
            <a:ext cx="8305800" cy="3581400"/>
          </a:xfrm>
          <a:prstGeom prst="rect">
            <a:avLst/>
          </a:prstGeom>
          <a:noFill/>
        </p:spPr>
      </p:pic>
      <p:sp>
        <p:nvSpPr>
          <p:cNvPr id="6" name="TextBox 5"/>
          <p:cNvSpPr txBox="1"/>
          <p:nvPr/>
        </p:nvSpPr>
        <p:spPr>
          <a:xfrm>
            <a:off x="304800" y="4953000"/>
            <a:ext cx="8382000" cy="144655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8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স্বাগতম/</a:t>
            </a:r>
            <a:r>
              <a:rPr lang="ar-SA" sz="8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اهلا وسهلا</a:t>
            </a:r>
            <a:endParaRPr lang="en-US" sz="8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nodeType="clickEffect">
                                  <p:stCondLst>
                                    <p:cond delay="0"/>
                                  </p:stCondLst>
                                  <p:childTnLst>
                                    <p:animEffect transition="out" filter="diamond(in)">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1" nodeType="clickEffect">
                                  <p:stCondLst>
                                    <p:cond delay="0"/>
                                  </p:stCondLst>
                                  <p:iterate type="lt">
                                    <p:tmPct val="5000"/>
                                  </p:iterate>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fltVal val="0"/>
                                          </p:val>
                                        </p:tav>
                                        <p:tav tm="100000">
                                          <p:val>
                                            <p:strVal val="#ppt_h"/>
                                          </p:val>
                                        </p:tav>
                                      </p:tavLst>
                                    </p:anim>
                                    <p:anim calcmode="lin" valueType="num">
                                      <p:cBhvr>
                                        <p:cTn id="19" dur="1000" fill="hold"/>
                                        <p:tgtEl>
                                          <p:spTgt spid="6"/>
                                        </p:tgtEl>
                                        <p:attrNameLst>
                                          <p:attrName>style.rotation</p:attrName>
                                        </p:attrNameLst>
                                      </p:cBhvr>
                                      <p:tavLst>
                                        <p:tav tm="0">
                                          <p:val>
                                            <p:fltVal val="90"/>
                                          </p:val>
                                        </p:tav>
                                        <p:tav tm="100000">
                                          <p:val>
                                            <p:fltVal val="0"/>
                                          </p:val>
                                        </p:tav>
                                      </p:tavLst>
                                    </p:anim>
                                    <p:animEffect transition="in" filter="fade">
                                      <p:cBhvr>
                                        <p:cTn id="20" dur="1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path" presetSubtype="0" accel="50000" decel="50000" fill="hold" grpId="3" nodeType="clickEffect">
                                  <p:stCondLst>
                                    <p:cond delay="0"/>
                                  </p:stCondLst>
                                  <p:iterate type="lt">
                                    <p:tmPct val="0"/>
                                  </p:iterate>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24"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1" animBg="1"/>
      <p:bldP spid="6" grpId="3"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bn-IN" sz="60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জোড়ায়</a:t>
            </a:r>
            <a:r>
              <a:rPr lang="bn-IN" sz="6000" dirty="0" smtClean="0"/>
              <a:t> </a:t>
            </a:r>
            <a:r>
              <a:rPr lang="bn-IN" sz="60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কাজ</a:t>
            </a:r>
            <a:endParaRPr lang="en-US" sz="6000" dirty="0"/>
          </a:p>
        </p:txBody>
      </p:sp>
      <p:sp>
        <p:nvSpPr>
          <p:cNvPr id="3" name="Content Placeholder 2"/>
          <p:cNvSpPr>
            <a:spLocks noGrp="1"/>
          </p:cNvSpPr>
          <p:nvPr>
            <p:ph idx="1"/>
          </p:nvPr>
        </p:nvSpPr>
        <p:spPr>
          <a:xfrm>
            <a:off x="381000" y="1600200"/>
            <a:ext cx="8229600" cy="4525963"/>
          </a:xfrm>
          <a:noFill/>
        </p:spPr>
        <p:txBody>
          <a:bodyPr>
            <a:normAutofit lnSpcReduction="1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buNone/>
            </a:pPr>
            <a:r>
              <a:rPr lang="bn-IN" sz="2000" b="1" dirty="0" smtClean="0">
                <a:ln/>
                <a:solidFill>
                  <a:srgbClr val="002060"/>
                </a:solidFill>
              </a:rPr>
              <a:t>প্রশ্নঃ১।কাদের উপর রোজা ফরজ নয়।ব্যাখ্যা কর।</a:t>
            </a:r>
          </a:p>
          <a:p>
            <a:pPr>
              <a:buNone/>
            </a:pPr>
            <a:r>
              <a:rPr lang="bn-IN" sz="2000" b="1" dirty="0" smtClean="0">
                <a:ln/>
                <a:solidFill>
                  <a:srgbClr val="002060"/>
                </a:solidFill>
              </a:rPr>
              <a:t>প্রশ্নঃ২।ফিতরার পরিমাণ কত? কাদেরকে ফিতরা দেওয়া উচিত?</a:t>
            </a:r>
          </a:p>
          <a:p>
            <a:pPr>
              <a:buNone/>
            </a:pPr>
            <a:r>
              <a:rPr lang="bn-IN" sz="2000" b="1" dirty="0" smtClean="0">
                <a:ln/>
                <a:solidFill>
                  <a:srgbClr val="002060"/>
                </a:solidFill>
              </a:rPr>
              <a:t>প্রশ্নঃ৩।ইতিকাফ কত প্রকার ওকি কি?লিখ।</a:t>
            </a:r>
            <a:endParaRPr lang="en-US" sz="2000" b="1" dirty="0" smtClean="0">
              <a:ln/>
              <a:solidFill>
                <a:srgbClr val="002060"/>
              </a:solidFill>
            </a:endParaRPr>
          </a:p>
          <a:p>
            <a:pPr>
              <a:buNone/>
            </a:pPr>
            <a:r>
              <a:rPr lang="bn-IN" sz="2000" b="1" dirty="0" smtClean="0">
                <a:ln/>
                <a:solidFill>
                  <a:srgbClr val="002060"/>
                </a:solidFill>
              </a:rPr>
              <a:t>শরিয়তের আলোকে ব্যাখ্যা দাও।</a:t>
            </a:r>
          </a:p>
          <a:p>
            <a:pPr>
              <a:buNone/>
            </a:pPr>
            <a:r>
              <a:rPr lang="bn-IN" sz="4000" b="1" dirty="0" smtClean="0">
                <a:ln/>
                <a:solidFill>
                  <a:schemeClr val="accent3"/>
                </a:solidFill>
              </a:rPr>
              <a:t>উত্তর মিলিয়ে নিবঃ</a:t>
            </a:r>
          </a:p>
          <a:p>
            <a:pPr>
              <a:buNone/>
            </a:pPr>
            <a:endParaRPr lang="bn-IN" sz="2000" b="1" dirty="0" smtClean="0">
              <a:ln/>
              <a:solidFill>
                <a:schemeClr val="accent3"/>
              </a:solidFill>
            </a:endParaRPr>
          </a:p>
          <a:p>
            <a:pPr>
              <a:buNone/>
            </a:pPr>
            <a:r>
              <a:rPr lang="bn-IN" sz="2000" b="1" dirty="0" smtClean="0">
                <a:ln/>
                <a:solidFill>
                  <a:schemeClr val="accent6">
                    <a:lumMod val="75000"/>
                  </a:schemeClr>
                </a:solidFill>
              </a:rPr>
              <a:t>উত্তরঃ১।নাবালক,পাগলের উপর রোযা ফরয নয়।</a:t>
            </a:r>
          </a:p>
          <a:p>
            <a:pPr>
              <a:buNone/>
            </a:pPr>
            <a:r>
              <a:rPr lang="bn-IN"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উত্তরঃ২।গম,আঠা হলে অর্ধ সা( পোনে ২কেজি )আর খুজুর,কিসমিস,আংগুর হলেএক সা(সারে তিন কেজি)।</a:t>
            </a:r>
          </a:p>
          <a:p>
            <a:pPr>
              <a:buNone/>
            </a:pPr>
            <a:r>
              <a:rPr lang="bn-IN"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গরীব ,মিসকীন,ফকির,এতিমদেরকে ফিতরা দে ওয়া উচিত।</a:t>
            </a:r>
          </a:p>
          <a:p>
            <a:pPr>
              <a:buNone/>
            </a:pPr>
            <a:r>
              <a:rPr lang="bn-IN" sz="2800" b="1" dirty="0" smtClean="0">
                <a:ln/>
                <a:solidFill>
                  <a:schemeClr val="accent3"/>
                </a:solidFill>
              </a:rPr>
              <a:t> </a:t>
            </a:r>
            <a:r>
              <a:rPr lang="bn-IN" sz="2400" b="1" dirty="0" smtClean="0">
                <a:ln/>
                <a:solidFill>
                  <a:schemeClr val="accent2">
                    <a:lumMod val="75000"/>
                  </a:schemeClr>
                </a:solidFill>
              </a:rPr>
              <a:t>উত্তরঃ৩।৩প্রকার।১।ওয়াজিব২।সুন্নতে মোয়াক্কাদাহ৩।মোস্তাহাব/নফল।</a:t>
            </a:r>
            <a:endParaRPr lang="bn-IN" sz="2800" b="1" dirty="0" smtClean="0">
              <a:ln/>
              <a:solidFill>
                <a:schemeClr val="accent2">
                  <a:lumMod val="75000"/>
                </a:schemeClr>
              </a:solidFill>
            </a:endParaRPr>
          </a:p>
          <a:p>
            <a:pPr>
              <a:buNone/>
            </a:pPr>
            <a:endParaRPr lang="en-US" sz="2800" b="1" dirty="0">
              <a:ln/>
              <a:solidFill>
                <a:schemeClr val="accent3"/>
              </a:solidFill>
            </a:endParaRPr>
          </a:p>
        </p:txBody>
      </p:sp>
      <p:pic>
        <p:nvPicPr>
          <p:cNvPr id="4" name="Content Placeholder 3">
            <a:extLst>
              <a:ext uri="{FF2B5EF4-FFF2-40B4-BE49-F238E27FC236}">
                <a16:creationId xmlns="" xmlns:a16="http://schemas.microsoft.com/office/drawing/2014/main" xmlns:lc="http://schemas.openxmlformats.org/drawingml/2006/lockedCanvas" id="{921FE52D-7B8E-4E6F-B99E-B5BDF4B35C48}"/>
              </a:ext>
            </a:extLst>
          </p:cNvPr>
          <p:cNvPicPr>
            <a:picLocks noChangeAspect="1"/>
          </p:cNvPicPr>
          <p:nvPr/>
        </p:nvPicPr>
        <p:blipFill>
          <a:blip r:embed="rId2">
            <a:extLst>
              <a:ext uri="{28A0092B-C50C-407E-A947-70E740481C1C}">
                <a14:useLocalDpi xmlns="" xmlns:a14="http://schemas.microsoft.com/office/drawing/2010/main" xmlns:lc="http://schemas.openxmlformats.org/drawingml/2006/lockedCanvas" val="0"/>
              </a:ext>
            </a:extLst>
          </a:blip>
          <a:stretch>
            <a:fillRect/>
          </a:stretch>
        </p:blipFill>
        <p:spPr>
          <a:xfrm>
            <a:off x="5181600" y="2413000"/>
            <a:ext cx="3352800" cy="1397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to="" calcmode="lin" valueType="num">
                                      <p:cBhvr>
                                        <p:cTn id="15" dur="1" fill="hold"/>
                                        <p:tgtEl>
                                          <p:spTgt spid="3">
                                            <p:txEl>
                                              <p:pRg st="1" end="1"/>
                                            </p:txEl>
                                          </p:spTgt>
                                        </p:tgtEl>
                                        <p:attrNameLst>
                                          <p:attrName/>
                                        </p:attrNameLst>
                                      </p:cBhvr>
                                    </p:anim>
                                  </p:childTnLst>
                                </p:cTn>
                              </p:par>
                              <p:par>
                                <p:cTn id="16" presetID="24"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to="" calcmode="lin" valueType="num">
                                      <p:cBhvr>
                                        <p:cTn id="18" dur="1" fill="hold"/>
                                        <p:tgtEl>
                                          <p:spTgt spid="3">
                                            <p:txEl>
                                              <p:pRg st="2" end="2"/>
                                            </p:txEl>
                                          </p:spTgt>
                                        </p:tgtEl>
                                        <p:attrNameLst>
                                          <p:attrName/>
                                        </p:attrNameLst>
                                      </p:cBhvr>
                                    </p:anim>
                                  </p:childTnLst>
                                </p:cTn>
                              </p:par>
                              <p:par>
                                <p:cTn id="19" presetID="24"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to="" calcmode="lin" valueType="num">
                                      <p:cBhvr>
                                        <p:cTn id="21" dur="1" fill="hold"/>
                                        <p:tgtEl>
                                          <p:spTgt spid="3">
                                            <p:txEl>
                                              <p:pRg st="3" end="3"/>
                                            </p:txEl>
                                          </p:spTgt>
                                        </p:tgtEl>
                                        <p:attrNameLst>
                                          <p:attrName/>
                                        </p:attrNameLst>
                                      </p:cBhvr>
                                    </p:anim>
                                  </p:childTnLst>
                                </p:cTn>
                              </p:par>
                            </p:childTnLst>
                          </p:cTn>
                        </p:par>
                      </p:childTnLst>
                    </p:cTn>
                  </p:par>
                  <p:par>
                    <p:cTn id="22" fill="hold">
                      <p:stCondLst>
                        <p:cond delay="indefinite"/>
                      </p:stCondLst>
                      <p:childTnLst>
                        <p:par>
                          <p:cTn id="23" fill="hold">
                            <p:stCondLst>
                              <p:cond delay="0"/>
                            </p:stCondLst>
                            <p:childTnLst>
                              <p:par>
                                <p:cTn id="24" presetID="8" presetClass="entr" presetSubtype="16"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diamond(in)">
                                      <p:cBhvr>
                                        <p:cTn id="26" dur="20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path" presetSubtype="0" accel="50000" decel="50000" fill="hold" nodeType="click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30" dur="2000" fill="hold"/>
                                        <p:tgtEl>
                                          <p:spTgt spid="3">
                                            <p:txEl>
                                              <p:pRg st="4" end="4"/>
                                            </p:txEl>
                                          </p:spTgt>
                                        </p:tgtEl>
                                        <p:attrNameLst>
                                          <p:attrName>ppt_x</p:attrName>
                                          <p:attrName>ppt_y</p:attrName>
                                        </p:attrNameLst>
                                      </p:cBhvr>
                                    </p:animMotion>
                                  </p:childTnLst>
                                </p:cTn>
                              </p:par>
                            </p:childTnLst>
                          </p:cTn>
                        </p:par>
                      </p:childTnLst>
                    </p:cTn>
                  </p:par>
                  <p:par>
                    <p:cTn id="31" fill="hold">
                      <p:stCondLst>
                        <p:cond delay="indefinite"/>
                      </p:stCondLst>
                      <p:childTnLst>
                        <p:par>
                          <p:cTn id="32" fill="hold">
                            <p:stCondLst>
                              <p:cond delay="0"/>
                            </p:stCondLst>
                            <p:childTnLst>
                              <p:par>
                                <p:cTn id="33" presetID="24"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to="" calcmode="lin" valueType="num">
                                      <p:cBhvr>
                                        <p:cTn id="35" dur="1" fill="hold"/>
                                        <p:tgtEl>
                                          <p:spTgt spid="3">
                                            <p:txEl>
                                              <p:pRg st="6" end="6"/>
                                            </p:txEl>
                                          </p:spTgt>
                                        </p:tgtEl>
                                        <p:attrNameLst>
                                          <p:attrName/>
                                        </p:attrNameLst>
                                      </p:cBhvr>
                                    </p:anim>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nodeType="clickEffect">
                                  <p:stCondLst>
                                    <p:cond delay="0"/>
                                  </p:stCondLst>
                                  <p:iterate type="lt">
                                    <p:tmPct val="5000"/>
                                  </p:iterate>
                                  <p:childTnLst>
                                    <p:set>
                                      <p:cBhvr>
                                        <p:cTn id="39" dur="1" fill="hold">
                                          <p:stCondLst>
                                            <p:cond delay="0"/>
                                          </p:stCondLst>
                                        </p:cTn>
                                        <p:tgtEl>
                                          <p:spTgt spid="3">
                                            <p:txEl>
                                              <p:pRg st="7" end="7"/>
                                            </p:txEl>
                                          </p:spTgt>
                                        </p:tgtEl>
                                        <p:attrNameLst>
                                          <p:attrName>style.visibility</p:attrName>
                                        </p:attrNameLst>
                                      </p:cBhvr>
                                      <p:to>
                                        <p:strVal val="visible"/>
                                      </p:to>
                                    </p:set>
                                    <p:anim calcmode="lin" valueType="num">
                                      <p:cBhvr>
                                        <p:cTn id="40"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1"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2"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3" dur="1000"/>
                                        <p:tgtEl>
                                          <p:spTgt spid="3">
                                            <p:txEl>
                                              <p:pRg st="7" end="7"/>
                                            </p:txEl>
                                          </p:spTgt>
                                        </p:tgtEl>
                                      </p:cBhvr>
                                    </p:animEffect>
                                  </p:childTnLst>
                                </p:cTn>
                              </p:par>
                              <p:par>
                                <p:cTn id="44" presetID="31" presetClass="entr" presetSubtype="0" fill="hold" nodeType="withEffect">
                                  <p:stCondLst>
                                    <p:cond delay="0"/>
                                  </p:stCondLst>
                                  <p:iterate type="lt">
                                    <p:tmPct val="5000"/>
                                  </p:iterate>
                                  <p:childTnLst>
                                    <p:set>
                                      <p:cBhvr>
                                        <p:cTn id="45" dur="1" fill="hold">
                                          <p:stCondLst>
                                            <p:cond delay="0"/>
                                          </p:stCondLst>
                                        </p:cTn>
                                        <p:tgtEl>
                                          <p:spTgt spid="3">
                                            <p:txEl>
                                              <p:pRg st="8" end="8"/>
                                            </p:txEl>
                                          </p:spTgt>
                                        </p:tgtEl>
                                        <p:attrNameLst>
                                          <p:attrName>style.visibility</p:attrName>
                                        </p:attrNameLst>
                                      </p:cBhvr>
                                      <p:to>
                                        <p:strVal val="visible"/>
                                      </p:to>
                                    </p:set>
                                    <p:anim calcmode="lin" valueType="num">
                                      <p:cBhvr>
                                        <p:cTn id="46"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7"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48"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49" dur="1000"/>
                                        <p:tgtEl>
                                          <p:spTgt spid="3">
                                            <p:txEl>
                                              <p:pRg st="8" end="8"/>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9" presetClass="entr" presetSubtype="0" fill="hold" nodeType="click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 calcmode="lin" valueType="num">
                                      <p:cBhvr>
                                        <p:cTn id="54" dur="1000" fill="hold"/>
                                        <p:tgtEl>
                                          <p:spTgt spid="3">
                                            <p:txEl>
                                              <p:pRg st="9" end="9"/>
                                            </p:txEl>
                                          </p:spTgt>
                                        </p:tgtEl>
                                        <p:attrNameLst>
                                          <p:attrName>ppt_x</p:attrName>
                                        </p:attrNameLst>
                                      </p:cBhvr>
                                      <p:tavLst>
                                        <p:tav tm="0">
                                          <p:val>
                                            <p:strVal val="#ppt_x-.2"/>
                                          </p:val>
                                        </p:tav>
                                        <p:tav tm="100000">
                                          <p:val>
                                            <p:strVal val="#ppt_x"/>
                                          </p:val>
                                        </p:tav>
                                      </p:tavLst>
                                    </p:anim>
                                    <p:anim calcmode="lin" valueType="num">
                                      <p:cBhvr>
                                        <p:cTn id="55" dur="1000" fill="hold"/>
                                        <p:tgtEl>
                                          <p:spTgt spid="3">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56"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bn-IN" sz="6600" b="1" dirty="0" smtClean="0">
                <a:solidFill>
                  <a:schemeClr val="tx2">
                    <a:lumMod val="75000"/>
                  </a:schemeClr>
                </a:solidFill>
              </a:rPr>
              <a:t>রোযার মাসয়ালা</a:t>
            </a:r>
            <a:endParaRPr lang="en-US" sz="6600" b="1" dirty="0">
              <a:solidFill>
                <a:schemeClr val="tx2">
                  <a:lumMod val="75000"/>
                </a:schemeClr>
              </a:solidFill>
            </a:endParaRP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92500"/>
          </a:bodyPr>
          <a:lstStyle/>
          <a:p>
            <a:r>
              <a:rPr lang="bn-IN" sz="2400" b="1" dirty="0" smtClean="0"/>
              <a:t>আতা (রহঃ)বলেন,সব রকমের রোগেই রোযা পরিত্যাগ করা যেতে পারে।স্তন্যদান কারিনী স্ত্রীলোক ওগর্ভধারি মেয়েলোকের ব্যাপারে হাসান বসরীওইব্রাহীম নাখ’য়ী (রহঃ)বলেছেন,যদি তারা নিজেদের ও সন্তানদের ব্যাপারে আশংকা বোধ করে তবে তারা রোযা রাখবে না পরে কাযা করে নিবে,মাসিকের রোযা কাজা করিবে।আর যদি  অতি বৃদ্ধ হওয়ার কারণে রোযায় অক্ষম হলে মিসকিনকে খাওয়াবে।আনাস(রাঃ)অত্যন্ত বৃদ্ধ হয়ে  গোশত রুটি দ্বারা খানা খাওয়াতেন।</a:t>
            </a:r>
          </a:p>
          <a:p>
            <a:r>
              <a:rPr lang="bn-IN" sz="2400" b="1" dirty="0" smtClean="0"/>
              <a:t>রমযানের শেষ ১০দিন ইতেকাফ করা সুন্নত।ফিতরা যা রোযা থেকে বিরতি লাভের দান  যা ওয়াজিব।খাদ্য (যব,গম,আঠা) হলে আধা সা পো দিতে হবে।নে ২কেজি।কিসমিস,খেজুর,আগুর হলে ১সা সাড়ে তিন কেজি দিতে হবে।পরিবারের সকলের মাথা পিছু হিসাবে দিতে হবে (যারা নিসাব পরিমান সম্পদের মালিক)যারা। </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path" presetSubtype="0" accel="50000" decel="50000" fill="hold" grpId="0" nodeType="click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6" dur="20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8" presetClass="entr" presetSubtype="12"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strips(downLeft)">
                                      <p:cBhvr>
                                        <p:cTn id="11" dur="500"/>
                                        <p:tgtEl>
                                          <p:spTgt spid="3">
                                            <p:txEl>
                                              <p:pRg st="0" end="0"/>
                                            </p:txEl>
                                          </p:spTgt>
                                        </p:tgtEl>
                                      </p:cBhvr>
                                    </p:animEffect>
                                  </p:childTnLst>
                                </p:cTn>
                              </p:par>
                              <p:par>
                                <p:cTn id="12" presetID="18" presetClass="entr" presetSubtype="12"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strips(downLeft)">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bn-IN" sz="6600" b="1" dirty="0" smtClean="0"/>
              <a:t>দলীয় কাজ</a:t>
            </a:r>
            <a:endParaRPr lang="en-US" sz="6600" b="1" dirty="0"/>
          </a:p>
        </p:txBody>
      </p:sp>
      <p:sp>
        <p:nvSpPr>
          <p:cNvPr id="3" name="Content Placeholder 2"/>
          <p:cNvSpPr>
            <a:spLocks noGrp="1"/>
          </p:cNvSpPr>
          <p:nvPr>
            <p:ph idx="1"/>
          </p:nvPr>
        </p:nvSpPr>
        <p:spPr>
          <a:blipFill>
            <a:blip r:embed="rId2"/>
            <a:tile tx="0" ty="0" sx="100000" sy="100000" flip="none" algn="tl"/>
          </a:blipFill>
        </p:spPr>
        <p:style>
          <a:lnRef idx="1">
            <a:schemeClr val="accent3"/>
          </a:lnRef>
          <a:fillRef idx="2">
            <a:schemeClr val="accent3"/>
          </a:fillRef>
          <a:effectRef idx="1">
            <a:schemeClr val="accent3"/>
          </a:effectRef>
          <a:fontRef idx="minor">
            <a:schemeClr val="dk1"/>
          </a:fontRef>
        </p:style>
        <p:txBody>
          <a:bodyPr>
            <a:normAutofit lnSpcReduction="10000"/>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endParaRPr lang="bn-IN" sz="2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bn-IN" sz="2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bn-IN" sz="2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bn-IN" sz="2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a:buNone/>
            </a:pPr>
            <a:endParaRPr lang="bn-IN" sz="2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a:buNone/>
            </a:pPr>
            <a:r>
              <a:rPr lang="bn-IN" sz="2400" b="1" dirty="0" smtClean="0">
                <a:ln>
                  <a:prstDash val="solid"/>
                </a:ln>
                <a:solidFill>
                  <a:srgbClr val="002060"/>
                </a:solidFill>
                <a:effectLst>
                  <a:outerShdw blurRad="88000" dist="50800" dir="5040000" algn="tl">
                    <a:schemeClr val="accent4">
                      <a:tint val="80000"/>
                      <a:satMod val="250000"/>
                      <a:alpha val="45000"/>
                    </a:schemeClr>
                  </a:outerShdw>
                </a:effectLst>
              </a:rPr>
              <a:t>প্রশ্নঃ১.মূসাফির কাকে বলে?তার রোজা ও নামাজের </a:t>
            </a:r>
            <a:r>
              <a:rPr lang="bn-IN" sz="2400" b="1" dirty="0" smtClean="0">
                <a:ln w="10541" cmpd="sng">
                  <a:solidFill>
                    <a:schemeClr val="accent1">
                      <a:shade val="88000"/>
                      <a:satMod val="110000"/>
                    </a:schemeClr>
                  </a:solidFill>
                  <a:prstDash val="solid"/>
                </a:ln>
                <a:solidFill>
                  <a:srgbClr val="002060"/>
                </a:solidFill>
              </a:rPr>
              <a:t>বিধান</a:t>
            </a:r>
            <a:r>
              <a:rPr lang="bn-IN" sz="2400" b="1" dirty="0" smtClean="0">
                <a:ln>
                  <a:prstDash val="solid"/>
                </a:ln>
                <a:solidFill>
                  <a:srgbClr val="002060"/>
                </a:solidFill>
                <a:effectLst>
                  <a:outerShdw blurRad="88000" dist="50800" dir="5040000" algn="tl">
                    <a:schemeClr val="accent4">
                      <a:tint val="80000"/>
                      <a:satMod val="250000"/>
                      <a:alpha val="45000"/>
                    </a:schemeClr>
                  </a:outerShdw>
                </a:effectLst>
              </a:rPr>
              <a:t> কি?ব্যাখ্যা কর।</a:t>
            </a:r>
          </a:p>
          <a:p>
            <a:pPr>
              <a:buNone/>
            </a:pPr>
            <a:r>
              <a:rPr lang="bn-IN" sz="2400" b="1" dirty="0" smtClean="0">
                <a:ln>
                  <a:prstDash val="solid"/>
                </a:ln>
                <a:solidFill>
                  <a:srgbClr val="002060"/>
                </a:solidFill>
                <a:effectLst>
                  <a:outerShdw blurRad="88000" dist="50800" dir="5040000" algn="tl">
                    <a:schemeClr val="accent4">
                      <a:tint val="80000"/>
                      <a:satMod val="250000"/>
                      <a:alpha val="45000"/>
                    </a:schemeClr>
                  </a:outerShdw>
                </a:effectLst>
              </a:rPr>
              <a:t>প্রশ্নঃ২.রোজা রাখা অবস্থায় কোন কাজ করলে কাযা ও কাফারা ওয়াজিব হয়?বিশ্লেষণ কর।</a:t>
            </a:r>
          </a:p>
          <a:p>
            <a:pPr>
              <a:buNone/>
            </a:pPr>
            <a:r>
              <a:rPr lang="bn-IN" sz="2400" b="1" dirty="0" smtClean="0">
                <a:ln>
                  <a:prstDash val="solid"/>
                </a:ln>
                <a:solidFill>
                  <a:srgbClr val="002060"/>
                </a:solidFill>
                <a:effectLst>
                  <a:outerShdw blurRad="88000" dist="50800" dir="5040000" algn="tl">
                    <a:schemeClr val="accent4">
                      <a:tint val="80000"/>
                      <a:satMod val="250000"/>
                      <a:alpha val="45000"/>
                    </a:schemeClr>
                  </a:outerShdw>
                </a:effectLst>
              </a:rPr>
              <a:t>প্রশ্নঃ৩.রমজান মাসের কতগুলো সুন্নত আমল ও মাকরুহ তাহরিমি রোযা কি কি?মাকরুহ তানযিহি রোযা কি কি?লিখ।</a:t>
            </a:r>
          </a:p>
          <a:p>
            <a:endParaRPr lang="en-US" sz="2400" b="1" dirty="0">
              <a:ln>
                <a:prstDash val="solid"/>
              </a:ln>
              <a:solidFill>
                <a:srgbClr val="002060"/>
              </a:solidFill>
              <a:effectLst>
                <a:outerShdw blurRad="88000" dist="50800" dir="5040000" algn="tl">
                  <a:schemeClr val="accent4">
                    <a:tint val="80000"/>
                    <a:satMod val="250000"/>
                    <a:alpha val="45000"/>
                  </a:schemeClr>
                </a:outerShdw>
              </a:effectLst>
            </a:endParaRPr>
          </a:p>
        </p:txBody>
      </p:sp>
      <p:pic>
        <p:nvPicPr>
          <p:cNvPr id="4" name="Content Placeholder 3" descr="download.jpg"/>
          <p:cNvPicPr>
            <a:picLocks noChangeAspect="1"/>
          </p:cNvPicPr>
          <p:nvPr/>
        </p:nvPicPr>
        <p:blipFill>
          <a:blip r:embed="rId3"/>
          <a:stretch>
            <a:fillRect/>
          </a:stretch>
        </p:blipFill>
        <p:spPr>
          <a:xfrm>
            <a:off x="533400" y="1676400"/>
            <a:ext cx="8077200" cy="18288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80">
                                          <p:stCondLst>
                                            <p:cond delay="0"/>
                                          </p:stCondLst>
                                        </p:cTn>
                                        <p:tgtEl>
                                          <p:spTgt spid="2"/>
                                        </p:tgtEl>
                                      </p:cBhvr>
                                    </p:animEffect>
                                    <p:anim calcmode="lin" valueType="num">
                                      <p:cBhvr>
                                        <p:cTn id="15"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gtEl>
                                      </p:cBhvr>
                                      <p:to x="100000" y="60000"/>
                                    </p:animScale>
                                    <p:animScale>
                                      <p:cBhvr>
                                        <p:cTn id="21" dur="166" decel="50000">
                                          <p:stCondLst>
                                            <p:cond delay="676"/>
                                          </p:stCondLst>
                                        </p:cTn>
                                        <p:tgtEl>
                                          <p:spTgt spid="2"/>
                                        </p:tgtEl>
                                      </p:cBhvr>
                                      <p:to x="100000" y="100000"/>
                                    </p:animScale>
                                    <p:animScale>
                                      <p:cBhvr>
                                        <p:cTn id="22" dur="26">
                                          <p:stCondLst>
                                            <p:cond delay="1312"/>
                                          </p:stCondLst>
                                        </p:cTn>
                                        <p:tgtEl>
                                          <p:spTgt spid="2"/>
                                        </p:tgtEl>
                                      </p:cBhvr>
                                      <p:to x="100000" y="80000"/>
                                    </p:animScale>
                                    <p:animScale>
                                      <p:cBhvr>
                                        <p:cTn id="23" dur="166" decel="50000">
                                          <p:stCondLst>
                                            <p:cond delay="1338"/>
                                          </p:stCondLst>
                                        </p:cTn>
                                        <p:tgtEl>
                                          <p:spTgt spid="2"/>
                                        </p:tgtEl>
                                      </p:cBhvr>
                                      <p:to x="100000" y="100000"/>
                                    </p:animScale>
                                    <p:animScale>
                                      <p:cBhvr>
                                        <p:cTn id="24" dur="26">
                                          <p:stCondLst>
                                            <p:cond delay="1642"/>
                                          </p:stCondLst>
                                        </p:cTn>
                                        <p:tgtEl>
                                          <p:spTgt spid="2"/>
                                        </p:tgtEl>
                                      </p:cBhvr>
                                      <p:to x="100000" y="90000"/>
                                    </p:animScale>
                                    <p:animScale>
                                      <p:cBhvr>
                                        <p:cTn id="25" dur="166" decel="50000">
                                          <p:stCondLst>
                                            <p:cond delay="1668"/>
                                          </p:stCondLst>
                                        </p:cTn>
                                        <p:tgtEl>
                                          <p:spTgt spid="2"/>
                                        </p:tgtEl>
                                      </p:cBhvr>
                                      <p:to x="100000" y="100000"/>
                                    </p:animScale>
                                    <p:animScale>
                                      <p:cBhvr>
                                        <p:cTn id="26" dur="26">
                                          <p:stCondLst>
                                            <p:cond delay="1808"/>
                                          </p:stCondLst>
                                        </p:cTn>
                                        <p:tgtEl>
                                          <p:spTgt spid="2"/>
                                        </p:tgtEl>
                                      </p:cBhvr>
                                      <p:to x="100000" y="95000"/>
                                    </p:animScale>
                                    <p:animScale>
                                      <p:cBhvr>
                                        <p:cTn id="27" dur="166" decel="50000">
                                          <p:stCondLst>
                                            <p:cond delay="1834"/>
                                          </p:stCondLst>
                                        </p:cTn>
                                        <p:tgtEl>
                                          <p:spTgt spid="2"/>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3">
                                            <p:txEl>
                                              <p:pRg st="5" end="5"/>
                                            </p:txEl>
                                          </p:spTgt>
                                        </p:tgtEl>
                                      </p:cBhvr>
                                    </p:animEffect>
                                  </p:childTnLst>
                                </p:cTn>
                              </p:par>
                              <p:par>
                                <p:cTn id="35" presetID="29"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3">
                                            <p:txEl>
                                              <p:pRg st="6" end="6"/>
                                            </p:txEl>
                                          </p:spTgt>
                                        </p:tgtEl>
                                      </p:cBhvr>
                                    </p:animEffect>
                                  </p:childTnLst>
                                </p:cTn>
                              </p:par>
                              <p:par>
                                <p:cTn id="40" presetID="29"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bn-IN"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এসো উত্তর মিলিয়ে দেখি</a:t>
            </a:r>
            <a:endParaRPr lang="en-US"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a:noFill/>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pPr>
              <a:buNone/>
            </a:pPr>
            <a:endParaRPr lang="bn-IN" dirty="0" smtClean="0"/>
          </a:p>
          <a:p>
            <a:pPr>
              <a:buNone/>
            </a:pPr>
            <a:r>
              <a:rPr lang="bn-IN" sz="3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উত্তরঃ১</a:t>
            </a:r>
            <a:r>
              <a:rPr lang="bn-IN" sz="3400" b="1" dirty="0" smtClean="0">
                <a:solidFill>
                  <a:srgbClr val="002060"/>
                </a:solidFill>
              </a:rPr>
              <a:t>।কোন ব্যক্তি ৪৮মাইলের রাস্তা অতিক্রম করলে সে মুসাফির হয়।সে রোযা অন্য সময়ে রাখবে আর নামাজ কসর পড়বে।</a:t>
            </a:r>
          </a:p>
          <a:p>
            <a:pPr>
              <a:buNone/>
            </a:pPr>
            <a:r>
              <a:rPr lang="bn-IN" sz="3400" dirty="0" smtClean="0"/>
              <a:t>উত্তরঃ২।রোযা অবস্থায় স্বেচ্চায় সহবাস তার কাযাও কাফফারা </a:t>
            </a:r>
            <a:r>
              <a:rPr lang="bn-IN" sz="3400" b="1" dirty="0" smtClean="0">
                <a:ln w="24500" cmpd="dbl">
                  <a:solidFill>
                    <a:schemeClr val="accent2">
                      <a:shade val="85000"/>
                      <a:satMod val="155000"/>
                    </a:schemeClr>
                  </a:solidFill>
                  <a:prstDash val="solid"/>
                  <a:miter lim="800000"/>
                </a:ln>
                <a:solidFill>
                  <a:schemeClr val="tx2">
                    <a:lumMod val="50000"/>
                  </a:schemeClr>
                </a:solidFill>
                <a:effectLst>
                  <a:outerShdw blurRad="38100" dist="38100" dir="7020000" algn="tl">
                    <a:srgbClr val="000000">
                      <a:alpha val="35000"/>
                    </a:srgbClr>
                  </a:outerShdw>
                </a:effectLst>
              </a:rPr>
              <a:t>আদায়</a:t>
            </a:r>
            <a:r>
              <a:rPr lang="bn-IN" sz="3400" b="1" dirty="0" smtClean="0">
                <a:solidFill>
                  <a:schemeClr val="tx2">
                    <a:lumMod val="50000"/>
                  </a:schemeClr>
                </a:solidFill>
              </a:rPr>
              <a:t> </a:t>
            </a:r>
            <a:r>
              <a:rPr lang="bn-IN" sz="3400" dirty="0" smtClean="0"/>
              <a:t>করা ওয়াজিব হয়।একাধারে৬০টি রোযা/১জন গোলাম আযান/৬০জন অভাবিকে ২ বেলা পেঠ ভড়ে খানা খাওয়াবে।</a:t>
            </a:r>
          </a:p>
          <a:p>
            <a:pPr>
              <a:buNone/>
            </a:pPr>
            <a:r>
              <a:rPr lang="bn-IN" sz="3400" b="1" dirty="0" smtClean="0">
                <a:solidFill>
                  <a:srgbClr val="002060"/>
                </a:solidFill>
              </a:rPr>
              <a:t>উত্তরঃ৩।সাহরি খাওয়া সুন্নত,খেজুরের ইফতার করা সুন্নত,তারাবি সুন্নত,ঈদগাহে  যাওয়া,পথব্রজে গমন করা সুন্নত,ঈদের দিনে গোসল করা সুন্নত,শেষ ১০দিন মসজিদে ইতেকাফ  করা সুন্নত(মুয়াক্কাদাহ)।মাকরুহ তাহরিমি রোযা ২ঈদের দিন</a:t>
            </a:r>
          </a:p>
          <a:p>
            <a:pPr>
              <a:buNone/>
            </a:pPr>
            <a:r>
              <a:rPr lang="bn-IN" sz="3400" b="1" dirty="0" smtClean="0">
                <a:solidFill>
                  <a:srgbClr val="002060"/>
                </a:solidFill>
              </a:rPr>
              <a:t>ও১১,১২,১৩ই জ্বিল হজ্ব।কেবলমাত্র আশুরার দিন১টি,শুধু শনিবারের সওম,স্বামীর অনুমতি ব্যতিত নফল রোযা।</a:t>
            </a:r>
            <a:endParaRPr lang="bn-IN" sz="3400" dirty="0" smtClean="0"/>
          </a:p>
          <a:p>
            <a:pPr>
              <a:buNone/>
            </a:pPr>
            <a:endParaRPr lang="en-US" sz="3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path" presetSubtype="0" accel="50000" decel="50000" fill="hold" grpId="0" nodeType="click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6" dur="20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lide(fromBottom)">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p:cTn id="1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par>
                                <p:cTn id="27" presetID="15"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bn-IN" sz="6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মুল্যায়ন</a:t>
            </a:r>
            <a:endParaRPr lang="en-US" sz="6600" b="1" dirty="0">
              <a:solidFill>
                <a:srgbClr val="002060"/>
              </a:solidFill>
            </a:endParaRPr>
          </a:p>
        </p:txBody>
      </p:sp>
      <p:sp>
        <p:nvSpPr>
          <p:cNvPr id="3" name="Content Placeholder 2"/>
          <p:cNvSpPr>
            <a:spLocks noGrp="1"/>
          </p:cNvSpPr>
          <p:nvPr>
            <p:ph idx="1"/>
          </p:nvPr>
        </p:nvSpPr>
        <p:spPr>
          <a:xfrm>
            <a:off x="457200" y="1447800"/>
            <a:ext cx="8229600" cy="4525963"/>
          </a:xfrm>
          <a:solidFill>
            <a:srgbClr val="FFFF00"/>
          </a:solidFill>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marL="514350" indent="-514350">
              <a:buNone/>
            </a:pPr>
            <a:endParaRPr lang="bn-IN" b="1" dirty="0" smtClean="0"/>
          </a:p>
          <a:p>
            <a:pPr marL="514350" indent="-514350">
              <a:buNone/>
            </a:pPr>
            <a:r>
              <a:rPr lang="bn-IN" b="1" dirty="0" smtClean="0"/>
              <a:t>প্রশ্নঃ১। ফিতরার পরিমান কত?</a:t>
            </a:r>
          </a:p>
          <a:p>
            <a:pPr marL="514350" indent="-514350">
              <a:buNone/>
            </a:pPr>
            <a:r>
              <a:rPr lang="bn-IN" b="1" dirty="0" smtClean="0"/>
              <a:t>প্রশ্নঃ২। কারা ফিতরা গ্রহন করবে?</a:t>
            </a:r>
          </a:p>
          <a:p>
            <a:pPr marL="514350" indent="-514350">
              <a:buNone/>
            </a:pPr>
            <a:r>
              <a:rPr lang="bn-IN" b="1" dirty="0" smtClean="0"/>
              <a:t>প্রশ্নঃ৩। শবে-কদ্‌র কত তারিখ?</a:t>
            </a:r>
          </a:p>
          <a:p>
            <a:pPr marL="514350" indent="-514350">
              <a:buNone/>
            </a:pPr>
            <a:r>
              <a:rPr lang="bn-IN" b="1" dirty="0" smtClean="0"/>
              <a:t>প্রশ্নঃ৪। ইতিকাফ অর্থ কি?</a:t>
            </a:r>
          </a:p>
          <a:p>
            <a:pPr marL="514350" indent="-514350">
              <a:buNone/>
            </a:pPr>
            <a:r>
              <a:rPr lang="bn-IN" b="1" dirty="0" smtClean="0"/>
              <a:t>প্রশ্নঃ৫। ইতিকাফ কত প্রকার?</a:t>
            </a:r>
          </a:p>
          <a:p>
            <a:pPr marL="514350" indent="-514350">
              <a:buNone/>
            </a:pPr>
            <a:r>
              <a:rPr lang="bn-IN" b="1" dirty="0" smtClean="0"/>
              <a:t>প্রশ্নঃ৬। রমজান অর্থ কি?</a:t>
            </a:r>
          </a:p>
          <a:p>
            <a:pPr marL="514350" indent="-514350">
              <a:buNone/>
            </a:pPr>
            <a:r>
              <a:rPr lang="bn-IN" b="1" dirty="0" smtClean="0"/>
              <a:t>প্রশ্নঃ৭। কারা ফিতরা দিবে?</a:t>
            </a:r>
          </a:p>
          <a:p>
            <a:pPr marL="514350" indent="-514350">
              <a:buNone/>
            </a:pPr>
            <a:r>
              <a:rPr lang="bn-IN" b="1" dirty="0" smtClean="0"/>
              <a:t>প্রশ্নঃ৮। মিসকিন কারা?</a:t>
            </a:r>
          </a:p>
          <a:p>
            <a:pPr marL="514350" indent="-514350">
              <a:buNone/>
            </a:pPr>
            <a:r>
              <a:rPr lang="bn-IN" b="1" dirty="0" smtClean="0"/>
              <a:t>প্রশ্নঃ৯। ইতেকাফ তিন প্রকার কি কি লিখ।</a:t>
            </a:r>
            <a:endParaRPr lang="en-US" b="1" dirty="0" smtClean="0"/>
          </a:p>
          <a:p>
            <a:pPr marL="514350" indent="-514350">
              <a:buNone/>
            </a:pPr>
            <a:r>
              <a:rPr lang="bn-IN" b="1" dirty="0" smtClean="0"/>
              <a:t>প্রশ্নঃ১০। তারাবিহ এর অর্থ কি?</a:t>
            </a:r>
          </a:p>
          <a:p>
            <a:pPr marL="514350" indent="-514350">
              <a:buNone/>
            </a:pPr>
            <a:r>
              <a:rPr lang="bn-IN" b="1" dirty="0" smtClean="0"/>
              <a:t>প্রশ্নঃ১১। রোযা কত প্রকার?</a:t>
            </a:r>
          </a:p>
          <a:p>
            <a:pPr marL="514350" indent="-514350">
              <a:buNone/>
            </a:pPr>
            <a:r>
              <a:rPr lang="bn-IN" b="1" dirty="0" smtClean="0"/>
              <a:t>প্রশ্নঃ১২। বছরে কত দিন রোযা রাখা মাকরুহ(তাহরিমি)?</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9"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3">
                                            <p:txEl>
                                              <p:pRg st="1" end="1"/>
                                            </p:txEl>
                                          </p:spTgt>
                                        </p:tgtEl>
                                      </p:cBhvr>
                                    </p:animEffect>
                                  </p:childTnLst>
                                </p:cTn>
                              </p:par>
                              <p:par>
                                <p:cTn id="18" presetID="29"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2" dur="1000"/>
                                        <p:tgtEl>
                                          <p:spTgt spid="3">
                                            <p:txEl>
                                              <p:pRg st="2" end="2"/>
                                            </p:txEl>
                                          </p:spTgt>
                                        </p:tgtEl>
                                      </p:cBhvr>
                                    </p:animEffect>
                                  </p:childTnLst>
                                </p:cTn>
                              </p:par>
                              <p:par>
                                <p:cTn id="23" presetID="29"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7" dur="1000"/>
                                        <p:tgtEl>
                                          <p:spTgt spid="3">
                                            <p:txEl>
                                              <p:pRg st="3" end="3"/>
                                            </p:txEl>
                                          </p:spTgt>
                                        </p:tgtEl>
                                      </p:cBhvr>
                                    </p:animEffect>
                                  </p:childTnLst>
                                </p:cTn>
                              </p:par>
                              <p:par>
                                <p:cTn id="28" presetID="29" presetClass="entr" presetSubtype="0"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p:cTn id="30"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2" dur="1000"/>
                                        <p:tgtEl>
                                          <p:spTgt spid="3">
                                            <p:txEl>
                                              <p:pRg st="4" end="4"/>
                                            </p:txEl>
                                          </p:spTgt>
                                        </p:tgtEl>
                                      </p:cBhvr>
                                    </p:animEffect>
                                  </p:childTnLst>
                                </p:cTn>
                              </p:par>
                              <p:par>
                                <p:cTn id="33" presetID="29" presetClass="entr" presetSubtype="0"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5" end="5"/>
                                            </p:txEl>
                                          </p:spTgt>
                                        </p:tgtEl>
                                      </p:cBhvr>
                                    </p:animEffect>
                                  </p:childTnLst>
                                </p:cTn>
                              </p:par>
                              <p:par>
                                <p:cTn id="38" presetID="29" presetClass="entr" presetSubtype="0" fill="hold"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p:cTn id="40"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2" dur="1000"/>
                                        <p:tgtEl>
                                          <p:spTgt spid="3">
                                            <p:txEl>
                                              <p:pRg st="6" end="6"/>
                                            </p:txEl>
                                          </p:spTgt>
                                        </p:tgtEl>
                                      </p:cBhvr>
                                    </p:animEffect>
                                  </p:childTnLst>
                                </p:cTn>
                              </p:par>
                              <p:par>
                                <p:cTn id="43" presetID="29" presetClass="entr" presetSubtype="0" fill="hold" nodeType="with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p:cTn id="45"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7" dur="1000"/>
                                        <p:tgtEl>
                                          <p:spTgt spid="3">
                                            <p:txEl>
                                              <p:pRg st="7" end="7"/>
                                            </p:txEl>
                                          </p:spTgt>
                                        </p:tgtEl>
                                      </p:cBhvr>
                                    </p:animEffect>
                                  </p:childTnLst>
                                </p:cTn>
                              </p:par>
                              <p:par>
                                <p:cTn id="48" presetID="29" presetClass="entr" presetSubtype="0" fill="hold" nodeType="with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 calcmode="lin" valueType="num">
                                      <p:cBhvr>
                                        <p:cTn id="50" dur="1000" fill="hold"/>
                                        <p:tgtEl>
                                          <p:spTgt spid="3">
                                            <p:txEl>
                                              <p:pRg st="8" end="8"/>
                                            </p:txEl>
                                          </p:spTgt>
                                        </p:tgtEl>
                                        <p:attrNameLst>
                                          <p:attrName>ppt_x</p:attrName>
                                        </p:attrNameLst>
                                      </p:cBhvr>
                                      <p:tavLst>
                                        <p:tav tm="0">
                                          <p:val>
                                            <p:strVal val="#ppt_x-.2"/>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52" dur="1000"/>
                                        <p:tgtEl>
                                          <p:spTgt spid="3">
                                            <p:txEl>
                                              <p:pRg st="8" end="8"/>
                                            </p:txEl>
                                          </p:spTgt>
                                        </p:tgtEl>
                                      </p:cBhvr>
                                    </p:animEffect>
                                  </p:childTnLst>
                                </p:cTn>
                              </p:par>
                              <p:par>
                                <p:cTn id="53" presetID="29" presetClass="entr" presetSubtype="0" fill="hold" nodeType="with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p:cTn id="55" dur="1000" fill="hold"/>
                                        <p:tgtEl>
                                          <p:spTgt spid="3">
                                            <p:txEl>
                                              <p:pRg st="9" end="9"/>
                                            </p:txEl>
                                          </p:spTgt>
                                        </p:tgtEl>
                                        <p:attrNameLst>
                                          <p:attrName>ppt_x</p:attrName>
                                        </p:attrNameLst>
                                      </p:cBhvr>
                                      <p:tavLst>
                                        <p:tav tm="0">
                                          <p:val>
                                            <p:strVal val="#ppt_x-.2"/>
                                          </p:val>
                                        </p:tav>
                                        <p:tav tm="100000">
                                          <p:val>
                                            <p:strVal val="#ppt_x"/>
                                          </p:val>
                                        </p:tav>
                                      </p:tavLst>
                                    </p:anim>
                                    <p:anim calcmode="lin" valueType="num">
                                      <p:cBhvr>
                                        <p:cTn id="56" dur="1000" fill="hold"/>
                                        <p:tgtEl>
                                          <p:spTgt spid="3">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57" dur="1000"/>
                                        <p:tgtEl>
                                          <p:spTgt spid="3">
                                            <p:txEl>
                                              <p:pRg st="9" end="9"/>
                                            </p:txEl>
                                          </p:spTgt>
                                        </p:tgtEl>
                                      </p:cBhvr>
                                    </p:animEffect>
                                  </p:childTnLst>
                                </p:cTn>
                              </p:par>
                              <p:par>
                                <p:cTn id="58" presetID="29" presetClass="entr" presetSubtype="0" fill="hold" nodeType="withEffect">
                                  <p:stCondLst>
                                    <p:cond delay="0"/>
                                  </p:stCondLst>
                                  <p:childTnLst>
                                    <p:set>
                                      <p:cBhvr>
                                        <p:cTn id="59" dur="1" fill="hold">
                                          <p:stCondLst>
                                            <p:cond delay="0"/>
                                          </p:stCondLst>
                                        </p:cTn>
                                        <p:tgtEl>
                                          <p:spTgt spid="3">
                                            <p:txEl>
                                              <p:pRg st="10" end="10"/>
                                            </p:txEl>
                                          </p:spTgt>
                                        </p:tgtEl>
                                        <p:attrNameLst>
                                          <p:attrName>style.visibility</p:attrName>
                                        </p:attrNameLst>
                                      </p:cBhvr>
                                      <p:to>
                                        <p:strVal val="visible"/>
                                      </p:to>
                                    </p:set>
                                    <p:anim calcmode="lin" valueType="num">
                                      <p:cBhvr>
                                        <p:cTn id="60" dur="1000" fill="hold"/>
                                        <p:tgtEl>
                                          <p:spTgt spid="3">
                                            <p:txEl>
                                              <p:pRg st="10" end="10"/>
                                            </p:txEl>
                                          </p:spTgt>
                                        </p:tgtEl>
                                        <p:attrNameLst>
                                          <p:attrName>ppt_x</p:attrName>
                                        </p:attrNameLst>
                                      </p:cBhvr>
                                      <p:tavLst>
                                        <p:tav tm="0">
                                          <p:val>
                                            <p:strVal val="#ppt_x-.2"/>
                                          </p:val>
                                        </p:tav>
                                        <p:tav tm="100000">
                                          <p:val>
                                            <p:strVal val="#ppt_x"/>
                                          </p:val>
                                        </p:tav>
                                      </p:tavLst>
                                    </p:anim>
                                    <p:anim calcmode="lin" valueType="num">
                                      <p:cBhvr>
                                        <p:cTn id="61" dur="1000" fill="hold"/>
                                        <p:tgtEl>
                                          <p:spTgt spid="3">
                                            <p:txEl>
                                              <p:pRg st="10" end="10"/>
                                            </p:txEl>
                                          </p:spTgt>
                                        </p:tgtEl>
                                        <p:attrNameLst>
                                          <p:attrName>ppt_y</p:attrName>
                                        </p:attrNameLst>
                                      </p:cBhvr>
                                      <p:tavLst>
                                        <p:tav tm="0">
                                          <p:val>
                                            <p:strVal val="#ppt_y"/>
                                          </p:val>
                                        </p:tav>
                                        <p:tav tm="100000">
                                          <p:val>
                                            <p:strVal val="#ppt_y"/>
                                          </p:val>
                                        </p:tav>
                                      </p:tavLst>
                                    </p:anim>
                                    <p:animEffect transition="in" filter="wipe(right)" prLst="gradientSize: 0.1">
                                      <p:cBhvr>
                                        <p:cTn id="62" dur="1000"/>
                                        <p:tgtEl>
                                          <p:spTgt spid="3">
                                            <p:txEl>
                                              <p:pRg st="10" end="10"/>
                                            </p:txEl>
                                          </p:spTgt>
                                        </p:tgtEl>
                                      </p:cBhvr>
                                    </p:animEffect>
                                  </p:childTnLst>
                                </p:cTn>
                              </p:par>
                              <p:par>
                                <p:cTn id="63" presetID="29" presetClass="entr" presetSubtype="0" fill="hold" nodeType="withEffect">
                                  <p:stCondLst>
                                    <p:cond delay="0"/>
                                  </p:stCondLst>
                                  <p:childTnLst>
                                    <p:set>
                                      <p:cBhvr>
                                        <p:cTn id="64" dur="1" fill="hold">
                                          <p:stCondLst>
                                            <p:cond delay="0"/>
                                          </p:stCondLst>
                                        </p:cTn>
                                        <p:tgtEl>
                                          <p:spTgt spid="3">
                                            <p:txEl>
                                              <p:pRg st="11" end="11"/>
                                            </p:txEl>
                                          </p:spTgt>
                                        </p:tgtEl>
                                        <p:attrNameLst>
                                          <p:attrName>style.visibility</p:attrName>
                                        </p:attrNameLst>
                                      </p:cBhvr>
                                      <p:to>
                                        <p:strVal val="visible"/>
                                      </p:to>
                                    </p:set>
                                    <p:anim calcmode="lin" valueType="num">
                                      <p:cBhvr>
                                        <p:cTn id="65" dur="1000" fill="hold"/>
                                        <p:tgtEl>
                                          <p:spTgt spid="3">
                                            <p:txEl>
                                              <p:pRg st="11" end="11"/>
                                            </p:txEl>
                                          </p:spTgt>
                                        </p:tgtEl>
                                        <p:attrNameLst>
                                          <p:attrName>ppt_x</p:attrName>
                                        </p:attrNameLst>
                                      </p:cBhvr>
                                      <p:tavLst>
                                        <p:tav tm="0">
                                          <p:val>
                                            <p:strVal val="#ppt_x-.2"/>
                                          </p:val>
                                        </p:tav>
                                        <p:tav tm="100000">
                                          <p:val>
                                            <p:strVal val="#ppt_x"/>
                                          </p:val>
                                        </p:tav>
                                      </p:tavLst>
                                    </p:anim>
                                    <p:anim calcmode="lin" valueType="num">
                                      <p:cBhvr>
                                        <p:cTn id="66" dur="1000" fill="hold"/>
                                        <p:tgtEl>
                                          <p:spTgt spid="3">
                                            <p:txEl>
                                              <p:pRg st="11" end="11"/>
                                            </p:txEl>
                                          </p:spTgt>
                                        </p:tgtEl>
                                        <p:attrNameLst>
                                          <p:attrName>ppt_y</p:attrName>
                                        </p:attrNameLst>
                                      </p:cBhvr>
                                      <p:tavLst>
                                        <p:tav tm="0">
                                          <p:val>
                                            <p:strVal val="#ppt_y"/>
                                          </p:val>
                                        </p:tav>
                                        <p:tav tm="100000">
                                          <p:val>
                                            <p:strVal val="#ppt_y"/>
                                          </p:val>
                                        </p:tav>
                                      </p:tavLst>
                                    </p:anim>
                                    <p:animEffect transition="in" filter="wipe(right)" prLst="gradientSize: 0.1">
                                      <p:cBhvr>
                                        <p:cTn id="67" dur="1000"/>
                                        <p:tgtEl>
                                          <p:spTgt spid="3">
                                            <p:txEl>
                                              <p:pRg st="11" end="11"/>
                                            </p:txEl>
                                          </p:spTgt>
                                        </p:tgtEl>
                                      </p:cBhvr>
                                    </p:animEffect>
                                  </p:childTnLst>
                                </p:cTn>
                              </p:par>
                              <p:par>
                                <p:cTn id="68" presetID="29" presetClass="entr" presetSubtype="0" fill="hold" nodeType="withEffect">
                                  <p:stCondLst>
                                    <p:cond delay="0"/>
                                  </p:stCondLst>
                                  <p:childTnLst>
                                    <p:set>
                                      <p:cBhvr>
                                        <p:cTn id="69" dur="1" fill="hold">
                                          <p:stCondLst>
                                            <p:cond delay="0"/>
                                          </p:stCondLst>
                                        </p:cTn>
                                        <p:tgtEl>
                                          <p:spTgt spid="3">
                                            <p:txEl>
                                              <p:pRg st="12" end="12"/>
                                            </p:txEl>
                                          </p:spTgt>
                                        </p:tgtEl>
                                        <p:attrNameLst>
                                          <p:attrName>style.visibility</p:attrName>
                                        </p:attrNameLst>
                                      </p:cBhvr>
                                      <p:to>
                                        <p:strVal val="visible"/>
                                      </p:to>
                                    </p:set>
                                    <p:anim calcmode="lin" valueType="num">
                                      <p:cBhvr>
                                        <p:cTn id="70" dur="1000" fill="hold"/>
                                        <p:tgtEl>
                                          <p:spTgt spid="3">
                                            <p:txEl>
                                              <p:pRg st="12" end="12"/>
                                            </p:txEl>
                                          </p:spTgt>
                                        </p:tgtEl>
                                        <p:attrNameLst>
                                          <p:attrName>ppt_x</p:attrName>
                                        </p:attrNameLst>
                                      </p:cBhvr>
                                      <p:tavLst>
                                        <p:tav tm="0">
                                          <p:val>
                                            <p:strVal val="#ppt_x-.2"/>
                                          </p:val>
                                        </p:tav>
                                        <p:tav tm="100000">
                                          <p:val>
                                            <p:strVal val="#ppt_x"/>
                                          </p:val>
                                        </p:tav>
                                      </p:tavLst>
                                    </p:anim>
                                    <p:anim calcmode="lin" valueType="num">
                                      <p:cBhvr>
                                        <p:cTn id="71" dur="1000" fill="hold"/>
                                        <p:tgtEl>
                                          <p:spTgt spid="3">
                                            <p:txEl>
                                              <p:pRg st="12" end="12"/>
                                            </p:txEl>
                                          </p:spTgt>
                                        </p:tgtEl>
                                        <p:attrNameLst>
                                          <p:attrName>ppt_y</p:attrName>
                                        </p:attrNameLst>
                                      </p:cBhvr>
                                      <p:tavLst>
                                        <p:tav tm="0">
                                          <p:val>
                                            <p:strVal val="#ppt_y"/>
                                          </p:val>
                                        </p:tav>
                                        <p:tav tm="100000">
                                          <p:val>
                                            <p:strVal val="#ppt_y"/>
                                          </p:val>
                                        </p:tav>
                                      </p:tavLst>
                                    </p:anim>
                                    <p:animEffect transition="in" filter="wipe(right)" prLst="gradientSize: 0.1">
                                      <p:cBhvr>
                                        <p:cTn id="72"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a:bodyPr>
          <a:lstStyle/>
          <a:p>
            <a:r>
              <a:rPr lang="bn-IN" sz="5400" b="1" dirty="0" smtClean="0"/>
              <a:t>উত্তর মিলিয়ে নেই</a:t>
            </a:r>
            <a:endParaRPr lang="en-US" sz="5400" b="1"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62500" lnSpcReduction="20000"/>
          </a:bodyPr>
          <a:lstStyle/>
          <a:p>
            <a:pPr marL="514350" indent="-514350">
              <a:buFont typeface="+mj-lt"/>
              <a:buAutoNum type="arabicPeriod"/>
            </a:pPr>
            <a:endParaRPr lang="bn-IN" b="1" dirty="0" smtClean="0">
              <a:solidFill>
                <a:schemeClr val="tx2">
                  <a:lumMod val="75000"/>
                </a:schemeClr>
              </a:solidFill>
              <a:effectLst>
                <a:outerShdw blurRad="38100" dist="38100" dir="2700000" algn="tl">
                  <a:srgbClr val="000000">
                    <a:alpha val="43137"/>
                  </a:srgbClr>
                </a:outerShdw>
              </a:effectLst>
            </a:endParaRPr>
          </a:p>
          <a:p>
            <a:pPr marL="514350" indent="-514350">
              <a:buNone/>
            </a:pPr>
            <a:r>
              <a:rPr lang="bn-IN" b="1" dirty="0" smtClean="0">
                <a:solidFill>
                  <a:schemeClr val="tx2">
                    <a:lumMod val="75000"/>
                  </a:schemeClr>
                </a:solidFill>
                <a:effectLst>
                  <a:outerShdw blurRad="38100" dist="38100" dir="2700000" algn="tl">
                    <a:srgbClr val="000000">
                      <a:alpha val="43137"/>
                    </a:srgbClr>
                  </a:outerShdw>
                </a:effectLst>
              </a:rPr>
              <a:t>উত্তরঃ১।১সা( পোনে ২কেজি খাদ্য)।</a:t>
            </a:r>
          </a:p>
          <a:p>
            <a:pPr marL="514350" indent="-514350">
              <a:buNone/>
            </a:pPr>
            <a:r>
              <a:rPr lang="bn-IN" b="1" dirty="0" smtClean="0">
                <a:solidFill>
                  <a:schemeClr val="tx2">
                    <a:lumMod val="75000"/>
                  </a:schemeClr>
                </a:solidFill>
                <a:effectLst>
                  <a:outerShdw blurRad="38100" dist="38100" dir="2700000" algn="tl">
                    <a:srgbClr val="000000">
                      <a:alpha val="43137"/>
                    </a:srgbClr>
                  </a:outerShdw>
                </a:effectLst>
              </a:rPr>
              <a:t>উত্তরঃ২। সম্বলহীনরা।</a:t>
            </a:r>
          </a:p>
          <a:p>
            <a:pPr marL="514350" indent="-514350">
              <a:buNone/>
            </a:pPr>
            <a:r>
              <a:rPr lang="bn-IN" b="1" dirty="0" smtClean="0">
                <a:solidFill>
                  <a:schemeClr val="tx2">
                    <a:lumMod val="75000"/>
                  </a:schemeClr>
                </a:solidFill>
                <a:effectLst>
                  <a:outerShdw blurRad="38100" dist="38100" dir="2700000" algn="tl">
                    <a:srgbClr val="000000">
                      <a:alpha val="43137"/>
                    </a:srgbClr>
                  </a:outerShdw>
                </a:effectLst>
              </a:rPr>
              <a:t>উত্তরঃ৩। রমজানের ২৭ তারিখ(মতান্তরে ২১,২৩,২৫,২৭,২৯)।</a:t>
            </a:r>
          </a:p>
          <a:p>
            <a:pPr marL="514350" indent="-514350">
              <a:buNone/>
            </a:pPr>
            <a:r>
              <a:rPr lang="bn-IN" b="1" dirty="0" smtClean="0">
                <a:solidFill>
                  <a:schemeClr val="tx2">
                    <a:lumMod val="75000"/>
                  </a:schemeClr>
                </a:solidFill>
                <a:effectLst>
                  <a:outerShdw blurRad="38100" dist="38100" dir="2700000" algn="tl">
                    <a:srgbClr val="000000">
                      <a:alpha val="43137"/>
                    </a:srgbClr>
                  </a:outerShdw>
                </a:effectLst>
              </a:rPr>
              <a:t>উত্তরঃ৪। আবদ্ধ থাকা।</a:t>
            </a:r>
          </a:p>
          <a:p>
            <a:pPr marL="514350" indent="-514350">
              <a:buNone/>
            </a:pPr>
            <a:r>
              <a:rPr lang="bn-IN" b="1" dirty="0" smtClean="0">
                <a:solidFill>
                  <a:schemeClr val="tx2">
                    <a:lumMod val="75000"/>
                  </a:schemeClr>
                </a:solidFill>
                <a:effectLst>
                  <a:outerShdw blurRad="38100" dist="38100" dir="2700000" algn="tl">
                    <a:srgbClr val="000000">
                      <a:alpha val="43137"/>
                    </a:srgbClr>
                  </a:outerShdw>
                </a:effectLst>
              </a:rPr>
              <a:t>উত্তরঃ৫। ইতিকাফ তিন প্রকার।</a:t>
            </a:r>
          </a:p>
          <a:p>
            <a:pPr marL="514350" indent="-514350">
              <a:buNone/>
            </a:pPr>
            <a:r>
              <a:rPr lang="bn-IN" b="1" dirty="0" smtClean="0">
                <a:solidFill>
                  <a:schemeClr val="tx2">
                    <a:lumMod val="75000"/>
                  </a:schemeClr>
                </a:solidFill>
                <a:effectLst>
                  <a:outerShdw blurRad="38100" dist="38100" dir="2700000" algn="tl">
                    <a:srgbClr val="000000">
                      <a:alpha val="43137"/>
                    </a:srgbClr>
                  </a:outerShdw>
                </a:effectLst>
              </a:rPr>
              <a:t>উত্তরঃ৬। জ্বালাইয়া দেওয়া।উত্তরঃ৭।দান করা। উত্তরঃ৮। ধনীরা অর্থাৎ নিসাব পরিমান সম্পদের মালিকেরা।</a:t>
            </a:r>
          </a:p>
          <a:p>
            <a:pPr marL="514350" indent="-514350">
              <a:buNone/>
            </a:pPr>
            <a:r>
              <a:rPr lang="bn-IN" b="1" dirty="0" smtClean="0">
                <a:solidFill>
                  <a:schemeClr val="tx2">
                    <a:lumMod val="75000"/>
                  </a:schemeClr>
                </a:solidFill>
                <a:effectLst>
                  <a:outerShdw blurRad="38100" dist="38100" dir="2700000" algn="tl">
                    <a:srgbClr val="000000">
                      <a:alpha val="43137"/>
                    </a:srgbClr>
                  </a:outerShdw>
                </a:effectLst>
              </a:rPr>
              <a:t>উত্তরঃ৯। যারা সহায় সম্বলহীন,গরিব।</a:t>
            </a:r>
          </a:p>
          <a:p>
            <a:pPr marL="514350" indent="-514350">
              <a:buNone/>
            </a:pPr>
            <a:r>
              <a:rPr lang="bn-IN" b="1" dirty="0" smtClean="0">
                <a:solidFill>
                  <a:schemeClr val="tx2">
                    <a:lumMod val="75000"/>
                  </a:schemeClr>
                </a:solidFill>
                <a:effectLst>
                  <a:outerShdw blurRad="38100" dist="38100" dir="2700000" algn="tl">
                    <a:srgbClr val="000000">
                      <a:alpha val="43137"/>
                    </a:srgbClr>
                  </a:outerShdw>
                </a:effectLst>
              </a:rPr>
              <a:t>উত্তরঃ১০। ওয়াজিব(যেমন মান্নতের),সুন্নতে মুয়াক্কাদা(রমজানের শেষ দশ দিন),নফল(যে কোনো দিন)।</a:t>
            </a:r>
          </a:p>
          <a:p>
            <a:pPr marL="514350" indent="-514350">
              <a:buNone/>
            </a:pPr>
            <a:r>
              <a:rPr lang="bn-IN" b="1" dirty="0" smtClean="0">
                <a:solidFill>
                  <a:schemeClr val="tx2">
                    <a:lumMod val="75000"/>
                  </a:schemeClr>
                </a:solidFill>
                <a:effectLst>
                  <a:outerShdw blurRad="38100" dist="38100" dir="2700000" algn="tl">
                    <a:srgbClr val="000000">
                      <a:alpha val="43137"/>
                    </a:srgbClr>
                  </a:outerShdw>
                </a:effectLst>
              </a:rPr>
              <a:t>উত্তরঃ১১।আরাম করা ,বিশ্রাম করা।</a:t>
            </a:r>
          </a:p>
          <a:p>
            <a:pPr marL="514350" indent="-514350">
              <a:buNone/>
            </a:pPr>
            <a:r>
              <a:rPr lang="bn-IN" b="1" dirty="0" smtClean="0">
                <a:solidFill>
                  <a:schemeClr val="tx2">
                    <a:lumMod val="75000"/>
                  </a:schemeClr>
                </a:solidFill>
                <a:effectLst>
                  <a:outerShdw blurRad="38100" dist="38100" dir="2700000" algn="tl">
                    <a:srgbClr val="000000">
                      <a:alpha val="43137"/>
                    </a:srgbClr>
                  </a:outerShdw>
                </a:effectLst>
              </a:rPr>
              <a:t>উত্তর১২। রোযা ৫ প্রকার।</a:t>
            </a:r>
          </a:p>
          <a:p>
            <a:pPr marL="514350" indent="-514350">
              <a:buNone/>
            </a:pPr>
            <a:r>
              <a:rPr lang="bn-IN" b="1" dirty="0" smtClean="0">
                <a:solidFill>
                  <a:schemeClr val="tx2">
                    <a:lumMod val="75000"/>
                  </a:schemeClr>
                </a:solidFill>
                <a:effectLst>
                  <a:outerShdw blurRad="38100" dist="38100" dir="2700000" algn="tl">
                    <a:srgbClr val="000000">
                      <a:alpha val="43137"/>
                    </a:srgbClr>
                  </a:outerShdw>
                </a:effectLst>
              </a:rPr>
              <a:t>উত্তরঃ১৩। ৫দিন।</a:t>
            </a:r>
            <a:endParaRPr lang="bn-IN" sz="3600" b="1" dirty="0" smtClean="0">
              <a:solidFill>
                <a:schemeClr val="tx2">
                  <a:lumMod val="75000"/>
                </a:schemeClr>
              </a:solidFill>
              <a:effectLst>
                <a:outerShdw blurRad="38100" dist="38100" dir="2700000" algn="tl">
                  <a:srgbClr val="000000">
                    <a:alpha val="43137"/>
                  </a:srgbClr>
                </a:outerShdw>
              </a:effectLst>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path" presetSubtype="0" accel="50000" decel="50000" fill="hold" grpId="0" nodeType="clickEffect">
                                  <p:stCondLst>
                                    <p:cond delay="0"/>
                                  </p:stCondLst>
                                  <p:childTnLst>
                                    <p:animMotion origin="layout" path="M 0 0 C 0.012 -0.018 0.033 -0.044 0.058 -0.044 C 0.095 -0.044 0.125 -0.017 0.125 0.017 C 0.125 0.028 0.122 0.038 0.116 0.047 C 0.117 0.047 0 0.182 0 0.183 C 0 0.182 -0.117 0.047 -0.116 0.047 C -0.122 0.038 -0.125 0.028 -0.125 0.017 C -0.125 -0.017 -0.095 -0.044 -0.057 -0.044 C -0.033 -0.044 -0.012 -0.018 0 0 Z" pathEditMode="relative" ptsTypes="">
                                      <p:cBhvr>
                                        <p:cTn id="6" dur="20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49" presetClass="entr" presetSubtype="0" decel="10000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3"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4" dur="500"/>
                                        <p:tgtEl>
                                          <p:spTgt spid="3">
                                            <p:txEl>
                                              <p:pRg st="1" end="1"/>
                                            </p:txEl>
                                          </p:spTgt>
                                        </p:tgtEl>
                                      </p:cBhvr>
                                    </p:animEffect>
                                  </p:childTnLst>
                                </p:cTn>
                              </p:par>
                              <p:par>
                                <p:cTn id="15" presetID="49" presetClass="entr" presetSubtype="0" decel="10000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9"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0" dur="500"/>
                                        <p:tgtEl>
                                          <p:spTgt spid="3">
                                            <p:txEl>
                                              <p:pRg st="2" end="2"/>
                                            </p:txEl>
                                          </p:spTgt>
                                        </p:tgtEl>
                                      </p:cBhvr>
                                    </p:animEffect>
                                  </p:childTnLst>
                                </p:cTn>
                              </p:par>
                              <p:par>
                                <p:cTn id="21" presetID="49" presetClass="entr" presetSubtype="0" decel="10000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3" end="3"/>
                                            </p:txEl>
                                          </p:spTgt>
                                        </p:tgtEl>
                                      </p:cBhvr>
                                    </p:animEffect>
                                  </p:childTnLst>
                                </p:cTn>
                              </p:par>
                              <p:par>
                                <p:cTn id="27" presetID="49" presetClass="entr" presetSubtype="0" decel="10000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1" dur="500" fill="hold"/>
                                        <p:tgtEl>
                                          <p:spTgt spid="3">
                                            <p:txEl>
                                              <p:pRg st="4" end="4"/>
                                            </p:txEl>
                                          </p:spTgt>
                                        </p:tgtEl>
                                        <p:attrNameLst>
                                          <p:attrName>style.rotation</p:attrName>
                                        </p:attrNameLst>
                                      </p:cBhvr>
                                      <p:tavLst>
                                        <p:tav tm="0">
                                          <p:val>
                                            <p:fltVal val="360"/>
                                          </p:val>
                                        </p:tav>
                                        <p:tav tm="100000">
                                          <p:val>
                                            <p:fltVal val="0"/>
                                          </p:val>
                                        </p:tav>
                                      </p:tavLst>
                                    </p:anim>
                                    <p:animEffect transition="in" filter="fade">
                                      <p:cBhvr>
                                        <p:cTn id="32" dur="500"/>
                                        <p:tgtEl>
                                          <p:spTgt spid="3">
                                            <p:txEl>
                                              <p:pRg st="4" end="4"/>
                                            </p:txEl>
                                          </p:spTgt>
                                        </p:tgtEl>
                                      </p:cBhvr>
                                    </p:animEffect>
                                  </p:childTnLst>
                                </p:cTn>
                              </p:par>
                              <p:par>
                                <p:cTn id="33" presetID="49" presetClass="entr" presetSubtype="0" decel="100000"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7" dur="500" fill="hold"/>
                                        <p:tgtEl>
                                          <p:spTgt spid="3">
                                            <p:txEl>
                                              <p:pRg st="5" end="5"/>
                                            </p:txEl>
                                          </p:spTgt>
                                        </p:tgtEl>
                                        <p:attrNameLst>
                                          <p:attrName>style.rotation</p:attrName>
                                        </p:attrNameLst>
                                      </p:cBhvr>
                                      <p:tavLst>
                                        <p:tav tm="0">
                                          <p:val>
                                            <p:fltVal val="360"/>
                                          </p:val>
                                        </p:tav>
                                        <p:tav tm="100000">
                                          <p:val>
                                            <p:fltVal val="0"/>
                                          </p:val>
                                        </p:tav>
                                      </p:tavLst>
                                    </p:anim>
                                    <p:animEffect transition="in" filter="fade">
                                      <p:cBhvr>
                                        <p:cTn id="38" dur="500"/>
                                        <p:tgtEl>
                                          <p:spTgt spid="3">
                                            <p:txEl>
                                              <p:pRg st="5" end="5"/>
                                            </p:txEl>
                                          </p:spTgt>
                                        </p:tgtEl>
                                      </p:cBhvr>
                                    </p:animEffect>
                                  </p:childTnLst>
                                </p:cTn>
                              </p:par>
                              <p:par>
                                <p:cTn id="39" presetID="49" presetClass="entr" presetSubtype="0" decel="10000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3" dur="500" fill="hold"/>
                                        <p:tgtEl>
                                          <p:spTgt spid="3">
                                            <p:txEl>
                                              <p:pRg st="6" end="6"/>
                                            </p:txEl>
                                          </p:spTgt>
                                        </p:tgtEl>
                                        <p:attrNameLst>
                                          <p:attrName>style.rotation</p:attrName>
                                        </p:attrNameLst>
                                      </p:cBhvr>
                                      <p:tavLst>
                                        <p:tav tm="0">
                                          <p:val>
                                            <p:fltVal val="360"/>
                                          </p:val>
                                        </p:tav>
                                        <p:tav tm="100000">
                                          <p:val>
                                            <p:fltVal val="0"/>
                                          </p:val>
                                        </p:tav>
                                      </p:tavLst>
                                    </p:anim>
                                    <p:animEffect transition="in" filter="fade">
                                      <p:cBhvr>
                                        <p:cTn id="44" dur="500"/>
                                        <p:tgtEl>
                                          <p:spTgt spid="3">
                                            <p:txEl>
                                              <p:pRg st="6" end="6"/>
                                            </p:txEl>
                                          </p:spTgt>
                                        </p:tgtEl>
                                      </p:cBhvr>
                                    </p:animEffect>
                                  </p:childTnLst>
                                </p:cTn>
                              </p:par>
                              <p:par>
                                <p:cTn id="45" presetID="49" presetClass="entr" presetSubtype="0" decel="100000" fill="hold"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9" dur="500" fill="hold"/>
                                        <p:tgtEl>
                                          <p:spTgt spid="3">
                                            <p:txEl>
                                              <p:pRg st="7" end="7"/>
                                            </p:txEl>
                                          </p:spTgt>
                                        </p:tgtEl>
                                        <p:attrNameLst>
                                          <p:attrName>style.rotation</p:attrName>
                                        </p:attrNameLst>
                                      </p:cBhvr>
                                      <p:tavLst>
                                        <p:tav tm="0">
                                          <p:val>
                                            <p:fltVal val="360"/>
                                          </p:val>
                                        </p:tav>
                                        <p:tav tm="100000">
                                          <p:val>
                                            <p:fltVal val="0"/>
                                          </p:val>
                                        </p:tav>
                                      </p:tavLst>
                                    </p:anim>
                                    <p:animEffect transition="in" filter="fade">
                                      <p:cBhvr>
                                        <p:cTn id="50" dur="500"/>
                                        <p:tgtEl>
                                          <p:spTgt spid="3">
                                            <p:txEl>
                                              <p:pRg st="7" end="7"/>
                                            </p:txEl>
                                          </p:spTgt>
                                        </p:tgtEl>
                                      </p:cBhvr>
                                    </p:animEffect>
                                  </p:childTnLst>
                                </p:cTn>
                              </p:par>
                              <p:par>
                                <p:cTn id="51" presetID="49" presetClass="entr" presetSubtype="0" decel="100000"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p:cTn id="5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4" dur="500" fill="hold"/>
                                        <p:tgtEl>
                                          <p:spTgt spid="3">
                                            <p:txEl>
                                              <p:pRg st="8" end="8"/>
                                            </p:txEl>
                                          </p:spTgt>
                                        </p:tgtEl>
                                        <p:attrNameLst>
                                          <p:attrName>ppt_h</p:attrName>
                                        </p:attrNameLst>
                                      </p:cBhvr>
                                      <p:tavLst>
                                        <p:tav tm="0">
                                          <p:val>
                                            <p:fltVal val="0"/>
                                          </p:val>
                                        </p:tav>
                                        <p:tav tm="100000">
                                          <p:val>
                                            <p:strVal val="#ppt_h"/>
                                          </p:val>
                                        </p:tav>
                                      </p:tavLst>
                                    </p:anim>
                                    <p:anim calcmode="lin" valueType="num">
                                      <p:cBhvr>
                                        <p:cTn id="55" dur="500" fill="hold"/>
                                        <p:tgtEl>
                                          <p:spTgt spid="3">
                                            <p:txEl>
                                              <p:pRg st="8" end="8"/>
                                            </p:txEl>
                                          </p:spTgt>
                                        </p:tgtEl>
                                        <p:attrNameLst>
                                          <p:attrName>style.rotation</p:attrName>
                                        </p:attrNameLst>
                                      </p:cBhvr>
                                      <p:tavLst>
                                        <p:tav tm="0">
                                          <p:val>
                                            <p:fltVal val="360"/>
                                          </p:val>
                                        </p:tav>
                                        <p:tav tm="100000">
                                          <p:val>
                                            <p:fltVal val="0"/>
                                          </p:val>
                                        </p:tav>
                                      </p:tavLst>
                                    </p:anim>
                                    <p:animEffect transition="in" filter="fade">
                                      <p:cBhvr>
                                        <p:cTn id="56" dur="500"/>
                                        <p:tgtEl>
                                          <p:spTgt spid="3">
                                            <p:txEl>
                                              <p:pRg st="8" end="8"/>
                                            </p:txEl>
                                          </p:spTgt>
                                        </p:tgtEl>
                                      </p:cBhvr>
                                    </p:animEffect>
                                  </p:childTnLst>
                                </p:cTn>
                              </p:par>
                              <p:par>
                                <p:cTn id="57" presetID="49" presetClass="entr" presetSubtype="0" decel="100000" fill="hold" nodeType="with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 calcmode="lin" valueType="num">
                                      <p:cBhvr>
                                        <p:cTn id="59"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0" dur="500" fill="hold"/>
                                        <p:tgtEl>
                                          <p:spTgt spid="3">
                                            <p:txEl>
                                              <p:pRg st="9" end="9"/>
                                            </p:txEl>
                                          </p:spTgt>
                                        </p:tgtEl>
                                        <p:attrNameLst>
                                          <p:attrName>ppt_h</p:attrName>
                                        </p:attrNameLst>
                                      </p:cBhvr>
                                      <p:tavLst>
                                        <p:tav tm="0">
                                          <p:val>
                                            <p:fltVal val="0"/>
                                          </p:val>
                                        </p:tav>
                                        <p:tav tm="100000">
                                          <p:val>
                                            <p:strVal val="#ppt_h"/>
                                          </p:val>
                                        </p:tav>
                                      </p:tavLst>
                                    </p:anim>
                                    <p:anim calcmode="lin" valueType="num">
                                      <p:cBhvr>
                                        <p:cTn id="61" dur="500" fill="hold"/>
                                        <p:tgtEl>
                                          <p:spTgt spid="3">
                                            <p:txEl>
                                              <p:pRg st="9" end="9"/>
                                            </p:txEl>
                                          </p:spTgt>
                                        </p:tgtEl>
                                        <p:attrNameLst>
                                          <p:attrName>style.rotation</p:attrName>
                                        </p:attrNameLst>
                                      </p:cBhvr>
                                      <p:tavLst>
                                        <p:tav tm="0">
                                          <p:val>
                                            <p:fltVal val="360"/>
                                          </p:val>
                                        </p:tav>
                                        <p:tav tm="100000">
                                          <p:val>
                                            <p:fltVal val="0"/>
                                          </p:val>
                                        </p:tav>
                                      </p:tavLst>
                                    </p:anim>
                                    <p:animEffect transition="in" filter="fade">
                                      <p:cBhvr>
                                        <p:cTn id="62" dur="500"/>
                                        <p:tgtEl>
                                          <p:spTgt spid="3">
                                            <p:txEl>
                                              <p:pRg st="9" end="9"/>
                                            </p:txEl>
                                          </p:spTgt>
                                        </p:tgtEl>
                                      </p:cBhvr>
                                    </p:animEffect>
                                  </p:childTnLst>
                                </p:cTn>
                              </p:par>
                              <p:par>
                                <p:cTn id="63" presetID="49" presetClass="entr" presetSubtype="0" decel="100000" fill="hold" nodeType="with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 calcmode="lin" valueType="num">
                                      <p:cBhvr>
                                        <p:cTn id="65"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6" dur="5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67" dur="500" fill="hold"/>
                                        <p:tgtEl>
                                          <p:spTgt spid="3">
                                            <p:txEl>
                                              <p:pRg st="10" end="10"/>
                                            </p:txEl>
                                          </p:spTgt>
                                        </p:tgtEl>
                                        <p:attrNameLst>
                                          <p:attrName>style.rotation</p:attrName>
                                        </p:attrNameLst>
                                      </p:cBhvr>
                                      <p:tavLst>
                                        <p:tav tm="0">
                                          <p:val>
                                            <p:fltVal val="360"/>
                                          </p:val>
                                        </p:tav>
                                        <p:tav tm="100000">
                                          <p:val>
                                            <p:fltVal val="0"/>
                                          </p:val>
                                        </p:tav>
                                      </p:tavLst>
                                    </p:anim>
                                    <p:animEffect transition="in" filter="fade">
                                      <p:cBhvr>
                                        <p:cTn id="68" dur="500"/>
                                        <p:tgtEl>
                                          <p:spTgt spid="3">
                                            <p:txEl>
                                              <p:pRg st="10" end="10"/>
                                            </p:txEl>
                                          </p:spTgt>
                                        </p:tgtEl>
                                      </p:cBhvr>
                                    </p:animEffect>
                                  </p:childTnLst>
                                </p:cTn>
                              </p:par>
                              <p:par>
                                <p:cTn id="69" presetID="49" presetClass="entr" presetSubtype="0" decel="100000" fill="hold" nodeType="withEffect">
                                  <p:stCondLst>
                                    <p:cond delay="0"/>
                                  </p:stCondLst>
                                  <p:childTnLst>
                                    <p:set>
                                      <p:cBhvr>
                                        <p:cTn id="70" dur="1" fill="hold">
                                          <p:stCondLst>
                                            <p:cond delay="0"/>
                                          </p:stCondLst>
                                        </p:cTn>
                                        <p:tgtEl>
                                          <p:spTgt spid="3">
                                            <p:txEl>
                                              <p:pRg st="11" end="11"/>
                                            </p:txEl>
                                          </p:spTgt>
                                        </p:tgtEl>
                                        <p:attrNameLst>
                                          <p:attrName>style.visibility</p:attrName>
                                        </p:attrNameLst>
                                      </p:cBhvr>
                                      <p:to>
                                        <p:strVal val="visible"/>
                                      </p:to>
                                    </p:set>
                                    <p:anim calcmode="lin" valueType="num">
                                      <p:cBhvr>
                                        <p:cTn id="71"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72" dur="5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73" dur="500" fill="hold"/>
                                        <p:tgtEl>
                                          <p:spTgt spid="3">
                                            <p:txEl>
                                              <p:pRg st="11" end="11"/>
                                            </p:txEl>
                                          </p:spTgt>
                                        </p:tgtEl>
                                        <p:attrNameLst>
                                          <p:attrName>style.rotation</p:attrName>
                                        </p:attrNameLst>
                                      </p:cBhvr>
                                      <p:tavLst>
                                        <p:tav tm="0">
                                          <p:val>
                                            <p:fltVal val="360"/>
                                          </p:val>
                                        </p:tav>
                                        <p:tav tm="100000">
                                          <p:val>
                                            <p:fltVal val="0"/>
                                          </p:val>
                                        </p:tav>
                                      </p:tavLst>
                                    </p:anim>
                                    <p:animEffect transition="in" filter="fade">
                                      <p:cBhvr>
                                        <p:cTn id="74"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Autofit/>
          </a:bodyPr>
          <a:lstStyle/>
          <a:p>
            <a:r>
              <a:rPr lang="bn-IN" sz="4800" b="1" dirty="0" smtClean="0">
                <a:solidFill>
                  <a:schemeClr val="accent1">
                    <a:lumMod val="75000"/>
                  </a:schemeClr>
                </a:solidFill>
              </a:rPr>
              <a:t>বহুনির্বাচনী প্রশ্নের উত্তর শিখি</a:t>
            </a:r>
            <a:endParaRPr lang="en-US" sz="4800" b="1" dirty="0">
              <a:solidFill>
                <a:schemeClr val="accent1">
                  <a:lumMod val="75000"/>
                </a:schemeClr>
              </a:solidFill>
            </a:endParaRPr>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Autofit/>
          </a:bodyPr>
          <a:lstStyle/>
          <a:p>
            <a:pPr marL="514350" indent="-514350">
              <a:buNone/>
            </a:pPr>
            <a:r>
              <a:rPr lang="bn-IN" sz="1600" b="1" dirty="0" smtClean="0">
                <a:solidFill>
                  <a:schemeClr val="tx1">
                    <a:lumMod val="85000"/>
                    <a:lumOff val="15000"/>
                  </a:schemeClr>
                </a:solidFill>
              </a:rPr>
              <a:t>১.শাবানের চাঁদের ২৯ রমজানে চাঁদ তালাশ করার হুকুম কি?</a:t>
            </a:r>
          </a:p>
          <a:p>
            <a:pPr marL="514350" indent="-514350">
              <a:buNone/>
            </a:pPr>
            <a:r>
              <a:rPr lang="bn-IN" sz="1600" b="1" dirty="0" smtClean="0">
                <a:solidFill>
                  <a:schemeClr val="tx1">
                    <a:lumMod val="85000"/>
                    <a:lumOff val="15000"/>
                  </a:schemeClr>
                </a:solidFill>
              </a:rPr>
              <a:t>ক.মুবাহ খ.সুন্নত গ.ওয়াজিব ঘ.ফরজ</a:t>
            </a:r>
          </a:p>
          <a:p>
            <a:pPr marL="514350" indent="-514350">
              <a:buNone/>
            </a:pPr>
            <a:r>
              <a:rPr lang="bn-IN" sz="1600" b="1" dirty="0" smtClean="0">
                <a:solidFill>
                  <a:schemeClr val="tx1">
                    <a:lumMod val="85000"/>
                    <a:lumOff val="15000"/>
                  </a:schemeClr>
                </a:solidFill>
              </a:rPr>
              <a:t>২.শাওয়ালের ৬ রোযার ধারাবাহিকতা-</a:t>
            </a:r>
          </a:p>
          <a:p>
            <a:pPr marL="514350" indent="-514350">
              <a:buNone/>
            </a:pPr>
            <a:r>
              <a:rPr lang="bn-IN" sz="1600" b="1" dirty="0" smtClean="0">
                <a:solidFill>
                  <a:schemeClr val="tx1">
                    <a:lumMod val="85000"/>
                    <a:lumOff val="15000"/>
                  </a:schemeClr>
                </a:solidFill>
              </a:rPr>
              <a:t>ক.শর্ত খ.সুন্নত গ.গুনাহ ঘ.শর্ত নয়</a:t>
            </a:r>
          </a:p>
          <a:p>
            <a:pPr marL="514350" indent="-514350">
              <a:buNone/>
            </a:pPr>
            <a:r>
              <a:rPr lang="bn-IN" sz="1600" b="1" dirty="0" smtClean="0">
                <a:solidFill>
                  <a:schemeClr val="tx1">
                    <a:lumMod val="85000"/>
                    <a:lumOff val="15000"/>
                  </a:schemeClr>
                </a:solidFill>
              </a:rPr>
              <a:t>৩.আশুরা রোযা বলতে কি বুঝ? </a:t>
            </a:r>
          </a:p>
          <a:p>
            <a:pPr marL="514350" indent="-514350">
              <a:buNone/>
            </a:pPr>
            <a:r>
              <a:rPr lang="bn-IN" sz="1600" b="1" dirty="0" smtClean="0">
                <a:solidFill>
                  <a:schemeClr val="tx1">
                    <a:lumMod val="85000"/>
                    <a:lumOff val="15000"/>
                  </a:schemeClr>
                </a:solidFill>
              </a:rPr>
              <a:t>ক.শাওয়ালের ১০ তারিখ খ.রজবের ২৭ তারিখ গ.মহরমের ১০ তারিখ রোযা রাখা ঘ.১লা জামাদিল উলাহ।</a:t>
            </a:r>
          </a:p>
          <a:p>
            <a:pPr marL="514350" indent="-514350">
              <a:buNone/>
            </a:pPr>
            <a:r>
              <a:rPr lang="bn-IN" sz="1600" b="1" dirty="0" smtClean="0">
                <a:solidFill>
                  <a:schemeClr val="tx1">
                    <a:lumMod val="85000"/>
                    <a:lumOff val="15000"/>
                  </a:schemeClr>
                </a:solidFill>
              </a:rPr>
              <a:t>৪.সাদকাতুল ফিতর দেওয়া কি?</a:t>
            </a:r>
          </a:p>
          <a:p>
            <a:pPr marL="514350" indent="-514350">
              <a:buNone/>
            </a:pPr>
            <a:r>
              <a:rPr lang="bn-IN" sz="1600" b="1" dirty="0" smtClean="0">
                <a:solidFill>
                  <a:schemeClr val="tx1">
                    <a:lumMod val="85000"/>
                    <a:lumOff val="15000"/>
                  </a:schemeClr>
                </a:solidFill>
              </a:rPr>
              <a:t>ক.ফরজ খ.ওয়াজিব গ.সুন্নত ঘ.নফল</a:t>
            </a:r>
          </a:p>
          <a:p>
            <a:pPr marL="514350" indent="-514350">
              <a:buNone/>
            </a:pPr>
            <a:r>
              <a:rPr lang="bn-IN" sz="1600" b="1" dirty="0" smtClean="0">
                <a:solidFill>
                  <a:schemeClr val="tx1">
                    <a:lumMod val="85000"/>
                    <a:lumOff val="15000"/>
                  </a:schemeClr>
                </a:solidFill>
              </a:rPr>
              <a:t>৫.ইতেকাফ অর্থ কি?</a:t>
            </a:r>
          </a:p>
          <a:p>
            <a:pPr marL="514350" indent="-514350">
              <a:buNone/>
            </a:pPr>
            <a:r>
              <a:rPr lang="bn-IN" sz="1600" b="1" dirty="0" smtClean="0">
                <a:solidFill>
                  <a:schemeClr val="tx1">
                    <a:lumMod val="85000"/>
                    <a:lumOff val="15000"/>
                  </a:schemeClr>
                </a:solidFill>
              </a:rPr>
              <a:t>ক.আবদ্ধ থাকা খ.রোজা রাখা গ.দান করা ঘ.বসে ইবাদত করা </a:t>
            </a:r>
          </a:p>
          <a:p>
            <a:pPr marL="514350" indent="-514350">
              <a:buNone/>
            </a:pPr>
            <a:r>
              <a:rPr lang="bn-IN" sz="1800" b="1" dirty="0" smtClean="0">
                <a:solidFill>
                  <a:schemeClr val="tx1">
                    <a:lumMod val="85000"/>
                    <a:lumOff val="15000"/>
                  </a:schemeClr>
                </a:solidFill>
              </a:rPr>
              <a:t>৬</a:t>
            </a:r>
            <a:r>
              <a:rPr lang="en-US" sz="1800" b="1" dirty="0" smtClean="0">
                <a:solidFill>
                  <a:schemeClr val="tx1">
                    <a:lumMod val="85000"/>
                    <a:lumOff val="15000"/>
                  </a:schemeClr>
                </a:solidFill>
              </a:rPr>
              <a:t>.</a:t>
            </a:r>
            <a:r>
              <a:rPr lang="bn-IN" sz="1800" b="1" dirty="0" smtClean="0">
                <a:solidFill>
                  <a:schemeClr val="tx1">
                    <a:lumMod val="85000"/>
                    <a:lumOff val="15000"/>
                  </a:schemeClr>
                </a:solidFill>
              </a:rPr>
              <a:t>রুগ্ন ব্যক্তি রোযার করনীয় –</a:t>
            </a:r>
          </a:p>
          <a:p>
            <a:pPr marL="514350" indent="-514350">
              <a:buNone/>
            </a:pPr>
            <a:r>
              <a:rPr lang="bn-IN" sz="1800" b="1" dirty="0" smtClean="0">
                <a:solidFill>
                  <a:schemeClr val="tx1">
                    <a:lumMod val="85000"/>
                    <a:lumOff val="15000"/>
                  </a:schemeClr>
                </a:solidFill>
              </a:rPr>
              <a:t>ক</a:t>
            </a:r>
            <a:r>
              <a:rPr lang="en-US" sz="1800" b="1" dirty="0" smtClean="0">
                <a:solidFill>
                  <a:schemeClr val="tx1">
                    <a:lumMod val="85000"/>
                    <a:lumOff val="15000"/>
                  </a:schemeClr>
                </a:solidFill>
              </a:rPr>
              <a:t>.</a:t>
            </a:r>
            <a:r>
              <a:rPr lang="bn-IN" sz="1800" b="1" dirty="0" smtClean="0">
                <a:solidFill>
                  <a:schemeClr val="tx1">
                    <a:lumMod val="85000"/>
                    <a:lumOff val="15000"/>
                  </a:schemeClr>
                </a:solidFill>
              </a:rPr>
              <a:t> ফিদিয়া দিবে খ </a:t>
            </a:r>
            <a:r>
              <a:rPr lang="en-US" sz="1800" b="1" dirty="0" smtClean="0">
                <a:solidFill>
                  <a:schemeClr val="tx1">
                    <a:lumMod val="85000"/>
                    <a:lumOff val="15000"/>
                  </a:schemeClr>
                </a:solidFill>
              </a:rPr>
              <a:t>.</a:t>
            </a:r>
            <a:r>
              <a:rPr lang="bn-IN" sz="1800" b="1" dirty="0" smtClean="0">
                <a:solidFill>
                  <a:schemeClr val="tx1">
                    <a:lumMod val="85000"/>
                    <a:lumOff val="15000"/>
                  </a:schemeClr>
                </a:solidFill>
              </a:rPr>
              <a:t>যাকাত দিবে গ</a:t>
            </a:r>
            <a:r>
              <a:rPr lang="en-US" sz="1800" b="1" dirty="0" smtClean="0">
                <a:solidFill>
                  <a:schemeClr val="tx1">
                    <a:lumMod val="85000"/>
                    <a:lumOff val="15000"/>
                  </a:schemeClr>
                </a:solidFill>
              </a:rPr>
              <a:t>.</a:t>
            </a:r>
            <a:r>
              <a:rPr lang="bn-IN" sz="1800" b="1" dirty="0" smtClean="0">
                <a:solidFill>
                  <a:schemeClr val="tx1">
                    <a:lumMod val="85000"/>
                    <a:lumOff val="15000"/>
                  </a:schemeClr>
                </a:solidFill>
              </a:rPr>
              <a:t> কান্নাকাটি করিবে ঘ </a:t>
            </a:r>
            <a:r>
              <a:rPr lang="en-US" sz="1800" b="1" dirty="0" smtClean="0">
                <a:solidFill>
                  <a:schemeClr val="tx1">
                    <a:lumMod val="85000"/>
                    <a:lumOff val="15000"/>
                  </a:schemeClr>
                </a:solidFill>
              </a:rPr>
              <a:t>.</a:t>
            </a:r>
            <a:r>
              <a:rPr lang="bn-IN" sz="1800" b="1" dirty="0" smtClean="0">
                <a:solidFill>
                  <a:schemeClr val="tx1">
                    <a:lumMod val="85000"/>
                    <a:lumOff val="15000"/>
                  </a:schemeClr>
                </a:solidFill>
              </a:rPr>
              <a:t>মুসল্লি খাওয়াইবে</a:t>
            </a:r>
            <a:r>
              <a:rPr lang="bn-IN" sz="1800" b="1" dirty="0" smtClean="0">
                <a:solidFill>
                  <a:schemeClr val="accent2">
                    <a:lumMod val="75000"/>
                  </a:schemeClr>
                </a:solidFill>
              </a:rPr>
              <a:t>।</a:t>
            </a:r>
            <a:r>
              <a:rPr lang="en-US" sz="1800" b="1" dirty="0" smtClean="0">
                <a:solidFill>
                  <a:schemeClr val="accent2">
                    <a:lumMod val="75000"/>
                  </a:schemeClr>
                </a:solidFill>
              </a:rPr>
              <a:t>..</a:t>
            </a:r>
            <a:endParaRPr lang="bn-IN" sz="2000" b="1" dirty="0" smtClean="0">
              <a:solidFill>
                <a:schemeClr val="accent2">
                  <a:lumMod val="75000"/>
                </a:schemeClr>
              </a:solidFill>
            </a:endParaRPr>
          </a:p>
          <a:p>
            <a:pPr marL="514350" indent="-514350">
              <a:buNone/>
            </a:pPr>
            <a:r>
              <a:rPr lang="bn-IN" sz="2800" b="1" dirty="0" smtClean="0">
                <a:solidFill>
                  <a:schemeClr val="accent2">
                    <a:lumMod val="75000"/>
                  </a:schemeClr>
                </a:solidFill>
              </a:rPr>
              <a:t>উত্তরঃ</a:t>
            </a:r>
            <a:r>
              <a:rPr lang="bn-IN" sz="2000" b="1" dirty="0" smtClean="0">
                <a:solidFill>
                  <a:schemeClr val="accent2">
                    <a:lumMod val="75000"/>
                  </a:schemeClr>
                </a:solidFill>
              </a:rPr>
              <a:t>১।গ ২।ঘ ৩।গ ৪।ওয়াজিব ৫।আবদ্ধ থাকা</a:t>
            </a:r>
            <a:r>
              <a:rPr lang="en-US" sz="2800" b="1" dirty="0" smtClean="0">
                <a:solidFill>
                  <a:schemeClr val="accent2">
                    <a:lumMod val="75000"/>
                  </a:schemeClr>
                </a:solidFill>
              </a:rPr>
              <a:t> </a:t>
            </a:r>
            <a:r>
              <a:rPr lang="bn-IN" sz="2000" b="1" dirty="0" smtClean="0">
                <a:solidFill>
                  <a:schemeClr val="accent2">
                    <a:lumMod val="75000"/>
                  </a:schemeClr>
                </a:solidFill>
              </a:rPr>
              <a:t>৬। ফিদিয়া দিবে। </a:t>
            </a:r>
            <a:endParaRPr lang="bn-IN" sz="2800" b="1" dirty="0" smtClean="0">
              <a:solidFill>
                <a:schemeClr val="accent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par>
                                <p:cTn id="39" presetID="26" presetClass="entr" presetSubtype="0" fill="hold" nodeType="with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Effect transition="in" filter="wipe(down)">
                                      <p:cBhvr>
                                        <p:cTn id="41" dur="580">
                                          <p:stCondLst>
                                            <p:cond delay="0"/>
                                          </p:stCondLst>
                                        </p:cTn>
                                        <p:tgtEl>
                                          <p:spTgt spid="3">
                                            <p:txEl>
                                              <p:pRg st="1" end="1"/>
                                            </p:txEl>
                                          </p:spTgt>
                                        </p:tgtEl>
                                      </p:cBhvr>
                                    </p:animEffect>
                                    <p:anim calcmode="lin" valueType="num">
                                      <p:cBhvr>
                                        <p:cTn id="4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1" end="1"/>
                                            </p:txEl>
                                          </p:spTgt>
                                        </p:tgtEl>
                                      </p:cBhvr>
                                      <p:to x="100000" y="60000"/>
                                    </p:animScale>
                                    <p:animScale>
                                      <p:cBhvr>
                                        <p:cTn id="48" dur="166" decel="50000">
                                          <p:stCondLst>
                                            <p:cond delay="676"/>
                                          </p:stCondLst>
                                        </p:cTn>
                                        <p:tgtEl>
                                          <p:spTgt spid="3">
                                            <p:txEl>
                                              <p:pRg st="1" end="1"/>
                                            </p:txEl>
                                          </p:spTgt>
                                        </p:tgtEl>
                                      </p:cBhvr>
                                      <p:to x="100000" y="100000"/>
                                    </p:animScale>
                                    <p:animScale>
                                      <p:cBhvr>
                                        <p:cTn id="49" dur="26">
                                          <p:stCondLst>
                                            <p:cond delay="1312"/>
                                          </p:stCondLst>
                                        </p:cTn>
                                        <p:tgtEl>
                                          <p:spTgt spid="3">
                                            <p:txEl>
                                              <p:pRg st="1" end="1"/>
                                            </p:txEl>
                                          </p:spTgt>
                                        </p:tgtEl>
                                      </p:cBhvr>
                                      <p:to x="100000" y="80000"/>
                                    </p:animScale>
                                    <p:animScale>
                                      <p:cBhvr>
                                        <p:cTn id="50" dur="166" decel="50000">
                                          <p:stCondLst>
                                            <p:cond delay="1338"/>
                                          </p:stCondLst>
                                        </p:cTn>
                                        <p:tgtEl>
                                          <p:spTgt spid="3">
                                            <p:txEl>
                                              <p:pRg st="1" end="1"/>
                                            </p:txEl>
                                          </p:spTgt>
                                        </p:tgtEl>
                                      </p:cBhvr>
                                      <p:to x="100000" y="100000"/>
                                    </p:animScale>
                                    <p:animScale>
                                      <p:cBhvr>
                                        <p:cTn id="51" dur="26">
                                          <p:stCondLst>
                                            <p:cond delay="1642"/>
                                          </p:stCondLst>
                                        </p:cTn>
                                        <p:tgtEl>
                                          <p:spTgt spid="3">
                                            <p:txEl>
                                              <p:pRg st="1" end="1"/>
                                            </p:txEl>
                                          </p:spTgt>
                                        </p:tgtEl>
                                      </p:cBhvr>
                                      <p:to x="100000" y="90000"/>
                                    </p:animScale>
                                    <p:animScale>
                                      <p:cBhvr>
                                        <p:cTn id="52" dur="166" decel="50000">
                                          <p:stCondLst>
                                            <p:cond delay="1668"/>
                                          </p:stCondLst>
                                        </p:cTn>
                                        <p:tgtEl>
                                          <p:spTgt spid="3">
                                            <p:txEl>
                                              <p:pRg st="1" end="1"/>
                                            </p:txEl>
                                          </p:spTgt>
                                        </p:tgtEl>
                                      </p:cBhvr>
                                      <p:to x="100000" y="100000"/>
                                    </p:animScale>
                                    <p:animScale>
                                      <p:cBhvr>
                                        <p:cTn id="53" dur="26">
                                          <p:stCondLst>
                                            <p:cond delay="1808"/>
                                          </p:stCondLst>
                                        </p:cTn>
                                        <p:tgtEl>
                                          <p:spTgt spid="3">
                                            <p:txEl>
                                              <p:pRg st="1" end="1"/>
                                            </p:txEl>
                                          </p:spTgt>
                                        </p:tgtEl>
                                      </p:cBhvr>
                                      <p:to x="100000" y="95000"/>
                                    </p:animScale>
                                    <p:animScale>
                                      <p:cBhvr>
                                        <p:cTn id="54" dur="166" decel="50000">
                                          <p:stCondLst>
                                            <p:cond delay="1834"/>
                                          </p:stCondLst>
                                        </p:cTn>
                                        <p:tgtEl>
                                          <p:spTgt spid="3">
                                            <p:txEl>
                                              <p:pRg st="1" end="1"/>
                                            </p:txEl>
                                          </p:spTgt>
                                        </p:tgtEl>
                                      </p:cBhvr>
                                      <p:to x="100000" y="100000"/>
                                    </p:animScale>
                                  </p:childTnLst>
                                </p:cTn>
                              </p:par>
                              <p:par>
                                <p:cTn id="55" presetID="26" presetClass="entr" presetSubtype="0" fill="hold" nodeType="withEffect">
                                  <p:stCondLst>
                                    <p:cond delay="0"/>
                                  </p:stCondLst>
                                  <p:childTnLst>
                                    <p:set>
                                      <p:cBhvr>
                                        <p:cTn id="56" dur="1" fill="hold">
                                          <p:stCondLst>
                                            <p:cond delay="0"/>
                                          </p:stCondLst>
                                        </p:cTn>
                                        <p:tgtEl>
                                          <p:spTgt spid="3">
                                            <p:txEl>
                                              <p:pRg st="2" end="2"/>
                                            </p:txEl>
                                          </p:spTgt>
                                        </p:tgtEl>
                                        <p:attrNameLst>
                                          <p:attrName>style.visibility</p:attrName>
                                        </p:attrNameLst>
                                      </p:cBhvr>
                                      <p:to>
                                        <p:strVal val="visible"/>
                                      </p:to>
                                    </p:set>
                                    <p:animEffect transition="in" filter="wipe(down)">
                                      <p:cBhvr>
                                        <p:cTn id="57" dur="580">
                                          <p:stCondLst>
                                            <p:cond delay="0"/>
                                          </p:stCondLst>
                                        </p:cTn>
                                        <p:tgtEl>
                                          <p:spTgt spid="3">
                                            <p:txEl>
                                              <p:pRg st="2" end="2"/>
                                            </p:txEl>
                                          </p:spTgt>
                                        </p:tgtEl>
                                      </p:cBhvr>
                                    </p:animEffect>
                                    <p:anim calcmode="lin" valueType="num">
                                      <p:cBhvr>
                                        <p:cTn id="5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3">
                                            <p:txEl>
                                              <p:pRg st="2" end="2"/>
                                            </p:txEl>
                                          </p:spTgt>
                                        </p:tgtEl>
                                      </p:cBhvr>
                                      <p:to x="100000" y="60000"/>
                                    </p:animScale>
                                    <p:animScale>
                                      <p:cBhvr>
                                        <p:cTn id="64" dur="166" decel="50000">
                                          <p:stCondLst>
                                            <p:cond delay="676"/>
                                          </p:stCondLst>
                                        </p:cTn>
                                        <p:tgtEl>
                                          <p:spTgt spid="3">
                                            <p:txEl>
                                              <p:pRg st="2" end="2"/>
                                            </p:txEl>
                                          </p:spTgt>
                                        </p:tgtEl>
                                      </p:cBhvr>
                                      <p:to x="100000" y="100000"/>
                                    </p:animScale>
                                    <p:animScale>
                                      <p:cBhvr>
                                        <p:cTn id="65" dur="26">
                                          <p:stCondLst>
                                            <p:cond delay="1312"/>
                                          </p:stCondLst>
                                        </p:cTn>
                                        <p:tgtEl>
                                          <p:spTgt spid="3">
                                            <p:txEl>
                                              <p:pRg st="2" end="2"/>
                                            </p:txEl>
                                          </p:spTgt>
                                        </p:tgtEl>
                                      </p:cBhvr>
                                      <p:to x="100000" y="80000"/>
                                    </p:animScale>
                                    <p:animScale>
                                      <p:cBhvr>
                                        <p:cTn id="66" dur="166" decel="50000">
                                          <p:stCondLst>
                                            <p:cond delay="1338"/>
                                          </p:stCondLst>
                                        </p:cTn>
                                        <p:tgtEl>
                                          <p:spTgt spid="3">
                                            <p:txEl>
                                              <p:pRg st="2" end="2"/>
                                            </p:txEl>
                                          </p:spTgt>
                                        </p:tgtEl>
                                      </p:cBhvr>
                                      <p:to x="100000" y="100000"/>
                                    </p:animScale>
                                    <p:animScale>
                                      <p:cBhvr>
                                        <p:cTn id="67" dur="26">
                                          <p:stCondLst>
                                            <p:cond delay="1642"/>
                                          </p:stCondLst>
                                        </p:cTn>
                                        <p:tgtEl>
                                          <p:spTgt spid="3">
                                            <p:txEl>
                                              <p:pRg st="2" end="2"/>
                                            </p:txEl>
                                          </p:spTgt>
                                        </p:tgtEl>
                                      </p:cBhvr>
                                      <p:to x="100000" y="90000"/>
                                    </p:animScale>
                                    <p:animScale>
                                      <p:cBhvr>
                                        <p:cTn id="68" dur="166" decel="50000">
                                          <p:stCondLst>
                                            <p:cond delay="1668"/>
                                          </p:stCondLst>
                                        </p:cTn>
                                        <p:tgtEl>
                                          <p:spTgt spid="3">
                                            <p:txEl>
                                              <p:pRg st="2" end="2"/>
                                            </p:txEl>
                                          </p:spTgt>
                                        </p:tgtEl>
                                      </p:cBhvr>
                                      <p:to x="100000" y="100000"/>
                                    </p:animScale>
                                    <p:animScale>
                                      <p:cBhvr>
                                        <p:cTn id="69" dur="26">
                                          <p:stCondLst>
                                            <p:cond delay="1808"/>
                                          </p:stCondLst>
                                        </p:cTn>
                                        <p:tgtEl>
                                          <p:spTgt spid="3">
                                            <p:txEl>
                                              <p:pRg st="2" end="2"/>
                                            </p:txEl>
                                          </p:spTgt>
                                        </p:tgtEl>
                                      </p:cBhvr>
                                      <p:to x="100000" y="95000"/>
                                    </p:animScale>
                                    <p:animScale>
                                      <p:cBhvr>
                                        <p:cTn id="70" dur="166" decel="50000">
                                          <p:stCondLst>
                                            <p:cond delay="1834"/>
                                          </p:stCondLst>
                                        </p:cTn>
                                        <p:tgtEl>
                                          <p:spTgt spid="3">
                                            <p:txEl>
                                              <p:pRg st="2" end="2"/>
                                            </p:txEl>
                                          </p:spTgt>
                                        </p:tgtEl>
                                      </p:cBhvr>
                                      <p:to x="100000" y="100000"/>
                                    </p:animScale>
                                  </p:childTnLst>
                                </p:cTn>
                              </p:par>
                              <p:par>
                                <p:cTn id="71" presetID="26" presetClass="entr" presetSubtype="0" fill="hold" nodeType="withEffect">
                                  <p:stCondLst>
                                    <p:cond delay="0"/>
                                  </p:stCondLst>
                                  <p:childTnLst>
                                    <p:set>
                                      <p:cBhvr>
                                        <p:cTn id="72" dur="1" fill="hold">
                                          <p:stCondLst>
                                            <p:cond delay="0"/>
                                          </p:stCondLst>
                                        </p:cTn>
                                        <p:tgtEl>
                                          <p:spTgt spid="3">
                                            <p:txEl>
                                              <p:pRg st="3" end="3"/>
                                            </p:txEl>
                                          </p:spTgt>
                                        </p:tgtEl>
                                        <p:attrNameLst>
                                          <p:attrName>style.visibility</p:attrName>
                                        </p:attrNameLst>
                                      </p:cBhvr>
                                      <p:to>
                                        <p:strVal val="visible"/>
                                      </p:to>
                                    </p:set>
                                    <p:animEffect transition="in" filter="wipe(down)">
                                      <p:cBhvr>
                                        <p:cTn id="73" dur="580">
                                          <p:stCondLst>
                                            <p:cond delay="0"/>
                                          </p:stCondLst>
                                        </p:cTn>
                                        <p:tgtEl>
                                          <p:spTgt spid="3">
                                            <p:txEl>
                                              <p:pRg st="3" end="3"/>
                                            </p:txEl>
                                          </p:spTgt>
                                        </p:tgtEl>
                                      </p:cBhvr>
                                    </p:animEffect>
                                    <p:anim calcmode="lin" valueType="num">
                                      <p:cBhvr>
                                        <p:cTn id="7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9" dur="26">
                                          <p:stCondLst>
                                            <p:cond delay="650"/>
                                          </p:stCondLst>
                                        </p:cTn>
                                        <p:tgtEl>
                                          <p:spTgt spid="3">
                                            <p:txEl>
                                              <p:pRg st="3" end="3"/>
                                            </p:txEl>
                                          </p:spTgt>
                                        </p:tgtEl>
                                      </p:cBhvr>
                                      <p:to x="100000" y="60000"/>
                                    </p:animScale>
                                    <p:animScale>
                                      <p:cBhvr>
                                        <p:cTn id="80" dur="166" decel="50000">
                                          <p:stCondLst>
                                            <p:cond delay="676"/>
                                          </p:stCondLst>
                                        </p:cTn>
                                        <p:tgtEl>
                                          <p:spTgt spid="3">
                                            <p:txEl>
                                              <p:pRg st="3" end="3"/>
                                            </p:txEl>
                                          </p:spTgt>
                                        </p:tgtEl>
                                      </p:cBhvr>
                                      <p:to x="100000" y="100000"/>
                                    </p:animScale>
                                    <p:animScale>
                                      <p:cBhvr>
                                        <p:cTn id="81" dur="26">
                                          <p:stCondLst>
                                            <p:cond delay="1312"/>
                                          </p:stCondLst>
                                        </p:cTn>
                                        <p:tgtEl>
                                          <p:spTgt spid="3">
                                            <p:txEl>
                                              <p:pRg st="3" end="3"/>
                                            </p:txEl>
                                          </p:spTgt>
                                        </p:tgtEl>
                                      </p:cBhvr>
                                      <p:to x="100000" y="80000"/>
                                    </p:animScale>
                                    <p:animScale>
                                      <p:cBhvr>
                                        <p:cTn id="82" dur="166" decel="50000">
                                          <p:stCondLst>
                                            <p:cond delay="1338"/>
                                          </p:stCondLst>
                                        </p:cTn>
                                        <p:tgtEl>
                                          <p:spTgt spid="3">
                                            <p:txEl>
                                              <p:pRg st="3" end="3"/>
                                            </p:txEl>
                                          </p:spTgt>
                                        </p:tgtEl>
                                      </p:cBhvr>
                                      <p:to x="100000" y="100000"/>
                                    </p:animScale>
                                    <p:animScale>
                                      <p:cBhvr>
                                        <p:cTn id="83" dur="26">
                                          <p:stCondLst>
                                            <p:cond delay="1642"/>
                                          </p:stCondLst>
                                        </p:cTn>
                                        <p:tgtEl>
                                          <p:spTgt spid="3">
                                            <p:txEl>
                                              <p:pRg st="3" end="3"/>
                                            </p:txEl>
                                          </p:spTgt>
                                        </p:tgtEl>
                                      </p:cBhvr>
                                      <p:to x="100000" y="90000"/>
                                    </p:animScale>
                                    <p:animScale>
                                      <p:cBhvr>
                                        <p:cTn id="84" dur="166" decel="50000">
                                          <p:stCondLst>
                                            <p:cond delay="1668"/>
                                          </p:stCondLst>
                                        </p:cTn>
                                        <p:tgtEl>
                                          <p:spTgt spid="3">
                                            <p:txEl>
                                              <p:pRg st="3" end="3"/>
                                            </p:txEl>
                                          </p:spTgt>
                                        </p:tgtEl>
                                      </p:cBhvr>
                                      <p:to x="100000" y="100000"/>
                                    </p:animScale>
                                    <p:animScale>
                                      <p:cBhvr>
                                        <p:cTn id="85" dur="26">
                                          <p:stCondLst>
                                            <p:cond delay="1808"/>
                                          </p:stCondLst>
                                        </p:cTn>
                                        <p:tgtEl>
                                          <p:spTgt spid="3">
                                            <p:txEl>
                                              <p:pRg st="3" end="3"/>
                                            </p:txEl>
                                          </p:spTgt>
                                        </p:tgtEl>
                                      </p:cBhvr>
                                      <p:to x="100000" y="95000"/>
                                    </p:animScale>
                                    <p:animScale>
                                      <p:cBhvr>
                                        <p:cTn id="86" dur="166" decel="50000">
                                          <p:stCondLst>
                                            <p:cond delay="1834"/>
                                          </p:stCondLst>
                                        </p:cTn>
                                        <p:tgtEl>
                                          <p:spTgt spid="3">
                                            <p:txEl>
                                              <p:pRg st="3" end="3"/>
                                            </p:txEl>
                                          </p:spTgt>
                                        </p:tgtEl>
                                      </p:cBhvr>
                                      <p:to x="100000" y="100000"/>
                                    </p:animScale>
                                  </p:childTnLst>
                                </p:cTn>
                              </p:par>
                              <p:par>
                                <p:cTn id="87" presetID="26" presetClass="entr" presetSubtype="0" fill="hold" nodeType="withEffect">
                                  <p:stCondLst>
                                    <p:cond delay="0"/>
                                  </p:stCondLst>
                                  <p:childTnLst>
                                    <p:set>
                                      <p:cBhvr>
                                        <p:cTn id="88" dur="1" fill="hold">
                                          <p:stCondLst>
                                            <p:cond delay="0"/>
                                          </p:stCondLst>
                                        </p:cTn>
                                        <p:tgtEl>
                                          <p:spTgt spid="3">
                                            <p:txEl>
                                              <p:pRg st="4" end="4"/>
                                            </p:txEl>
                                          </p:spTgt>
                                        </p:tgtEl>
                                        <p:attrNameLst>
                                          <p:attrName>style.visibility</p:attrName>
                                        </p:attrNameLst>
                                      </p:cBhvr>
                                      <p:to>
                                        <p:strVal val="visible"/>
                                      </p:to>
                                    </p:set>
                                    <p:animEffect transition="in" filter="wipe(down)">
                                      <p:cBhvr>
                                        <p:cTn id="89" dur="580">
                                          <p:stCondLst>
                                            <p:cond delay="0"/>
                                          </p:stCondLst>
                                        </p:cTn>
                                        <p:tgtEl>
                                          <p:spTgt spid="3">
                                            <p:txEl>
                                              <p:pRg st="4" end="4"/>
                                            </p:txEl>
                                          </p:spTgt>
                                        </p:tgtEl>
                                      </p:cBhvr>
                                    </p:animEffect>
                                    <p:anim calcmode="lin" valueType="num">
                                      <p:cBhvr>
                                        <p:cTn id="9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5" dur="26">
                                          <p:stCondLst>
                                            <p:cond delay="650"/>
                                          </p:stCondLst>
                                        </p:cTn>
                                        <p:tgtEl>
                                          <p:spTgt spid="3">
                                            <p:txEl>
                                              <p:pRg st="4" end="4"/>
                                            </p:txEl>
                                          </p:spTgt>
                                        </p:tgtEl>
                                      </p:cBhvr>
                                      <p:to x="100000" y="60000"/>
                                    </p:animScale>
                                    <p:animScale>
                                      <p:cBhvr>
                                        <p:cTn id="96" dur="166" decel="50000">
                                          <p:stCondLst>
                                            <p:cond delay="676"/>
                                          </p:stCondLst>
                                        </p:cTn>
                                        <p:tgtEl>
                                          <p:spTgt spid="3">
                                            <p:txEl>
                                              <p:pRg st="4" end="4"/>
                                            </p:txEl>
                                          </p:spTgt>
                                        </p:tgtEl>
                                      </p:cBhvr>
                                      <p:to x="100000" y="100000"/>
                                    </p:animScale>
                                    <p:animScale>
                                      <p:cBhvr>
                                        <p:cTn id="97" dur="26">
                                          <p:stCondLst>
                                            <p:cond delay="1312"/>
                                          </p:stCondLst>
                                        </p:cTn>
                                        <p:tgtEl>
                                          <p:spTgt spid="3">
                                            <p:txEl>
                                              <p:pRg st="4" end="4"/>
                                            </p:txEl>
                                          </p:spTgt>
                                        </p:tgtEl>
                                      </p:cBhvr>
                                      <p:to x="100000" y="80000"/>
                                    </p:animScale>
                                    <p:animScale>
                                      <p:cBhvr>
                                        <p:cTn id="98" dur="166" decel="50000">
                                          <p:stCondLst>
                                            <p:cond delay="1338"/>
                                          </p:stCondLst>
                                        </p:cTn>
                                        <p:tgtEl>
                                          <p:spTgt spid="3">
                                            <p:txEl>
                                              <p:pRg st="4" end="4"/>
                                            </p:txEl>
                                          </p:spTgt>
                                        </p:tgtEl>
                                      </p:cBhvr>
                                      <p:to x="100000" y="100000"/>
                                    </p:animScale>
                                    <p:animScale>
                                      <p:cBhvr>
                                        <p:cTn id="99" dur="26">
                                          <p:stCondLst>
                                            <p:cond delay="1642"/>
                                          </p:stCondLst>
                                        </p:cTn>
                                        <p:tgtEl>
                                          <p:spTgt spid="3">
                                            <p:txEl>
                                              <p:pRg st="4" end="4"/>
                                            </p:txEl>
                                          </p:spTgt>
                                        </p:tgtEl>
                                      </p:cBhvr>
                                      <p:to x="100000" y="90000"/>
                                    </p:animScale>
                                    <p:animScale>
                                      <p:cBhvr>
                                        <p:cTn id="100" dur="166" decel="50000">
                                          <p:stCondLst>
                                            <p:cond delay="1668"/>
                                          </p:stCondLst>
                                        </p:cTn>
                                        <p:tgtEl>
                                          <p:spTgt spid="3">
                                            <p:txEl>
                                              <p:pRg st="4" end="4"/>
                                            </p:txEl>
                                          </p:spTgt>
                                        </p:tgtEl>
                                      </p:cBhvr>
                                      <p:to x="100000" y="100000"/>
                                    </p:animScale>
                                    <p:animScale>
                                      <p:cBhvr>
                                        <p:cTn id="101" dur="26">
                                          <p:stCondLst>
                                            <p:cond delay="1808"/>
                                          </p:stCondLst>
                                        </p:cTn>
                                        <p:tgtEl>
                                          <p:spTgt spid="3">
                                            <p:txEl>
                                              <p:pRg st="4" end="4"/>
                                            </p:txEl>
                                          </p:spTgt>
                                        </p:tgtEl>
                                      </p:cBhvr>
                                      <p:to x="100000" y="95000"/>
                                    </p:animScale>
                                    <p:animScale>
                                      <p:cBhvr>
                                        <p:cTn id="102" dur="166" decel="50000">
                                          <p:stCondLst>
                                            <p:cond delay="1834"/>
                                          </p:stCondLst>
                                        </p:cTn>
                                        <p:tgtEl>
                                          <p:spTgt spid="3">
                                            <p:txEl>
                                              <p:pRg st="4" end="4"/>
                                            </p:txEl>
                                          </p:spTgt>
                                        </p:tgtEl>
                                      </p:cBhvr>
                                      <p:to x="100000" y="100000"/>
                                    </p:animScale>
                                  </p:childTnLst>
                                </p:cTn>
                              </p:par>
                              <p:par>
                                <p:cTn id="103" presetID="26" presetClass="entr" presetSubtype="0" fill="hold" nodeType="withEffect">
                                  <p:stCondLst>
                                    <p:cond delay="0"/>
                                  </p:stCondLst>
                                  <p:childTnLst>
                                    <p:set>
                                      <p:cBhvr>
                                        <p:cTn id="104" dur="1" fill="hold">
                                          <p:stCondLst>
                                            <p:cond delay="0"/>
                                          </p:stCondLst>
                                        </p:cTn>
                                        <p:tgtEl>
                                          <p:spTgt spid="3">
                                            <p:txEl>
                                              <p:pRg st="5" end="5"/>
                                            </p:txEl>
                                          </p:spTgt>
                                        </p:tgtEl>
                                        <p:attrNameLst>
                                          <p:attrName>style.visibility</p:attrName>
                                        </p:attrNameLst>
                                      </p:cBhvr>
                                      <p:to>
                                        <p:strVal val="visible"/>
                                      </p:to>
                                    </p:set>
                                    <p:animEffect transition="in" filter="wipe(down)">
                                      <p:cBhvr>
                                        <p:cTn id="105" dur="580">
                                          <p:stCondLst>
                                            <p:cond delay="0"/>
                                          </p:stCondLst>
                                        </p:cTn>
                                        <p:tgtEl>
                                          <p:spTgt spid="3">
                                            <p:txEl>
                                              <p:pRg st="5" end="5"/>
                                            </p:txEl>
                                          </p:spTgt>
                                        </p:tgtEl>
                                      </p:cBhvr>
                                    </p:animEffect>
                                    <p:anim calcmode="lin" valueType="num">
                                      <p:cBhvr>
                                        <p:cTn id="106"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07"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8"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9"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10"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11" dur="26">
                                          <p:stCondLst>
                                            <p:cond delay="650"/>
                                          </p:stCondLst>
                                        </p:cTn>
                                        <p:tgtEl>
                                          <p:spTgt spid="3">
                                            <p:txEl>
                                              <p:pRg st="5" end="5"/>
                                            </p:txEl>
                                          </p:spTgt>
                                        </p:tgtEl>
                                      </p:cBhvr>
                                      <p:to x="100000" y="60000"/>
                                    </p:animScale>
                                    <p:animScale>
                                      <p:cBhvr>
                                        <p:cTn id="112" dur="166" decel="50000">
                                          <p:stCondLst>
                                            <p:cond delay="676"/>
                                          </p:stCondLst>
                                        </p:cTn>
                                        <p:tgtEl>
                                          <p:spTgt spid="3">
                                            <p:txEl>
                                              <p:pRg st="5" end="5"/>
                                            </p:txEl>
                                          </p:spTgt>
                                        </p:tgtEl>
                                      </p:cBhvr>
                                      <p:to x="100000" y="100000"/>
                                    </p:animScale>
                                    <p:animScale>
                                      <p:cBhvr>
                                        <p:cTn id="113" dur="26">
                                          <p:stCondLst>
                                            <p:cond delay="1312"/>
                                          </p:stCondLst>
                                        </p:cTn>
                                        <p:tgtEl>
                                          <p:spTgt spid="3">
                                            <p:txEl>
                                              <p:pRg st="5" end="5"/>
                                            </p:txEl>
                                          </p:spTgt>
                                        </p:tgtEl>
                                      </p:cBhvr>
                                      <p:to x="100000" y="80000"/>
                                    </p:animScale>
                                    <p:animScale>
                                      <p:cBhvr>
                                        <p:cTn id="114" dur="166" decel="50000">
                                          <p:stCondLst>
                                            <p:cond delay="1338"/>
                                          </p:stCondLst>
                                        </p:cTn>
                                        <p:tgtEl>
                                          <p:spTgt spid="3">
                                            <p:txEl>
                                              <p:pRg st="5" end="5"/>
                                            </p:txEl>
                                          </p:spTgt>
                                        </p:tgtEl>
                                      </p:cBhvr>
                                      <p:to x="100000" y="100000"/>
                                    </p:animScale>
                                    <p:animScale>
                                      <p:cBhvr>
                                        <p:cTn id="115" dur="26">
                                          <p:stCondLst>
                                            <p:cond delay="1642"/>
                                          </p:stCondLst>
                                        </p:cTn>
                                        <p:tgtEl>
                                          <p:spTgt spid="3">
                                            <p:txEl>
                                              <p:pRg st="5" end="5"/>
                                            </p:txEl>
                                          </p:spTgt>
                                        </p:tgtEl>
                                      </p:cBhvr>
                                      <p:to x="100000" y="90000"/>
                                    </p:animScale>
                                    <p:animScale>
                                      <p:cBhvr>
                                        <p:cTn id="116" dur="166" decel="50000">
                                          <p:stCondLst>
                                            <p:cond delay="1668"/>
                                          </p:stCondLst>
                                        </p:cTn>
                                        <p:tgtEl>
                                          <p:spTgt spid="3">
                                            <p:txEl>
                                              <p:pRg st="5" end="5"/>
                                            </p:txEl>
                                          </p:spTgt>
                                        </p:tgtEl>
                                      </p:cBhvr>
                                      <p:to x="100000" y="100000"/>
                                    </p:animScale>
                                    <p:animScale>
                                      <p:cBhvr>
                                        <p:cTn id="117" dur="26">
                                          <p:stCondLst>
                                            <p:cond delay="1808"/>
                                          </p:stCondLst>
                                        </p:cTn>
                                        <p:tgtEl>
                                          <p:spTgt spid="3">
                                            <p:txEl>
                                              <p:pRg st="5" end="5"/>
                                            </p:txEl>
                                          </p:spTgt>
                                        </p:tgtEl>
                                      </p:cBhvr>
                                      <p:to x="100000" y="95000"/>
                                    </p:animScale>
                                    <p:animScale>
                                      <p:cBhvr>
                                        <p:cTn id="118" dur="166" decel="50000">
                                          <p:stCondLst>
                                            <p:cond delay="1834"/>
                                          </p:stCondLst>
                                        </p:cTn>
                                        <p:tgtEl>
                                          <p:spTgt spid="3">
                                            <p:txEl>
                                              <p:pRg st="5" end="5"/>
                                            </p:txEl>
                                          </p:spTgt>
                                        </p:tgtEl>
                                      </p:cBhvr>
                                      <p:to x="100000" y="100000"/>
                                    </p:animScale>
                                  </p:childTnLst>
                                </p:cTn>
                              </p:par>
                              <p:par>
                                <p:cTn id="119" presetID="26" presetClass="entr" presetSubtype="0" fill="hold" nodeType="withEffect">
                                  <p:stCondLst>
                                    <p:cond delay="0"/>
                                  </p:stCondLst>
                                  <p:childTnLst>
                                    <p:set>
                                      <p:cBhvr>
                                        <p:cTn id="120" dur="1" fill="hold">
                                          <p:stCondLst>
                                            <p:cond delay="0"/>
                                          </p:stCondLst>
                                        </p:cTn>
                                        <p:tgtEl>
                                          <p:spTgt spid="3">
                                            <p:txEl>
                                              <p:pRg st="6" end="6"/>
                                            </p:txEl>
                                          </p:spTgt>
                                        </p:tgtEl>
                                        <p:attrNameLst>
                                          <p:attrName>style.visibility</p:attrName>
                                        </p:attrNameLst>
                                      </p:cBhvr>
                                      <p:to>
                                        <p:strVal val="visible"/>
                                      </p:to>
                                    </p:set>
                                    <p:animEffect transition="in" filter="wipe(down)">
                                      <p:cBhvr>
                                        <p:cTn id="121" dur="580">
                                          <p:stCondLst>
                                            <p:cond delay="0"/>
                                          </p:stCondLst>
                                        </p:cTn>
                                        <p:tgtEl>
                                          <p:spTgt spid="3">
                                            <p:txEl>
                                              <p:pRg st="6" end="6"/>
                                            </p:txEl>
                                          </p:spTgt>
                                        </p:tgtEl>
                                      </p:cBhvr>
                                    </p:animEffect>
                                    <p:anim calcmode="lin" valueType="num">
                                      <p:cBhvr>
                                        <p:cTn id="122"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23"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24"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25"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6"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7" dur="26">
                                          <p:stCondLst>
                                            <p:cond delay="650"/>
                                          </p:stCondLst>
                                        </p:cTn>
                                        <p:tgtEl>
                                          <p:spTgt spid="3">
                                            <p:txEl>
                                              <p:pRg st="6" end="6"/>
                                            </p:txEl>
                                          </p:spTgt>
                                        </p:tgtEl>
                                      </p:cBhvr>
                                      <p:to x="100000" y="60000"/>
                                    </p:animScale>
                                    <p:animScale>
                                      <p:cBhvr>
                                        <p:cTn id="128" dur="166" decel="50000">
                                          <p:stCondLst>
                                            <p:cond delay="676"/>
                                          </p:stCondLst>
                                        </p:cTn>
                                        <p:tgtEl>
                                          <p:spTgt spid="3">
                                            <p:txEl>
                                              <p:pRg st="6" end="6"/>
                                            </p:txEl>
                                          </p:spTgt>
                                        </p:tgtEl>
                                      </p:cBhvr>
                                      <p:to x="100000" y="100000"/>
                                    </p:animScale>
                                    <p:animScale>
                                      <p:cBhvr>
                                        <p:cTn id="129" dur="26">
                                          <p:stCondLst>
                                            <p:cond delay="1312"/>
                                          </p:stCondLst>
                                        </p:cTn>
                                        <p:tgtEl>
                                          <p:spTgt spid="3">
                                            <p:txEl>
                                              <p:pRg st="6" end="6"/>
                                            </p:txEl>
                                          </p:spTgt>
                                        </p:tgtEl>
                                      </p:cBhvr>
                                      <p:to x="100000" y="80000"/>
                                    </p:animScale>
                                    <p:animScale>
                                      <p:cBhvr>
                                        <p:cTn id="130" dur="166" decel="50000">
                                          <p:stCondLst>
                                            <p:cond delay="1338"/>
                                          </p:stCondLst>
                                        </p:cTn>
                                        <p:tgtEl>
                                          <p:spTgt spid="3">
                                            <p:txEl>
                                              <p:pRg st="6" end="6"/>
                                            </p:txEl>
                                          </p:spTgt>
                                        </p:tgtEl>
                                      </p:cBhvr>
                                      <p:to x="100000" y="100000"/>
                                    </p:animScale>
                                    <p:animScale>
                                      <p:cBhvr>
                                        <p:cTn id="131" dur="26">
                                          <p:stCondLst>
                                            <p:cond delay="1642"/>
                                          </p:stCondLst>
                                        </p:cTn>
                                        <p:tgtEl>
                                          <p:spTgt spid="3">
                                            <p:txEl>
                                              <p:pRg st="6" end="6"/>
                                            </p:txEl>
                                          </p:spTgt>
                                        </p:tgtEl>
                                      </p:cBhvr>
                                      <p:to x="100000" y="90000"/>
                                    </p:animScale>
                                    <p:animScale>
                                      <p:cBhvr>
                                        <p:cTn id="132" dur="166" decel="50000">
                                          <p:stCondLst>
                                            <p:cond delay="1668"/>
                                          </p:stCondLst>
                                        </p:cTn>
                                        <p:tgtEl>
                                          <p:spTgt spid="3">
                                            <p:txEl>
                                              <p:pRg st="6" end="6"/>
                                            </p:txEl>
                                          </p:spTgt>
                                        </p:tgtEl>
                                      </p:cBhvr>
                                      <p:to x="100000" y="100000"/>
                                    </p:animScale>
                                    <p:animScale>
                                      <p:cBhvr>
                                        <p:cTn id="133" dur="26">
                                          <p:stCondLst>
                                            <p:cond delay="1808"/>
                                          </p:stCondLst>
                                        </p:cTn>
                                        <p:tgtEl>
                                          <p:spTgt spid="3">
                                            <p:txEl>
                                              <p:pRg st="6" end="6"/>
                                            </p:txEl>
                                          </p:spTgt>
                                        </p:tgtEl>
                                      </p:cBhvr>
                                      <p:to x="100000" y="95000"/>
                                    </p:animScale>
                                    <p:animScale>
                                      <p:cBhvr>
                                        <p:cTn id="134" dur="166" decel="50000">
                                          <p:stCondLst>
                                            <p:cond delay="1834"/>
                                          </p:stCondLst>
                                        </p:cTn>
                                        <p:tgtEl>
                                          <p:spTgt spid="3">
                                            <p:txEl>
                                              <p:pRg st="6" end="6"/>
                                            </p:txEl>
                                          </p:spTgt>
                                        </p:tgtEl>
                                      </p:cBhvr>
                                      <p:to x="100000" y="100000"/>
                                    </p:animScale>
                                  </p:childTnLst>
                                </p:cTn>
                              </p:par>
                              <p:par>
                                <p:cTn id="135" presetID="26" presetClass="entr" presetSubtype="0" fill="hold" nodeType="withEffect">
                                  <p:stCondLst>
                                    <p:cond delay="0"/>
                                  </p:stCondLst>
                                  <p:childTnLst>
                                    <p:set>
                                      <p:cBhvr>
                                        <p:cTn id="136" dur="1" fill="hold">
                                          <p:stCondLst>
                                            <p:cond delay="0"/>
                                          </p:stCondLst>
                                        </p:cTn>
                                        <p:tgtEl>
                                          <p:spTgt spid="3">
                                            <p:txEl>
                                              <p:pRg st="7" end="7"/>
                                            </p:txEl>
                                          </p:spTgt>
                                        </p:tgtEl>
                                        <p:attrNameLst>
                                          <p:attrName>style.visibility</p:attrName>
                                        </p:attrNameLst>
                                      </p:cBhvr>
                                      <p:to>
                                        <p:strVal val="visible"/>
                                      </p:to>
                                    </p:set>
                                    <p:animEffect transition="in" filter="wipe(down)">
                                      <p:cBhvr>
                                        <p:cTn id="137" dur="580">
                                          <p:stCondLst>
                                            <p:cond delay="0"/>
                                          </p:stCondLst>
                                        </p:cTn>
                                        <p:tgtEl>
                                          <p:spTgt spid="3">
                                            <p:txEl>
                                              <p:pRg st="7" end="7"/>
                                            </p:txEl>
                                          </p:spTgt>
                                        </p:tgtEl>
                                      </p:cBhvr>
                                    </p:animEffect>
                                    <p:anim calcmode="lin" valueType="num">
                                      <p:cBhvr>
                                        <p:cTn id="138"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9"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40"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41"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42"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43" dur="26">
                                          <p:stCondLst>
                                            <p:cond delay="650"/>
                                          </p:stCondLst>
                                        </p:cTn>
                                        <p:tgtEl>
                                          <p:spTgt spid="3">
                                            <p:txEl>
                                              <p:pRg st="7" end="7"/>
                                            </p:txEl>
                                          </p:spTgt>
                                        </p:tgtEl>
                                      </p:cBhvr>
                                      <p:to x="100000" y="60000"/>
                                    </p:animScale>
                                    <p:animScale>
                                      <p:cBhvr>
                                        <p:cTn id="144" dur="166" decel="50000">
                                          <p:stCondLst>
                                            <p:cond delay="676"/>
                                          </p:stCondLst>
                                        </p:cTn>
                                        <p:tgtEl>
                                          <p:spTgt spid="3">
                                            <p:txEl>
                                              <p:pRg st="7" end="7"/>
                                            </p:txEl>
                                          </p:spTgt>
                                        </p:tgtEl>
                                      </p:cBhvr>
                                      <p:to x="100000" y="100000"/>
                                    </p:animScale>
                                    <p:animScale>
                                      <p:cBhvr>
                                        <p:cTn id="145" dur="26">
                                          <p:stCondLst>
                                            <p:cond delay="1312"/>
                                          </p:stCondLst>
                                        </p:cTn>
                                        <p:tgtEl>
                                          <p:spTgt spid="3">
                                            <p:txEl>
                                              <p:pRg st="7" end="7"/>
                                            </p:txEl>
                                          </p:spTgt>
                                        </p:tgtEl>
                                      </p:cBhvr>
                                      <p:to x="100000" y="80000"/>
                                    </p:animScale>
                                    <p:animScale>
                                      <p:cBhvr>
                                        <p:cTn id="146" dur="166" decel="50000">
                                          <p:stCondLst>
                                            <p:cond delay="1338"/>
                                          </p:stCondLst>
                                        </p:cTn>
                                        <p:tgtEl>
                                          <p:spTgt spid="3">
                                            <p:txEl>
                                              <p:pRg st="7" end="7"/>
                                            </p:txEl>
                                          </p:spTgt>
                                        </p:tgtEl>
                                      </p:cBhvr>
                                      <p:to x="100000" y="100000"/>
                                    </p:animScale>
                                    <p:animScale>
                                      <p:cBhvr>
                                        <p:cTn id="147" dur="26">
                                          <p:stCondLst>
                                            <p:cond delay="1642"/>
                                          </p:stCondLst>
                                        </p:cTn>
                                        <p:tgtEl>
                                          <p:spTgt spid="3">
                                            <p:txEl>
                                              <p:pRg st="7" end="7"/>
                                            </p:txEl>
                                          </p:spTgt>
                                        </p:tgtEl>
                                      </p:cBhvr>
                                      <p:to x="100000" y="90000"/>
                                    </p:animScale>
                                    <p:animScale>
                                      <p:cBhvr>
                                        <p:cTn id="148" dur="166" decel="50000">
                                          <p:stCondLst>
                                            <p:cond delay="1668"/>
                                          </p:stCondLst>
                                        </p:cTn>
                                        <p:tgtEl>
                                          <p:spTgt spid="3">
                                            <p:txEl>
                                              <p:pRg st="7" end="7"/>
                                            </p:txEl>
                                          </p:spTgt>
                                        </p:tgtEl>
                                      </p:cBhvr>
                                      <p:to x="100000" y="100000"/>
                                    </p:animScale>
                                    <p:animScale>
                                      <p:cBhvr>
                                        <p:cTn id="149" dur="26">
                                          <p:stCondLst>
                                            <p:cond delay="1808"/>
                                          </p:stCondLst>
                                        </p:cTn>
                                        <p:tgtEl>
                                          <p:spTgt spid="3">
                                            <p:txEl>
                                              <p:pRg st="7" end="7"/>
                                            </p:txEl>
                                          </p:spTgt>
                                        </p:tgtEl>
                                      </p:cBhvr>
                                      <p:to x="100000" y="95000"/>
                                    </p:animScale>
                                    <p:animScale>
                                      <p:cBhvr>
                                        <p:cTn id="150" dur="166" decel="50000">
                                          <p:stCondLst>
                                            <p:cond delay="1834"/>
                                          </p:stCondLst>
                                        </p:cTn>
                                        <p:tgtEl>
                                          <p:spTgt spid="3">
                                            <p:txEl>
                                              <p:pRg st="7" end="7"/>
                                            </p:txEl>
                                          </p:spTgt>
                                        </p:tgtEl>
                                      </p:cBhvr>
                                      <p:to x="100000" y="100000"/>
                                    </p:animScale>
                                  </p:childTnLst>
                                </p:cTn>
                              </p:par>
                              <p:par>
                                <p:cTn id="151" presetID="26" presetClass="entr" presetSubtype="0" fill="hold" nodeType="withEffect">
                                  <p:stCondLst>
                                    <p:cond delay="0"/>
                                  </p:stCondLst>
                                  <p:childTnLst>
                                    <p:set>
                                      <p:cBhvr>
                                        <p:cTn id="152" dur="1" fill="hold">
                                          <p:stCondLst>
                                            <p:cond delay="0"/>
                                          </p:stCondLst>
                                        </p:cTn>
                                        <p:tgtEl>
                                          <p:spTgt spid="3">
                                            <p:txEl>
                                              <p:pRg st="8" end="8"/>
                                            </p:txEl>
                                          </p:spTgt>
                                        </p:tgtEl>
                                        <p:attrNameLst>
                                          <p:attrName>style.visibility</p:attrName>
                                        </p:attrNameLst>
                                      </p:cBhvr>
                                      <p:to>
                                        <p:strVal val="visible"/>
                                      </p:to>
                                    </p:set>
                                    <p:animEffect transition="in" filter="wipe(down)">
                                      <p:cBhvr>
                                        <p:cTn id="153" dur="580">
                                          <p:stCondLst>
                                            <p:cond delay="0"/>
                                          </p:stCondLst>
                                        </p:cTn>
                                        <p:tgtEl>
                                          <p:spTgt spid="3">
                                            <p:txEl>
                                              <p:pRg st="8" end="8"/>
                                            </p:txEl>
                                          </p:spTgt>
                                        </p:tgtEl>
                                      </p:cBhvr>
                                    </p:animEffect>
                                    <p:anim calcmode="lin" valueType="num">
                                      <p:cBhvr>
                                        <p:cTn id="154"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55"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56"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57"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58"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59" dur="26">
                                          <p:stCondLst>
                                            <p:cond delay="650"/>
                                          </p:stCondLst>
                                        </p:cTn>
                                        <p:tgtEl>
                                          <p:spTgt spid="3">
                                            <p:txEl>
                                              <p:pRg st="8" end="8"/>
                                            </p:txEl>
                                          </p:spTgt>
                                        </p:tgtEl>
                                      </p:cBhvr>
                                      <p:to x="100000" y="60000"/>
                                    </p:animScale>
                                    <p:animScale>
                                      <p:cBhvr>
                                        <p:cTn id="160" dur="166" decel="50000">
                                          <p:stCondLst>
                                            <p:cond delay="676"/>
                                          </p:stCondLst>
                                        </p:cTn>
                                        <p:tgtEl>
                                          <p:spTgt spid="3">
                                            <p:txEl>
                                              <p:pRg st="8" end="8"/>
                                            </p:txEl>
                                          </p:spTgt>
                                        </p:tgtEl>
                                      </p:cBhvr>
                                      <p:to x="100000" y="100000"/>
                                    </p:animScale>
                                    <p:animScale>
                                      <p:cBhvr>
                                        <p:cTn id="161" dur="26">
                                          <p:stCondLst>
                                            <p:cond delay="1312"/>
                                          </p:stCondLst>
                                        </p:cTn>
                                        <p:tgtEl>
                                          <p:spTgt spid="3">
                                            <p:txEl>
                                              <p:pRg st="8" end="8"/>
                                            </p:txEl>
                                          </p:spTgt>
                                        </p:tgtEl>
                                      </p:cBhvr>
                                      <p:to x="100000" y="80000"/>
                                    </p:animScale>
                                    <p:animScale>
                                      <p:cBhvr>
                                        <p:cTn id="162" dur="166" decel="50000">
                                          <p:stCondLst>
                                            <p:cond delay="1338"/>
                                          </p:stCondLst>
                                        </p:cTn>
                                        <p:tgtEl>
                                          <p:spTgt spid="3">
                                            <p:txEl>
                                              <p:pRg st="8" end="8"/>
                                            </p:txEl>
                                          </p:spTgt>
                                        </p:tgtEl>
                                      </p:cBhvr>
                                      <p:to x="100000" y="100000"/>
                                    </p:animScale>
                                    <p:animScale>
                                      <p:cBhvr>
                                        <p:cTn id="163" dur="26">
                                          <p:stCondLst>
                                            <p:cond delay="1642"/>
                                          </p:stCondLst>
                                        </p:cTn>
                                        <p:tgtEl>
                                          <p:spTgt spid="3">
                                            <p:txEl>
                                              <p:pRg st="8" end="8"/>
                                            </p:txEl>
                                          </p:spTgt>
                                        </p:tgtEl>
                                      </p:cBhvr>
                                      <p:to x="100000" y="90000"/>
                                    </p:animScale>
                                    <p:animScale>
                                      <p:cBhvr>
                                        <p:cTn id="164" dur="166" decel="50000">
                                          <p:stCondLst>
                                            <p:cond delay="1668"/>
                                          </p:stCondLst>
                                        </p:cTn>
                                        <p:tgtEl>
                                          <p:spTgt spid="3">
                                            <p:txEl>
                                              <p:pRg st="8" end="8"/>
                                            </p:txEl>
                                          </p:spTgt>
                                        </p:tgtEl>
                                      </p:cBhvr>
                                      <p:to x="100000" y="100000"/>
                                    </p:animScale>
                                    <p:animScale>
                                      <p:cBhvr>
                                        <p:cTn id="165" dur="26">
                                          <p:stCondLst>
                                            <p:cond delay="1808"/>
                                          </p:stCondLst>
                                        </p:cTn>
                                        <p:tgtEl>
                                          <p:spTgt spid="3">
                                            <p:txEl>
                                              <p:pRg st="8" end="8"/>
                                            </p:txEl>
                                          </p:spTgt>
                                        </p:tgtEl>
                                      </p:cBhvr>
                                      <p:to x="100000" y="95000"/>
                                    </p:animScale>
                                    <p:animScale>
                                      <p:cBhvr>
                                        <p:cTn id="166" dur="166" decel="50000">
                                          <p:stCondLst>
                                            <p:cond delay="1834"/>
                                          </p:stCondLst>
                                        </p:cTn>
                                        <p:tgtEl>
                                          <p:spTgt spid="3">
                                            <p:txEl>
                                              <p:pRg st="8" end="8"/>
                                            </p:txEl>
                                          </p:spTgt>
                                        </p:tgtEl>
                                      </p:cBhvr>
                                      <p:to x="100000" y="100000"/>
                                    </p:animScale>
                                  </p:childTnLst>
                                </p:cTn>
                              </p:par>
                              <p:par>
                                <p:cTn id="167" presetID="26" presetClass="entr" presetSubtype="0" fill="hold" nodeType="withEffect">
                                  <p:stCondLst>
                                    <p:cond delay="0"/>
                                  </p:stCondLst>
                                  <p:childTnLst>
                                    <p:set>
                                      <p:cBhvr>
                                        <p:cTn id="168" dur="1" fill="hold">
                                          <p:stCondLst>
                                            <p:cond delay="0"/>
                                          </p:stCondLst>
                                        </p:cTn>
                                        <p:tgtEl>
                                          <p:spTgt spid="3">
                                            <p:txEl>
                                              <p:pRg st="9" end="9"/>
                                            </p:txEl>
                                          </p:spTgt>
                                        </p:tgtEl>
                                        <p:attrNameLst>
                                          <p:attrName>style.visibility</p:attrName>
                                        </p:attrNameLst>
                                      </p:cBhvr>
                                      <p:to>
                                        <p:strVal val="visible"/>
                                      </p:to>
                                    </p:set>
                                    <p:animEffect transition="in" filter="wipe(down)">
                                      <p:cBhvr>
                                        <p:cTn id="169" dur="580">
                                          <p:stCondLst>
                                            <p:cond delay="0"/>
                                          </p:stCondLst>
                                        </p:cTn>
                                        <p:tgtEl>
                                          <p:spTgt spid="3">
                                            <p:txEl>
                                              <p:pRg st="9" end="9"/>
                                            </p:txEl>
                                          </p:spTgt>
                                        </p:tgtEl>
                                      </p:cBhvr>
                                    </p:animEffect>
                                    <p:anim calcmode="lin" valueType="num">
                                      <p:cBhvr>
                                        <p:cTn id="170"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175" dur="26">
                                          <p:stCondLst>
                                            <p:cond delay="650"/>
                                          </p:stCondLst>
                                        </p:cTn>
                                        <p:tgtEl>
                                          <p:spTgt spid="3">
                                            <p:txEl>
                                              <p:pRg st="9" end="9"/>
                                            </p:txEl>
                                          </p:spTgt>
                                        </p:tgtEl>
                                      </p:cBhvr>
                                      <p:to x="100000" y="60000"/>
                                    </p:animScale>
                                    <p:animScale>
                                      <p:cBhvr>
                                        <p:cTn id="176" dur="166" decel="50000">
                                          <p:stCondLst>
                                            <p:cond delay="676"/>
                                          </p:stCondLst>
                                        </p:cTn>
                                        <p:tgtEl>
                                          <p:spTgt spid="3">
                                            <p:txEl>
                                              <p:pRg st="9" end="9"/>
                                            </p:txEl>
                                          </p:spTgt>
                                        </p:tgtEl>
                                      </p:cBhvr>
                                      <p:to x="100000" y="100000"/>
                                    </p:animScale>
                                    <p:animScale>
                                      <p:cBhvr>
                                        <p:cTn id="177" dur="26">
                                          <p:stCondLst>
                                            <p:cond delay="1312"/>
                                          </p:stCondLst>
                                        </p:cTn>
                                        <p:tgtEl>
                                          <p:spTgt spid="3">
                                            <p:txEl>
                                              <p:pRg st="9" end="9"/>
                                            </p:txEl>
                                          </p:spTgt>
                                        </p:tgtEl>
                                      </p:cBhvr>
                                      <p:to x="100000" y="80000"/>
                                    </p:animScale>
                                    <p:animScale>
                                      <p:cBhvr>
                                        <p:cTn id="178" dur="166" decel="50000">
                                          <p:stCondLst>
                                            <p:cond delay="1338"/>
                                          </p:stCondLst>
                                        </p:cTn>
                                        <p:tgtEl>
                                          <p:spTgt spid="3">
                                            <p:txEl>
                                              <p:pRg st="9" end="9"/>
                                            </p:txEl>
                                          </p:spTgt>
                                        </p:tgtEl>
                                      </p:cBhvr>
                                      <p:to x="100000" y="100000"/>
                                    </p:animScale>
                                    <p:animScale>
                                      <p:cBhvr>
                                        <p:cTn id="179" dur="26">
                                          <p:stCondLst>
                                            <p:cond delay="1642"/>
                                          </p:stCondLst>
                                        </p:cTn>
                                        <p:tgtEl>
                                          <p:spTgt spid="3">
                                            <p:txEl>
                                              <p:pRg st="9" end="9"/>
                                            </p:txEl>
                                          </p:spTgt>
                                        </p:tgtEl>
                                      </p:cBhvr>
                                      <p:to x="100000" y="90000"/>
                                    </p:animScale>
                                    <p:animScale>
                                      <p:cBhvr>
                                        <p:cTn id="180" dur="166" decel="50000">
                                          <p:stCondLst>
                                            <p:cond delay="1668"/>
                                          </p:stCondLst>
                                        </p:cTn>
                                        <p:tgtEl>
                                          <p:spTgt spid="3">
                                            <p:txEl>
                                              <p:pRg st="9" end="9"/>
                                            </p:txEl>
                                          </p:spTgt>
                                        </p:tgtEl>
                                      </p:cBhvr>
                                      <p:to x="100000" y="100000"/>
                                    </p:animScale>
                                    <p:animScale>
                                      <p:cBhvr>
                                        <p:cTn id="181" dur="26">
                                          <p:stCondLst>
                                            <p:cond delay="1808"/>
                                          </p:stCondLst>
                                        </p:cTn>
                                        <p:tgtEl>
                                          <p:spTgt spid="3">
                                            <p:txEl>
                                              <p:pRg st="9" end="9"/>
                                            </p:txEl>
                                          </p:spTgt>
                                        </p:tgtEl>
                                      </p:cBhvr>
                                      <p:to x="100000" y="95000"/>
                                    </p:animScale>
                                    <p:animScale>
                                      <p:cBhvr>
                                        <p:cTn id="182" dur="166" decel="50000">
                                          <p:stCondLst>
                                            <p:cond delay="1834"/>
                                          </p:stCondLst>
                                        </p:cTn>
                                        <p:tgtEl>
                                          <p:spTgt spid="3">
                                            <p:txEl>
                                              <p:pRg st="9" end="9"/>
                                            </p:txEl>
                                          </p:spTgt>
                                        </p:tgtEl>
                                      </p:cBhvr>
                                      <p:to x="100000" y="100000"/>
                                    </p:animScale>
                                  </p:childTnLst>
                                </p:cTn>
                              </p:par>
                              <p:par>
                                <p:cTn id="183" presetID="26" presetClass="entr" presetSubtype="0" fill="hold" nodeType="withEffect">
                                  <p:stCondLst>
                                    <p:cond delay="0"/>
                                  </p:stCondLst>
                                  <p:childTnLst>
                                    <p:set>
                                      <p:cBhvr>
                                        <p:cTn id="184" dur="1" fill="hold">
                                          <p:stCondLst>
                                            <p:cond delay="0"/>
                                          </p:stCondLst>
                                        </p:cTn>
                                        <p:tgtEl>
                                          <p:spTgt spid="3">
                                            <p:txEl>
                                              <p:pRg st="10" end="10"/>
                                            </p:txEl>
                                          </p:spTgt>
                                        </p:tgtEl>
                                        <p:attrNameLst>
                                          <p:attrName>style.visibility</p:attrName>
                                        </p:attrNameLst>
                                      </p:cBhvr>
                                      <p:to>
                                        <p:strVal val="visible"/>
                                      </p:to>
                                    </p:set>
                                    <p:animEffect transition="in" filter="wipe(down)">
                                      <p:cBhvr>
                                        <p:cTn id="185" dur="580">
                                          <p:stCondLst>
                                            <p:cond delay="0"/>
                                          </p:stCondLst>
                                        </p:cTn>
                                        <p:tgtEl>
                                          <p:spTgt spid="3">
                                            <p:txEl>
                                              <p:pRg st="10" end="10"/>
                                            </p:txEl>
                                          </p:spTgt>
                                        </p:tgtEl>
                                      </p:cBhvr>
                                    </p:animEffect>
                                    <p:anim calcmode="lin" valueType="num">
                                      <p:cBhvr>
                                        <p:cTn id="186"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187"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188"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189"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190"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191" dur="26">
                                          <p:stCondLst>
                                            <p:cond delay="650"/>
                                          </p:stCondLst>
                                        </p:cTn>
                                        <p:tgtEl>
                                          <p:spTgt spid="3">
                                            <p:txEl>
                                              <p:pRg st="10" end="10"/>
                                            </p:txEl>
                                          </p:spTgt>
                                        </p:tgtEl>
                                      </p:cBhvr>
                                      <p:to x="100000" y="60000"/>
                                    </p:animScale>
                                    <p:animScale>
                                      <p:cBhvr>
                                        <p:cTn id="192" dur="166" decel="50000">
                                          <p:stCondLst>
                                            <p:cond delay="676"/>
                                          </p:stCondLst>
                                        </p:cTn>
                                        <p:tgtEl>
                                          <p:spTgt spid="3">
                                            <p:txEl>
                                              <p:pRg st="10" end="10"/>
                                            </p:txEl>
                                          </p:spTgt>
                                        </p:tgtEl>
                                      </p:cBhvr>
                                      <p:to x="100000" y="100000"/>
                                    </p:animScale>
                                    <p:animScale>
                                      <p:cBhvr>
                                        <p:cTn id="193" dur="26">
                                          <p:stCondLst>
                                            <p:cond delay="1312"/>
                                          </p:stCondLst>
                                        </p:cTn>
                                        <p:tgtEl>
                                          <p:spTgt spid="3">
                                            <p:txEl>
                                              <p:pRg st="10" end="10"/>
                                            </p:txEl>
                                          </p:spTgt>
                                        </p:tgtEl>
                                      </p:cBhvr>
                                      <p:to x="100000" y="80000"/>
                                    </p:animScale>
                                    <p:animScale>
                                      <p:cBhvr>
                                        <p:cTn id="194" dur="166" decel="50000">
                                          <p:stCondLst>
                                            <p:cond delay="1338"/>
                                          </p:stCondLst>
                                        </p:cTn>
                                        <p:tgtEl>
                                          <p:spTgt spid="3">
                                            <p:txEl>
                                              <p:pRg st="10" end="10"/>
                                            </p:txEl>
                                          </p:spTgt>
                                        </p:tgtEl>
                                      </p:cBhvr>
                                      <p:to x="100000" y="100000"/>
                                    </p:animScale>
                                    <p:animScale>
                                      <p:cBhvr>
                                        <p:cTn id="195" dur="26">
                                          <p:stCondLst>
                                            <p:cond delay="1642"/>
                                          </p:stCondLst>
                                        </p:cTn>
                                        <p:tgtEl>
                                          <p:spTgt spid="3">
                                            <p:txEl>
                                              <p:pRg st="10" end="10"/>
                                            </p:txEl>
                                          </p:spTgt>
                                        </p:tgtEl>
                                      </p:cBhvr>
                                      <p:to x="100000" y="90000"/>
                                    </p:animScale>
                                    <p:animScale>
                                      <p:cBhvr>
                                        <p:cTn id="196" dur="166" decel="50000">
                                          <p:stCondLst>
                                            <p:cond delay="1668"/>
                                          </p:stCondLst>
                                        </p:cTn>
                                        <p:tgtEl>
                                          <p:spTgt spid="3">
                                            <p:txEl>
                                              <p:pRg st="10" end="10"/>
                                            </p:txEl>
                                          </p:spTgt>
                                        </p:tgtEl>
                                      </p:cBhvr>
                                      <p:to x="100000" y="100000"/>
                                    </p:animScale>
                                    <p:animScale>
                                      <p:cBhvr>
                                        <p:cTn id="197" dur="26">
                                          <p:stCondLst>
                                            <p:cond delay="1808"/>
                                          </p:stCondLst>
                                        </p:cTn>
                                        <p:tgtEl>
                                          <p:spTgt spid="3">
                                            <p:txEl>
                                              <p:pRg st="10" end="10"/>
                                            </p:txEl>
                                          </p:spTgt>
                                        </p:tgtEl>
                                      </p:cBhvr>
                                      <p:to x="100000" y="95000"/>
                                    </p:animScale>
                                    <p:animScale>
                                      <p:cBhvr>
                                        <p:cTn id="198" dur="166" decel="50000">
                                          <p:stCondLst>
                                            <p:cond delay="1834"/>
                                          </p:stCondLst>
                                        </p:cTn>
                                        <p:tgtEl>
                                          <p:spTgt spid="3">
                                            <p:txEl>
                                              <p:pRg st="10" end="10"/>
                                            </p:txEl>
                                          </p:spTgt>
                                        </p:tgtEl>
                                      </p:cBhvr>
                                      <p:to x="100000" y="100000"/>
                                    </p:animScale>
                                  </p:childTnLst>
                                </p:cTn>
                              </p:par>
                              <p:par>
                                <p:cTn id="199" presetID="26" presetClass="entr" presetSubtype="0" fill="hold" nodeType="withEffect">
                                  <p:stCondLst>
                                    <p:cond delay="0"/>
                                  </p:stCondLst>
                                  <p:childTnLst>
                                    <p:set>
                                      <p:cBhvr>
                                        <p:cTn id="200" dur="1" fill="hold">
                                          <p:stCondLst>
                                            <p:cond delay="0"/>
                                          </p:stCondLst>
                                        </p:cTn>
                                        <p:tgtEl>
                                          <p:spTgt spid="3">
                                            <p:txEl>
                                              <p:pRg st="11" end="11"/>
                                            </p:txEl>
                                          </p:spTgt>
                                        </p:tgtEl>
                                        <p:attrNameLst>
                                          <p:attrName>style.visibility</p:attrName>
                                        </p:attrNameLst>
                                      </p:cBhvr>
                                      <p:to>
                                        <p:strVal val="visible"/>
                                      </p:to>
                                    </p:set>
                                    <p:animEffect transition="in" filter="wipe(down)">
                                      <p:cBhvr>
                                        <p:cTn id="201" dur="580">
                                          <p:stCondLst>
                                            <p:cond delay="0"/>
                                          </p:stCondLst>
                                        </p:cTn>
                                        <p:tgtEl>
                                          <p:spTgt spid="3">
                                            <p:txEl>
                                              <p:pRg st="11" end="11"/>
                                            </p:txEl>
                                          </p:spTgt>
                                        </p:tgtEl>
                                      </p:cBhvr>
                                    </p:animEffect>
                                    <p:anim calcmode="lin" valueType="num">
                                      <p:cBhvr>
                                        <p:cTn id="202" dur="1822" tmFilter="0,0; 0.14,0.36; 0.43,0.73; 0.71,0.91; 1.0,1.0">
                                          <p:stCondLst>
                                            <p:cond delay="0"/>
                                          </p:stCondLst>
                                        </p:cTn>
                                        <p:tgtEl>
                                          <p:spTgt spid="3">
                                            <p:txEl>
                                              <p:pRg st="11" end="11"/>
                                            </p:txEl>
                                          </p:spTgt>
                                        </p:tgtEl>
                                        <p:attrNameLst>
                                          <p:attrName>ppt_x</p:attrName>
                                        </p:attrNameLst>
                                      </p:cBhvr>
                                      <p:tavLst>
                                        <p:tav tm="0">
                                          <p:val>
                                            <p:strVal val="#ppt_x-0.25"/>
                                          </p:val>
                                        </p:tav>
                                        <p:tav tm="100000">
                                          <p:val>
                                            <p:strVal val="#ppt_x"/>
                                          </p:val>
                                        </p:tav>
                                      </p:tavLst>
                                    </p:anim>
                                    <p:anim calcmode="lin" valueType="num">
                                      <p:cBhvr>
                                        <p:cTn id="203" dur="664" tmFilter="0.0,0.0; 0.25,0.07; 0.50,0.2; 0.75,0.467; 1.0,1.0">
                                          <p:stCondLst>
                                            <p:cond delay="0"/>
                                          </p:stCondLst>
                                        </p:cTn>
                                        <p:tgtEl>
                                          <p:spTgt spid="3">
                                            <p:txEl>
                                              <p:pRg st="11" end="11"/>
                                            </p:txEl>
                                          </p:spTgt>
                                        </p:tgtEl>
                                        <p:attrNameLst>
                                          <p:attrName>ppt_y</p:attrName>
                                        </p:attrNameLst>
                                      </p:cBhvr>
                                      <p:tavLst>
                                        <p:tav tm="0" fmla="#ppt_y-sin(pi*$)/3">
                                          <p:val>
                                            <p:fltVal val="0.5"/>
                                          </p:val>
                                        </p:tav>
                                        <p:tav tm="100000">
                                          <p:val>
                                            <p:fltVal val="1"/>
                                          </p:val>
                                        </p:tav>
                                      </p:tavLst>
                                    </p:anim>
                                    <p:anim calcmode="lin" valueType="num">
                                      <p:cBhvr>
                                        <p:cTn id="204" dur="664" tmFilter="0, 0; 0.125,0.2665; 0.25,0.4; 0.375,0.465; 0.5,0.5;  0.625,0.535; 0.75,0.6; 0.875,0.7335; 1,1">
                                          <p:stCondLst>
                                            <p:cond delay="664"/>
                                          </p:stCondLst>
                                        </p:cTn>
                                        <p:tgtEl>
                                          <p:spTgt spid="3">
                                            <p:txEl>
                                              <p:pRg st="11" end="11"/>
                                            </p:txEl>
                                          </p:spTgt>
                                        </p:tgtEl>
                                        <p:attrNameLst>
                                          <p:attrName>ppt_y</p:attrName>
                                        </p:attrNameLst>
                                      </p:cBhvr>
                                      <p:tavLst>
                                        <p:tav tm="0" fmla="#ppt_y-sin(pi*$)/9">
                                          <p:val>
                                            <p:fltVal val="0"/>
                                          </p:val>
                                        </p:tav>
                                        <p:tav tm="100000">
                                          <p:val>
                                            <p:fltVal val="1"/>
                                          </p:val>
                                        </p:tav>
                                      </p:tavLst>
                                    </p:anim>
                                    <p:anim calcmode="lin" valueType="num">
                                      <p:cBhvr>
                                        <p:cTn id="205" dur="332" tmFilter="0, 0; 0.125,0.2665; 0.25,0.4; 0.375,0.465; 0.5,0.5;  0.625,0.535; 0.75,0.6; 0.875,0.7335; 1,1">
                                          <p:stCondLst>
                                            <p:cond delay="1324"/>
                                          </p:stCondLst>
                                        </p:cTn>
                                        <p:tgtEl>
                                          <p:spTgt spid="3">
                                            <p:txEl>
                                              <p:pRg st="11" end="11"/>
                                            </p:txEl>
                                          </p:spTgt>
                                        </p:tgtEl>
                                        <p:attrNameLst>
                                          <p:attrName>ppt_y</p:attrName>
                                        </p:attrNameLst>
                                      </p:cBhvr>
                                      <p:tavLst>
                                        <p:tav tm="0" fmla="#ppt_y-sin(pi*$)/27">
                                          <p:val>
                                            <p:fltVal val="0"/>
                                          </p:val>
                                        </p:tav>
                                        <p:tav tm="100000">
                                          <p:val>
                                            <p:fltVal val="1"/>
                                          </p:val>
                                        </p:tav>
                                      </p:tavLst>
                                    </p:anim>
                                    <p:anim calcmode="lin" valueType="num">
                                      <p:cBhvr>
                                        <p:cTn id="206" dur="164" tmFilter="0, 0; 0.125,0.2665; 0.25,0.4; 0.375,0.465; 0.5,0.5;  0.625,0.535; 0.75,0.6; 0.875,0.7335; 1,1">
                                          <p:stCondLst>
                                            <p:cond delay="1656"/>
                                          </p:stCondLst>
                                        </p:cTn>
                                        <p:tgtEl>
                                          <p:spTgt spid="3">
                                            <p:txEl>
                                              <p:pRg st="11" end="11"/>
                                            </p:txEl>
                                          </p:spTgt>
                                        </p:tgtEl>
                                        <p:attrNameLst>
                                          <p:attrName>ppt_y</p:attrName>
                                        </p:attrNameLst>
                                      </p:cBhvr>
                                      <p:tavLst>
                                        <p:tav tm="0" fmla="#ppt_y-sin(pi*$)/81">
                                          <p:val>
                                            <p:fltVal val="0"/>
                                          </p:val>
                                        </p:tav>
                                        <p:tav tm="100000">
                                          <p:val>
                                            <p:fltVal val="1"/>
                                          </p:val>
                                        </p:tav>
                                      </p:tavLst>
                                    </p:anim>
                                    <p:animScale>
                                      <p:cBhvr>
                                        <p:cTn id="207" dur="26">
                                          <p:stCondLst>
                                            <p:cond delay="650"/>
                                          </p:stCondLst>
                                        </p:cTn>
                                        <p:tgtEl>
                                          <p:spTgt spid="3">
                                            <p:txEl>
                                              <p:pRg st="11" end="11"/>
                                            </p:txEl>
                                          </p:spTgt>
                                        </p:tgtEl>
                                      </p:cBhvr>
                                      <p:to x="100000" y="60000"/>
                                    </p:animScale>
                                    <p:animScale>
                                      <p:cBhvr>
                                        <p:cTn id="208" dur="166" decel="50000">
                                          <p:stCondLst>
                                            <p:cond delay="676"/>
                                          </p:stCondLst>
                                        </p:cTn>
                                        <p:tgtEl>
                                          <p:spTgt spid="3">
                                            <p:txEl>
                                              <p:pRg st="11" end="11"/>
                                            </p:txEl>
                                          </p:spTgt>
                                        </p:tgtEl>
                                      </p:cBhvr>
                                      <p:to x="100000" y="100000"/>
                                    </p:animScale>
                                    <p:animScale>
                                      <p:cBhvr>
                                        <p:cTn id="209" dur="26">
                                          <p:stCondLst>
                                            <p:cond delay="1312"/>
                                          </p:stCondLst>
                                        </p:cTn>
                                        <p:tgtEl>
                                          <p:spTgt spid="3">
                                            <p:txEl>
                                              <p:pRg st="11" end="11"/>
                                            </p:txEl>
                                          </p:spTgt>
                                        </p:tgtEl>
                                      </p:cBhvr>
                                      <p:to x="100000" y="80000"/>
                                    </p:animScale>
                                    <p:animScale>
                                      <p:cBhvr>
                                        <p:cTn id="210" dur="166" decel="50000">
                                          <p:stCondLst>
                                            <p:cond delay="1338"/>
                                          </p:stCondLst>
                                        </p:cTn>
                                        <p:tgtEl>
                                          <p:spTgt spid="3">
                                            <p:txEl>
                                              <p:pRg st="11" end="11"/>
                                            </p:txEl>
                                          </p:spTgt>
                                        </p:tgtEl>
                                      </p:cBhvr>
                                      <p:to x="100000" y="100000"/>
                                    </p:animScale>
                                    <p:animScale>
                                      <p:cBhvr>
                                        <p:cTn id="211" dur="26">
                                          <p:stCondLst>
                                            <p:cond delay="1642"/>
                                          </p:stCondLst>
                                        </p:cTn>
                                        <p:tgtEl>
                                          <p:spTgt spid="3">
                                            <p:txEl>
                                              <p:pRg st="11" end="11"/>
                                            </p:txEl>
                                          </p:spTgt>
                                        </p:tgtEl>
                                      </p:cBhvr>
                                      <p:to x="100000" y="90000"/>
                                    </p:animScale>
                                    <p:animScale>
                                      <p:cBhvr>
                                        <p:cTn id="212" dur="166" decel="50000">
                                          <p:stCondLst>
                                            <p:cond delay="1668"/>
                                          </p:stCondLst>
                                        </p:cTn>
                                        <p:tgtEl>
                                          <p:spTgt spid="3">
                                            <p:txEl>
                                              <p:pRg st="11" end="11"/>
                                            </p:txEl>
                                          </p:spTgt>
                                        </p:tgtEl>
                                      </p:cBhvr>
                                      <p:to x="100000" y="100000"/>
                                    </p:animScale>
                                    <p:animScale>
                                      <p:cBhvr>
                                        <p:cTn id="213" dur="26">
                                          <p:stCondLst>
                                            <p:cond delay="1808"/>
                                          </p:stCondLst>
                                        </p:cTn>
                                        <p:tgtEl>
                                          <p:spTgt spid="3">
                                            <p:txEl>
                                              <p:pRg st="11" end="11"/>
                                            </p:txEl>
                                          </p:spTgt>
                                        </p:tgtEl>
                                      </p:cBhvr>
                                      <p:to x="100000" y="95000"/>
                                    </p:animScale>
                                    <p:animScale>
                                      <p:cBhvr>
                                        <p:cTn id="214" dur="166" decel="50000">
                                          <p:stCondLst>
                                            <p:cond delay="1834"/>
                                          </p:stCondLst>
                                        </p:cTn>
                                        <p:tgtEl>
                                          <p:spTgt spid="3">
                                            <p:txEl>
                                              <p:pRg st="11" end="11"/>
                                            </p:txEl>
                                          </p:spTgt>
                                        </p:tgtEl>
                                      </p:cBhvr>
                                      <p:to x="100000" y="100000"/>
                                    </p:animScale>
                                  </p:childTnLst>
                                </p:cTn>
                              </p:par>
                            </p:childTnLst>
                          </p:cTn>
                        </p:par>
                      </p:childTnLst>
                    </p:cTn>
                  </p:par>
                  <p:par>
                    <p:cTn id="215" fill="hold">
                      <p:stCondLst>
                        <p:cond delay="indefinite"/>
                      </p:stCondLst>
                      <p:childTnLst>
                        <p:par>
                          <p:cTn id="216" fill="hold">
                            <p:stCondLst>
                              <p:cond delay="0"/>
                            </p:stCondLst>
                            <p:childTnLst>
                              <p:par>
                                <p:cTn id="217" presetID="31" presetClass="entr" presetSubtype="0" fill="hold" nodeType="clickEffect">
                                  <p:stCondLst>
                                    <p:cond delay="0"/>
                                  </p:stCondLst>
                                  <p:iterate type="lt">
                                    <p:tmPct val="5000"/>
                                  </p:iterate>
                                  <p:childTnLst>
                                    <p:set>
                                      <p:cBhvr>
                                        <p:cTn id="218" dur="1" fill="hold">
                                          <p:stCondLst>
                                            <p:cond delay="0"/>
                                          </p:stCondLst>
                                        </p:cTn>
                                        <p:tgtEl>
                                          <p:spTgt spid="3">
                                            <p:txEl>
                                              <p:pRg st="12" end="12"/>
                                            </p:txEl>
                                          </p:spTgt>
                                        </p:tgtEl>
                                        <p:attrNameLst>
                                          <p:attrName>style.visibility</p:attrName>
                                        </p:attrNameLst>
                                      </p:cBhvr>
                                      <p:to>
                                        <p:strVal val="visible"/>
                                      </p:to>
                                    </p:set>
                                    <p:anim calcmode="lin" valueType="num">
                                      <p:cBhvr>
                                        <p:cTn id="219" dur="10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220" dur="1000" fill="hold"/>
                                        <p:tgtEl>
                                          <p:spTgt spid="3">
                                            <p:txEl>
                                              <p:pRg st="12" end="12"/>
                                            </p:txEl>
                                          </p:spTgt>
                                        </p:tgtEl>
                                        <p:attrNameLst>
                                          <p:attrName>ppt_h</p:attrName>
                                        </p:attrNameLst>
                                      </p:cBhvr>
                                      <p:tavLst>
                                        <p:tav tm="0">
                                          <p:val>
                                            <p:fltVal val="0"/>
                                          </p:val>
                                        </p:tav>
                                        <p:tav tm="100000">
                                          <p:val>
                                            <p:strVal val="#ppt_h"/>
                                          </p:val>
                                        </p:tav>
                                      </p:tavLst>
                                    </p:anim>
                                    <p:anim calcmode="lin" valueType="num">
                                      <p:cBhvr>
                                        <p:cTn id="221" dur="1000" fill="hold"/>
                                        <p:tgtEl>
                                          <p:spTgt spid="3">
                                            <p:txEl>
                                              <p:pRg st="12" end="12"/>
                                            </p:txEl>
                                          </p:spTgt>
                                        </p:tgtEl>
                                        <p:attrNameLst>
                                          <p:attrName>style.rotation</p:attrName>
                                        </p:attrNameLst>
                                      </p:cBhvr>
                                      <p:tavLst>
                                        <p:tav tm="0">
                                          <p:val>
                                            <p:fltVal val="90"/>
                                          </p:val>
                                        </p:tav>
                                        <p:tav tm="100000">
                                          <p:val>
                                            <p:fltVal val="0"/>
                                          </p:val>
                                        </p:tav>
                                      </p:tavLst>
                                    </p:anim>
                                    <p:animEffect transition="in" filter="fade">
                                      <p:cBhvr>
                                        <p:cTn id="222"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a:bodyPr>
          <a:lstStyle/>
          <a:p>
            <a:r>
              <a:rPr lang="bn-IN" sz="6000" b="1" dirty="0" smtClean="0"/>
              <a:t>বাড়ির কাজ</a:t>
            </a:r>
            <a:endParaRPr lang="en-US" sz="6000" b="1" dirty="0"/>
          </a:p>
        </p:txBody>
      </p:sp>
      <p:sp>
        <p:nvSpPr>
          <p:cNvPr id="3" name="Content Placeholder 2"/>
          <p:cNvSpPr>
            <a:spLocks noGrp="1"/>
          </p:cNvSpPr>
          <p:nvPr>
            <p:ph idx="1"/>
          </p:nvPr>
        </p:nvSpPr>
        <p:spPr/>
        <p:txBody>
          <a:bodyPr>
            <a:normAutofit fontScale="62500" lnSpcReduction="20000"/>
          </a:bodyPr>
          <a:lstStyle/>
          <a:p>
            <a:r>
              <a:rPr lang="bn-IN" b="1" dirty="0" smtClean="0"/>
              <a:t>উদ্দীপকটি পড়ে নিচের প্রশ্নগুলোর উত্তর দাওঃ</a:t>
            </a:r>
          </a:p>
          <a:p>
            <a:pPr>
              <a:buNone/>
            </a:pPr>
            <a:r>
              <a:rPr lang="bn-IN" dirty="0" smtClean="0"/>
              <a:t>তুহিন ও করিম দুই বন্ধু তিন দিনের সফরে ৫০০কিঃমিঃকক্সবাজাএর দিকে মদন থেকে রওয়ানা পথিমধ্যে রাত্রী হলো।নতুন চাঁদ দেখা গেল।তুহিন তখন বলল,আমরা দিনের বেলা না খেয়ে এবাদত করবো।করিম বলল,খেতে হবে নাহ্‌।সফরে দিনের বেলা খাওয়ার হুকুম আছে বাড়িতে গিয়ে ইবাদত করব এবং মসজিদে  কিছু দিন আবদ্ধ থাকব তুহিন তখন ইমামের নিকট গিয়ে বলল,ইহা কি ঠিক?তখন ইমাম্ সাহেব কুরআনের আয়াত  পাঠ করলো,  “</a:t>
            </a:r>
            <a:r>
              <a:rPr lang="ar-SA" dirty="0" smtClean="0"/>
              <a:t>فمن كان منكم مرىضا او عمي سفر فعدة من ايام الج</a:t>
            </a:r>
            <a:r>
              <a:rPr lang="bn-IN" dirty="0" smtClean="0"/>
              <a:t>”.</a:t>
            </a:r>
          </a:p>
          <a:p>
            <a:pPr>
              <a:buNone/>
            </a:pPr>
            <a:r>
              <a:rPr lang="bn-IN" b="1" dirty="0" smtClean="0">
                <a:solidFill>
                  <a:srgbClr val="7030A0"/>
                </a:solidFill>
              </a:rPr>
              <a:t>ক.কোন মাসের চাঁদ তারা দেখল?</a:t>
            </a:r>
          </a:p>
          <a:p>
            <a:pPr>
              <a:buNone/>
            </a:pPr>
            <a:r>
              <a:rPr lang="bn-IN" b="1" dirty="0" smtClean="0">
                <a:solidFill>
                  <a:schemeClr val="accent6">
                    <a:lumMod val="50000"/>
                  </a:schemeClr>
                </a:solidFill>
              </a:rPr>
              <a:t>খ.“</a:t>
            </a:r>
            <a:r>
              <a:rPr lang="ar-SA" b="1" dirty="0" smtClean="0">
                <a:solidFill>
                  <a:schemeClr val="accent6">
                    <a:lumMod val="50000"/>
                  </a:schemeClr>
                </a:solidFill>
              </a:rPr>
              <a:t>فمن كان منكم مرىضا او عمي سفر فعدة من ايام الج</a:t>
            </a:r>
            <a:r>
              <a:rPr lang="bn-IN" b="1" dirty="0" smtClean="0">
                <a:solidFill>
                  <a:schemeClr val="accent6">
                    <a:lumMod val="50000"/>
                  </a:schemeClr>
                </a:solidFill>
              </a:rPr>
              <a:t>” আয়াতটির মর্ম বুঝিয়ে লিখ?</a:t>
            </a:r>
          </a:p>
          <a:p>
            <a:pPr>
              <a:buNone/>
            </a:pPr>
            <a:r>
              <a:rPr lang="bn-IN" b="1" dirty="0" smtClean="0">
                <a:solidFill>
                  <a:schemeClr val="accent3">
                    <a:lumMod val="50000"/>
                  </a:schemeClr>
                </a:solidFill>
              </a:rPr>
              <a:t>গ.উদ্দিপকে কোন বিশেষ মাসকে নির্দেশ করেছে?সফররত অবস্থায় রোজার বিধান কি তা বর্ণনা কর।</a:t>
            </a:r>
          </a:p>
          <a:p>
            <a:pPr>
              <a:buNone/>
            </a:pPr>
            <a:r>
              <a:rPr lang="bn-IN" b="1" dirty="0" smtClean="0">
                <a:solidFill>
                  <a:srgbClr val="7030A0"/>
                </a:solidFill>
              </a:rPr>
              <a:t>ঘ.তুহিনএর মতামতে্র সাথে তুমি কি একমত? কার মতামতটি যথার্থ তা শরীয়তের দৃষ্টিতে ব্যাখ্যা কর।</a:t>
            </a:r>
          </a:p>
          <a:p>
            <a:pPr>
              <a:buNone/>
            </a:pPr>
            <a:endParaRPr lang="bn-IN" b="1" dirty="0" smtClean="0">
              <a:solidFill>
                <a:srgbClr val="7030A0"/>
              </a:solidFill>
            </a:endParaRPr>
          </a:p>
          <a:p>
            <a:pPr>
              <a:buNone/>
            </a:pPr>
            <a:r>
              <a:rPr lang="bn-IN" b="1" dirty="0" smtClean="0">
                <a:solidFill>
                  <a:srgbClr val="7030A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0" end="0"/>
                                            </p:txEl>
                                          </p:spTgt>
                                        </p:tgtEl>
                                      </p:cBhvr>
                                    </p:animEffect>
                                  </p:childTnLst>
                                </p:cTn>
                              </p:par>
                              <p:par>
                                <p:cTn id="15" presetID="29"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to="" calcmode="lin" valueType="num">
                                      <p:cBhvr>
                                        <p:cTn id="24" dur="1" fill="hold"/>
                                        <p:tgtEl>
                                          <p:spTgt spid="3">
                                            <p:txEl>
                                              <p:pRg st="2" end="2"/>
                                            </p:txEl>
                                          </p:spTgt>
                                        </p:tgtEl>
                                        <p:attrNameLst>
                                          <p:attrName/>
                                        </p:attrNameLst>
                                      </p:cBhvr>
                                    </p:anim>
                                  </p:childTnLst>
                                </p:cTn>
                              </p:par>
                              <p:par>
                                <p:cTn id="25" presetID="24"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par>
                                <p:cTn id="28" presetID="24" presetClass="entr" presetSubtype="0"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to="" calcmode="lin" valueType="num">
                                      <p:cBhvr>
                                        <p:cTn id="30" dur="1" fill="hold"/>
                                        <p:tgtEl>
                                          <p:spTgt spid="3">
                                            <p:txEl>
                                              <p:pRg st="4" end="4"/>
                                            </p:txEl>
                                          </p:spTgt>
                                        </p:tgtEl>
                                        <p:attrNameLst>
                                          <p:attrName/>
                                        </p:attrNameLst>
                                      </p:cBhvr>
                                    </p:anim>
                                  </p:childTnLst>
                                </p:cTn>
                              </p:par>
                              <p:par>
                                <p:cTn id="31" presetID="24"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to="" calcmode="lin" valueType="num">
                                      <p:cBhvr>
                                        <p:cTn id="33"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normAutofit/>
          </a:bodyPr>
          <a:lstStyle/>
          <a:p>
            <a:r>
              <a:rPr lang="bn-IN" sz="6600" b="1" dirty="0" smtClean="0">
                <a:solidFill>
                  <a:srgbClr val="FFFF00"/>
                </a:solidFill>
              </a:rPr>
              <a:t>সকলকে ধন্যবাদ</a:t>
            </a:r>
            <a:endParaRPr lang="en-US" sz="6600" b="1" dirty="0">
              <a:solidFill>
                <a:srgbClr val="FFFF00"/>
              </a:solidFill>
            </a:endParaRPr>
          </a:p>
        </p:txBody>
      </p:sp>
      <p:pic>
        <p:nvPicPr>
          <p:cNvPr id="4" name="Content Placeholder 3" descr="Untitled picture.png"/>
          <p:cNvPicPr>
            <a:picLocks noGrp="1" noChangeAspect="1"/>
          </p:cNvPicPr>
          <p:nvPr>
            <p:ph idx="1"/>
          </p:nvPr>
        </p:nvPicPr>
        <p:blipFill>
          <a:blip r:embed="rId2"/>
          <a:stretch>
            <a:fillRect/>
          </a:stretch>
        </p:blipFill>
        <p:spPr>
          <a:xfrm>
            <a:off x="381000" y="1524000"/>
            <a:ext cx="8305800" cy="3276600"/>
          </a:xfrm>
          <a:prstGeom prst="rect">
            <a:avLst/>
          </a:prstGeom>
          <a:ln>
            <a:noFill/>
          </a:ln>
          <a:effectLst>
            <a:softEdge rad="112500"/>
          </a:effectLst>
        </p:spPr>
      </p:pic>
      <p:sp>
        <p:nvSpPr>
          <p:cNvPr id="5" name="TextBox 4"/>
          <p:cNvSpPr txBox="1"/>
          <p:nvPr/>
        </p:nvSpPr>
        <p:spPr>
          <a:xfrm>
            <a:off x="457200" y="4724400"/>
            <a:ext cx="8153400"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bn-IN" sz="9600" b="1" dirty="0" smtClean="0"/>
              <a:t>আল্লাহ হাফেজ</a:t>
            </a:r>
            <a:endParaRPr lang="en-US" sz="9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iterate type="lt">
                                    <p:tmPct val="5000"/>
                                  </p:iterate>
                                  <p:childTnLst>
                                    <p:set>
                                      <p:cBhvr>
                                        <p:cTn id="17" dur="1" fill="hold">
                                          <p:stCondLst>
                                            <p:cond delay="0"/>
                                          </p:stCondLst>
                                        </p:cTn>
                                        <p:tgtEl>
                                          <p:spTgt spid="2"/>
                                        </p:tgtEl>
                                        <p:attrNameLst>
                                          <p:attrName>style.visibility</p:attrName>
                                        </p:attrNameLst>
                                      </p:cBhvr>
                                      <p:to>
                                        <p:strVal val="visible"/>
                                      </p:to>
                                    </p:set>
                                    <p:anim calcmode="lin" valueType="num">
                                      <p:cBhvr>
                                        <p:cTn id="18" dur="1000" fill="hold"/>
                                        <p:tgtEl>
                                          <p:spTgt spid="2"/>
                                        </p:tgtEl>
                                        <p:attrNameLst>
                                          <p:attrName>ppt_w</p:attrName>
                                        </p:attrNameLst>
                                      </p:cBhvr>
                                      <p:tavLst>
                                        <p:tav tm="0">
                                          <p:val>
                                            <p:fltVal val="0"/>
                                          </p:val>
                                        </p:tav>
                                        <p:tav tm="100000">
                                          <p:val>
                                            <p:strVal val="#ppt_w"/>
                                          </p:val>
                                        </p:tav>
                                      </p:tavLst>
                                    </p:anim>
                                    <p:anim calcmode="lin" valueType="num">
                                      <p:cBhvr>
                                        <p:cTn id="19" dur="1000" fill="hold"/>
                                        <p:tgtEl>
                                          <p:spTgt spid="2"/>
                                        </p:tgtEl>
                                        <p:attrNameLst>
                                          <p:attrName>ppt_h</p:attrName>
                                        </p:attrNameLst>
                                      </p:cBhvr>
                                      <p:tavLst>
                                        <p:tav tm="0">
                                          <p:val>
                                            <p:fltVal val="0"/>
                                          </p:val>
                                        </p:tav>
                                        <p:tav tm="100000">
                                          <p:val>
                                            <p:strVal val="#ppt_h"/>
                                          </p:val>
                                        </p:tav>
                                      </p:tavLst>
                                    </p:anim>
                                    <p:anim calcmode="lin" valueType="num">
                                      <p:cBhvr>
                                        <p:cTn id="20" dur="1000" fill="hold"/>
                                        <p:tgtEl>
                                          <p:spTgt spid="2"/>
                                        </p:tgtEl>
                                        <p:attrNameLst>
                                          <p:attrName>style.rotation</p:attrName>
                                        </p:attrNameLst>
                                      </p:cBhvr>
                                      <p:tavLst>
                                        <p:tav tm="0">
                                          <p:val>
                                            <p:fltVal val="90"/>
                                          </p:val>
                                        </p:tav>
                                        <p:tav tm="100000">
                                          <p:val>
                                            <p:fltVal val="0"/>
                                          </p:val>
                                        </p:tav>
                                      </p:tavLst>
                                    </p:anim>
                                    <p:animEffect transition="in" filter="fade">
                                      <p:cBhvr>
                                        <p:cTn id="21" dur="10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repeatCount="indefinite"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1000" fill="hold"/>
                                        <p:tgtEl>
                                          <p:spTgt spid="5"/>
                                        </p:tgtEl>
                                        <p:attrNameLst>
                                          <p:attrName>ppt_w</p:attrName>
                                        </p:attrNameLst>
                                      </p:cBhvr>
                                      <p:tavLst>
                                        <p:tav tm="0">
                                          <p:val>
                                            <p:strVal val="#ppt_w*0.70"/>
                                          </p:val>
                                        </p:tav>
                                        <p:tav tm="100000">
                                          <p:val>
                                            <p:strVal val="#ppt_w"/>
                                          </p:val>
                                        </p:tav>
                                      </p:tavLst>
                                    </p:anim>
                                    <p:anim calcmode="lin" valueType="num">
                                      <p:cBhvr>
                                        <p:cTn id="27" dur="1000" fill="hold"/>
                                        <p:tgtEl>
                                          <p:spTgt spid="5"/>
                                        </p:tgtEl>
                                        <p:attrNameLst>
                                          <p:attrName>ppt_h</p:attrName>
                                        </p:attrNameLst>
                                      </p:cBhvr>
                                      <p:tavLst>
                                        <p:tav tm="0">
                                          <p:val>
                                            <p:strVal val="#ppt_h"/>
                                          </p:val>
                                        </p:tav>
                                        <p:tav tm="100000">
                                          <p:val>
                                            <p:strVal val="#ppt_h"/>
                                          </p:val>
                                        </p:tav>
                                      </p:tavLst>
                                    </p:anim>
                                    <p:animEffect transition="in" filter="fade">
                                      <p:cBhvr>
                                        <p:cTn id="2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Autofit/>
          </a:bodyPr>
          <a:lstStyle/>
          <a:p>
            <a:r>
              <a:rPr lang="bn-IN" sz="8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পরিচিতি</a:t>
            </a:r>
            <a:endParaRPr lang="en-US" sz="8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Text Placeholder 2"/>
          <p:cNvSpPr>
            <a:spLocks noGrp="1"/>
          </p:cNvSpPr>
          <p:nvPr>
            <p:ph type="body" idx="1"/>
          </p:nvPr>
        </p:nvSpPr>
        <p:spPr>
          <a:solidFill>
            <a:srgbClr val="00B0F0"/>
          </a:solidFill>
        </p:spPr>
        <p:txBody>
          <a:bodyPr>
            <a:noAutofit/>
          </a:bodyPr>
          <a:lstStyle/>
          <a:p>
            <a:pPr algn="ctr"/>
            <a:r>
              <a:rPr lang="bn-IN" sz="3600" dirty="0" smtClean="0"/>
              <a:t>শিক্ষক</a:t>
            </a:r>
            <a:endParaRPr lang="en-US" sz="3600" dirty="0"/>
          </a:p>
        </p:txBody>
      </p:sp>
      <p:sp>
        <p:nvSpPr>
          <p:cNvPr id="4" name="Content Placeholder 3"/>
          <p:cNvSpPr>
            <a:spLocks noGrp="1"/>
          </p:cNvSpPr>
          <p:nvPr>
            <p:ph sz="half" idx="2"/>
          </p:nvPr>
        </p:nvSpPr>
        <p:spPr>
          <a:xfrm>
            <a:off x="457200" y="2133600"/>
            <a:ext cx="4040188" cy="3951288"/>
          </a:xfrm>
        </p:spPr>
        <p:style>
          <a:lnRef idx="2">
            <a:schemeClr val="accent3"/>
          </a:lnRef>
          <a:fillRef idx="1">
            <a:schemeClr val="lt1"/>
          </a:fillRef>
          <a:effectRef idx="0">
            <a:schemeClr val="accent3"/>
          </a:effectRef>
          <a:fontRef idx="minor">
            <a:schemeClr val="dk1"/>
          </a:fontRef>
        </p:style>
        <p:txBody>
          <a:bodyPr>
            <a:normAutofit/>
          </a:bodyPr>
          <a:lstStyle/>
          <a:p>
            <a:pPr algn="ctr">
              <a:buNone/>
            </a:pPr>
            <a:r>
              <a:rPr lang="bn-IN"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মোঃরুহুল আমিন খান</a:t>
            </a:r>
          </a:p>
          <a:p>
            <a:pPr>
              <a:buNone/>
            </a:pPr>
            <a:r>
              <a:rPr lang="bn-IN"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সহকারি সুপার,বালালি বাঘমারা খন্দকার আব্দুর রাজ্জাক দাখিল মাদ্রাসা।মদন-নেত্রকোণা</a:t>
            </a:r>
            <a:r>
              <a:rPr lang="bn-IN"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মোবা</a:t>
            </a:r>
            <a:r>
              <a:rPr lang="en-US"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bn-IN"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০১৯২০৩৮১৪১৫</a:t>
            </a:r>
            <a:endParaRPr lang="en-US" sz="1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Text Placeholder 4"/>
          <p:cNvSpPr>
            <a:spLocks noGrp="1"/>
          </p:cNvSpPr>
          <p:nvPr>
            <p:ph type="body" sz="quarter" idx="3"/>
          </p:nvPr>
        </p:nvSpPr>
        <p:spPr>
          <a:solidFill>
            <a:srgbClr val="00B050"/>
          </a:solidFill>
        </p:spPr>
        <p:txBody>
          <a:bodyPr>
            <a:noAutofit/>
          </a:bodyPr>
          <a:lstStyle/>
          <a:p>
            <a:pPr algn="ctr"/>
            <a:r>
              <a:rPr lang="bn-IN" sz="4400" dirty="0" smtClean="0"/>
              <a:t>পাঠ</a:t>
            </a:r>
            <a:endParaRPr lang="en-US" sz="4400" dirty="0"/>
          </a:p>
        </p:txBody>
      </p:sp>
      <p:sp>
        <p:nvSpPr>
          <p:cNvPr id="6" name="Content Placeholder 5"/>
          <p:cNvSpPr>
            <a:spLocks noGrp="1"/>
          </p:cNvSpPr>
          <p:nvPr>
            <p:ph sz="quarter" idx="4"/>
          </p:nvPr>
        </p:nvSpPr>
        <p:spPr>
          <a:ln>
            <a:solidFill>
              <a:schemeClr val="accent1"/>
            </a:solidFill>
          </a:ln>
        </p:spPr>
        <p:style>
          <a:lnRef idx="2">
            <a:schemeClr val="accent5"/>
          </a:lnRef>
          <a:fillRef idx="1">
            <a:schemeClr val="lt1"/>
          </a:fillRef>
          <a:effectRef idx="0">
            <a:schemeClr val="accent5"/>
          </a:effectRef>
          <a:fontRef idx="minor">
            <a:schemeClr val="dk1"/>
          </a:fontRef>
        </p:style>
        <p:txBody>
          <a:bodyPr/>
          <a:lstStyle/>
          <a:p>
            <a:pPr>
              <a:buNone/>
            </a:pPr>
            <a:r>
              <a:rPr lang="bn-IN" b="1" dirty="0" smtClean="0"/>
              <a:t>শ্রেনিঃদাখিল অষ্টম</a:t>
            </a:r>
          </a:p>
          <a:p>
            <a:pPr>
              <a:buNone/>
            </a:pPr>
            <a:r>
              <a:rPr lang="bn-IN"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বিষয়ঃআল-আকাইদ</a:t>
            </a:r>
            <a:r>
              <a:rPr lang="bn-IN" sz="2000" b="1" dirty="0" smtClean="0"/>
              <a:t> ওয়াল ফিকাহ</a:t>
            </a:r>
          </a:p>
          <a:p>
            <a:pPr>
              <a:buNone/>
            </a:pPr>
            <a:r>
              <a:rPr lang="bn-IN" sz="2000" b="1" dirty="0" smtClean="0"/>
              <a:t>অধ্যায়ঃ চতুর্থ</a:t>
            </a:r>
          </a:p>
          <a:p>
            <a:pPr>
              <a:buNone/>
            </a:pPr>
            <a:r>
              <a:rPr lang="bn-IN" sz="2000" b="1" dirty="0" smtClean="0"/>
              <a:t>পাঠঃ১মও২য়(সাওমের মাসায়েল,ইতেকাফ ওসদাকাতুলফিতর)।</a:t>
            </a:r>
          </a:p>
          <a:p>
            <a:pPr>
              <a:buNone/>
            </a:pPr>
            <a:r>
              <a:rPr lang="bn-IN" sz="2000" b="1" dirty="0" smtClean="0"/>
              <a:t>তারিখঃ১২/০৫/২০২০ইং-</a:t>
            </a:r>
          </a:p>
          <a:p>
            <a:pPr>
              <a:buNone/>
            </a:pPr>
            <a:endParaRPr lang="bn-IN" sz="2000" b="1" dirty="0" smtClean="0"/>
          </a:p>
          <a:p>
            <a:pPr>
              <a:buNone/>
            </a:pPr>
            <a:endParaRPr lang="en-US" sz="2000" b="1" dirty="0"/>
          </a:p>
        </p:txBody>
      </p:sp>
      <p:pic>
        <p:nvPicPr>
          <p:cNvPr id="7" name="Picture 3" descr="G:\picture\man\ambasador ruhul khan amin.jpg"/>
          <p:cNvPicPr>
            <a:picLocks noChangeAspect="1" noChangeArrowheads="1"/>
          </p:cNvPicPr>
          <p:nvPr/>
        </p:nvPicPr>
        <p:blipFill>
          <a:blip r:embed="rId3"/>
          <a:srcRect/>
          <a:stretch>
            <a:fillRect/>
          </a:stretch>
        </p:blipFill>
        <p:spPr bwMode="auto">
          <a:xfrm>
            <a:off x="838200" y="4191000"/>
            <a:ext cx="3429000" cy="1676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path" presetSubtype="0" accel="50000" decel="50000" fill="hold" grpId="0" nodeType="click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6" dur="20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dissolve">
                                      <p:cBhvr>
                                        <p:cTn id="11" dur="500"/>
                                        <p:tgtEl>
                                          <p:spTgt spid="3">
                                            <p:bg/>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dissolv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
                                            <p:bg/>
                                          </p:spTgt>
                                        </p:tgtEl>
                                        <p:attrNameLst>
                                          <p:attrName>style.visibility</p:attrName>
                                        </p:attrNameLst>
                                      </p:cBhvr>
                                      <p:to>
                                        <p:strVal val="visible"/>
                                      </p:to>
                                    </p:set>
                                    <p:anim calcmode="lin" valueType="num">
                                      <p:cBhvr>
                                        <p:cTn id="21" dur="500" fill="hold"/>
                                        <p:tgtEl>
                                          <p:spTgt spid="4">
                                            <p:bg/>
                                          </p:spTgt>
                                        </p:tgtEl>
                                        <p:attrNameLst>
                                          <p:attrName>ppt_w</p:attrName>
                                        </p:attrNameLst>
                                      </p:cBhvr>
                                      <p:tavLst>
                                        <p:tav tm="0">
                                          <p:val>
                                            <p:fltVal val="0"/>
                                          </p:val>
                                        </p:tav>
                                        <p:tav tm="100000">
                                          <p:val>
                                            <p:strVal val="#ppt_w"/>
                                          </p:val>
                                        </p:tav>
                                      </p:tavLst>
                                    </p:anim>
                                    <p:anim calcmode="lin" valueType="num">
                                      <p:cBhvr>
                                        <p:cTn id="22" dur="500" fill="hold"/>
                                        <p:tgtEl>
                                          <p:spTgt spid="4">
                                            <p:bg/>
                                          </p:spTgt>
                                        </p:tgtEl>
                                        <p:attrNameLst>
                                          <p:attrName>ppt_h</p:attrName>
                                        </p:attrNameLst>
                                      </p:cBhvr>
                                      <p:tavLst>
                                        <p:tav tm="0">
                                          <p:val>
                                            <p:fltVal val="0"/>
                                          </p:val>
                                        </p:tav>
                                        <p:tav tm="100000">
                                          <p:val>
                                            <p:strVal val="#ppt_h"/>
                                          </p:val>
                                        </p:tav>
                                      </p:tavLst>
                                    </p:anim>
                                    <p:animEffect transition="in" filter="fade">
                                      <p:cBhvr>
                                        <p:cTn id="23" dur="500"/>
                                        <p:tgtEl>
                                          <p:spTgt spid="4">
                                            <p:bg/>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 calcmode="lin" valueType="num">
                                      <p:cBhvr>
                                        <p:cTn id="28"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30" dur="500"/>
                                        <p:tgtEl>
                                          <p:spTgt spid="4">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anim calcmode="lin" valueType="num">
                                      <p:cBhvr>
                                        <p:cTn id="35"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37" dur="500"/>
                                        <p:tgtEl>
                                          <p:spTgt spid="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0" presetClass="entr" presetSubtype="0" fill="hold"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edge">
                                      <p:cBhvr>
                                        <p:cTn id="42" dur="20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54" presetClass="entr" presetSubtype="0" accel="100000" fill="hold" nodeType="click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anim calcmode="lin" valueType="num">
                                      <p:cBhvr>
                                        <p:cTn id="47" dur="500" fill="hold"/>
                                        <p:tgtEl>
                                          <p:spTgt spid="6">
                                            <p:txEl>
                                              <p:pRg st="0" end="0"/>
                                            </p:txEl>
                                          </p:spTgt>
                                        </p:tgtEl>
                                        <p:attrNameLst>
                                          <p:attrName>ppt_w</p:attrName>
                                        </p:attrNameLst>
                                      </p:cBhvr>
                                      <p:tavLst>
                                        <p:tav tm="0">
                                          <p:val>
                                            <p:strVal val="#ppt_w*0.05"/>
                                          </p:val>
                                        </p:tav>
                                        <p:tav tm="100000">
                                          <p:val>
                                            <p:strVal val="#ppt_w"/>
                                          </p:val>
                                        </p:tav>
                                      </p:tavLst>
                                    </p:anim>
                                    <p:anim calcmode="lin" valueType="num">
                                      <p:cBhvr>
                                        <p:cTn id="48" dur="500" fill="hold"/>
                                        <p:tgtEl>
                                          <p:spTgt spid="6">
                                            <p:txEl>
                                              <p:pRg st="0" end="0"/>
                                            </p:txEl>
                                          </p:spTgt>
                                        </p:tgtEl>
                                        <p:attrNameLst>
                                          <p:attrName>ppt_h</p:attrName>
                                        </p:attrNameLst>
                                      </p:cBhvr>
                                      <p:tavLst>
                                        <p:tav tm="0">
                                          <p:val>
                                            <p:strVal val="#ppt_h"/>
                                          </p:val>
                                        </p:tav>
                                        <p:tav tm="100000">
                                          <p:val>
                                            <p:strVal val="#ppt_h"/>
                                          </p:val>
                                        </p:tav>
                                      </p:tavLst>
                                    </p:anim>
                                    <p:anim calcmode="lin" valueType="num">
                                      <p:cBhvr>
                                        <p:cTn id="49" dur="5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50" dur="500" fill="hold"/>
                                        <p:tgtEl>
                                          <p:spTgt spid="6">
                                            <p:txEl>
                                              <p:pRg st="0" end="0"/>
                                            </p:txEl>
                                          </p:spTgt>
                                        </p:tgtEl>
                                        <p:attrNameLst>
                                          <p:attrName>ppt_y</p:attrName>
                                        </p:attrNameLst>
                                      </p:cBhvr>
                                      <p:tavLst>
                                        <p:tav tm="0">
                                          <p:val>
                                            <p:strVal val="#ppt_y"/>
                                          </p:val>
                                        </p:tav>
                                        <p:tav tm="100000">
                                          <p:val>
                                            <p:strVal val="#ppt_y"/>
                                          </p:val>
                                        </p:tav>
                                      </p:tavLst>
                                    </p:anim>
                                    <p:animEffect transition="in" filter="fade">
                                      <p:cBhvr>
                                        <p:cTn id="51" dur="500"/>
                                        <p:tgtEl>
                                          <p:spTgt spid="6">
                                            <p:txEl>
                                              <p:pRg st="0" end="0"/>
                                            </p:txEl>
                                          </p:spTgt>
                                        </p:tgtEl>
                                      </p:cBhvr>
                                    </p:animEffect>
                                  </p:childTnLst>
                                </p:cTn>
                              </p:par>
                              <p:par>
                                <p:cTn id="52" presetID="54" presetClass="entr" presetSubtype="0" accel="100000" fill="hold" nodeType="withEffect">
                                  <p:stCondLst>
                                    <p:cond delay="0"/>
                                  </p:stCondLst>
                                  <p:childTnLst>
                                    <p:set>
                                      <p:cBhvr>
                                        <p:cTn id="53" dur="1" fill="hold">
                                          <p:stCondLst>
                                            <p:cond delay="0"/>
                                          </p:stCondLst>
                                        </p:cTn>
                                        <p:tgtEl>
                                          <p:spTgt spid="6">
                                            <p:txEl>
                                              <p:pRg st="1" end="1"/>
                                            </p:txEl>
                                          </p:spTgt>
                                        </p:tgtEl>
                                        <p:attrNameLst>
                                          <p:attrName>style.visibility</p:attrName>
                                        </p:attrNameLst>
                                      </p:cBhvr>
                                      <p:to>
                                        <p:strVal val="visible"/>
                                      </p:to>
                                    </p:set>
                                    <p:anim calcmode="lin" valueType="num">
                                      <p:cBhvr>
                                        <p:cTn id="54" dur="500" fill="hold"/>
                                        <p:tgtEl>
                                          <p:spTgt spid="6">
                                            <p:txEl>
                                              <p:pRg st="1" end="1"/>
                                            </p:txEl>
                                          </p:spTgt>
                                        </p:tgtEl>
                                        <p:attrNameLst>
                                          <p:attrName>ppt_w</p:attrName>
                                        </p:attrNameLst>
                                      </p:cBhvr>
                                      <p:tavLst>
                                        <p:tav tm="0">
                                          <p:val>
                                            <p:strVal val="#ppt_w*0.05"/>
                                          </p:val>
                                        </p:tav>
                                        <p:tav tm="100000">
                                          <p:val>
                                            <p:strVal val="#ppt_w"/>
                                          </p:val>
                                        </p:tav>
                                      </p:tavLst>
                                    </p:anim>
                                    <p:anim calcmode="lin" valueType="num">
                                      <p:cBhvr>
                                        <p:cTn id="55" dur="500" fill="hold"/>
                                        <p:tgtEl>
                                          <p:spTgt spid="6">
                                            <p:txEl>
                                              <p:pRg st="1" end="1"/>
                                            </p:txEl>
                                          </p:spTgt>
                                        </p:tgtEl>
                                        <p:attrNameLst>
                                          <p:attrName>ppt_h</p:attrName>
                                        </p:attrNameLst>
                                      </p:cBhvr>
                                      <p:tavLst>
                                        <p:tav tm="0">
                                          <p:val>
                                            <p:strVal val="#ppt_h"/>
                                          </p:val>
                                        </p:tav>
                                        <p:tav tm="100000">
                                          <p:val>
                                            <p:strVal val="#ppt_h"/>
                                          </p:val>
                                        </p:tav>
                                      </p:tavLst>
                                    </p:anim>
                                    <p:anim calcmode="lin" valueType="num">
                                      <p:cBhvr>
                                        <p:cTn id="56" dur="500" fill="hold"/>
                                        <p:tgtEl>
                                          <p:spTgt spid="6">
                                            <p:txEl>
                                              <p:pRg st="1" end="1"/>
                                            </p:txEl>
                                          </p:spTgt>
                                        </p:tgtEl>
                                        <p:attrNameLst>
                                          <p:attrName>ppt_x</p:attrName>
                                        </p:attrNameLst>
                                      </p:cBhvr>
                                      <p:tavLst>
                                        <p:tav tm="0">
                                          <p:val>
                                            <p:strVal val="#ppt_x-.2"/>
                                          </p:val>
                                        </p:tav>
                                        <p:tav tm="100000">
                                          <p:val>
                                            <p:strVal val="#ppt_x"/>
                                          </p:val>
                                        </p:tav>
                                      </p:tavLst>
                                    </p:anim>
                                    <p:anim calcmode="lin" valueType="num">
                                      <p:cBhvr>
                                        <p:cTn id="57" dur="500" fill="hold"/>
                                        <p:tgtEl>
                                          <p:spTgt spid="6">
                                            <p:txEl>
                                              <p:pRg st="1" end="1"/>
                                            </p:txEl>
                                          </p:spTgt>
                                        </p:tgtEl>
                                        <p:attrNameLst>
                                          <p:attrName>ppt_y</p:attrName>
                                        </p:attrNameLst>
                                      </p:cBhvr>
                                      <p:tavLst>
                                        <p:tav tm="0">
                                          <p:val>
                                            <p:strVal val="#ppt_y"/>
                                          </p:val>
                                        </p:tav>
                                        <p:tav tm="100000">
                                          <p:val>
                                            <p:strVal val="#ppt_y"/>
                                          </p:val>
                                        </p:tav>
                                      </p:tavLst>
                                    </p:anim>
                                    <p:animEffect transition="in" filter="fade">
                                      <p:cBhvr>
                                        <p:cTn id="58" dur="500"/>
                                        <p:tgtEl>
                                          <p:spTgt spid="6">
                                            <p:txEl>
                                              <p:pRg st="1" end="1"/>
                                            </p:txEl>
                                          </p:spTgt>
                                        </p:tgtEl>
                                      </p:cBhvr>
                                    </p:animEffect>
                                  </p:childTnLst>
                                </p:cTn>
                              </p:par>
                              <p:par>
                                <p:cTn id="59" presetID="54" presetClass="entr" presetSubtype="0" accel="100000" fill="hold" nodeType="withEffect">
                                  <p:stCondLst>
                                    <p:cond delay="0"/>
                                  </p:stCondLst>
                                  <p:childTnLst>
                                    <p:set>
                                      <p:cBhvr>
                                        <p:cTn id="60" dur="1" fill="hold">
                                          <p:stCondLst>
                                            <p:cond delay="0"/>
                                          </p:stCondLst>
                                        </p:cTn>
                                        <p:tgtEl>
                                          <p:spTgt spid="6">
                                            <p:txEl>
                                              <p:pRg st="2" end="2"/>
                                            </p:txEl>
                                          </p:spTgt>
                                        </p:tgtEl>
                                        <p:attrNameLst>
                                          <p:attrName>style.visibility</p:attrName>
                                        </p:attrNameLst>
                                      </p:cBhvr>
                                      <p:to>
                                        <p:strVal val="visible"/>
                                      </p:to>
                                    </p:set>
                                    <p:anim calcmode="lin" valueType="num">
                                      <p:cBhvr>
                                        <p:cTn id="61" dur="500" fill="hold"/>
                                        <p:tgtEl>
                                          <p:spTgt spid="6">
                                            <p:txEl>
                                              <p:pRg st="2" end="2"/>
                                            </p:txEl>
                                          </p:spTgt>
                                        </p:tgtEl>
                                        <p:attrNameLst>
                                          <p:attrName>ppt_w</p:attrName>
                                        </p:attrNameLst>
                                      </p:cBhvr>
                                      <p:tavLst>
                                        <p:tav tm="0">
                                          <p:val>
                                            <p:strVal val="#ppt_w*0.05"/>
                                          </p:val>
                                        </p:tav>
                                        <p:tav tm="100000">
                                          <p:val>
                                            <p:strVal val="#ppt_w"/>
                                          </p:val>
                                        </p:tav>
                                      </p:tavLst>
                                    </p:anim>
                                    <p:anim calcmode="lin" valueType="num">
                                      <p:cBhvr>
                                        <p:cTn id="62" dur="500" fill="hold"/>
                                        <p:tgtEl>
                                          <p:spTgt spid="6">
                                            <p:txEl>
                                              <p:pRg st="2" end="2"/>
                                            </p:txEl>
                                          </p:spTgt>
                                        </p:tgtEl>
                                        <p:attrNameLst>
                                          <p:attrName>ppt_h</p:attrName>
                                        </p:attrNameLst>
                                      </p:cBhvr>
                                      <p:tavLst>
                                        <p:tav tm="0">
                                          <p:val>
                                            <p:strVal val="#ppt_h"/>
                                          </p:val>
                                        </p:tav>
                                        <p:tav tm="100000">
                                          <p:val>
                                            <p:strVal val="#ppt_h"/>
                                          </p:val>
                                        </p:tav>
                                      </p:tavLst>
                                    </p:anim>
                                    <p:anim calcmode="lin" valueType="num">
                                      <p:cBhvr>
                                        <p:cTn id="63" dur="500" fill="hold"/>
                                        <p:tgtEl>
                                          <p:spTgt spid="6">
                                            <p:txEl>
                                              <p:pRg st="2" end="2"/>
                                            </p:txEl>
                                          </p:spTgt>
                                        </p:tgtEl>
                                        <p:attrNameLst>
                                          <p:attrName>ppt_x</p:attrName>
                                        </p:attrNameLst>
                                      </p:cBhvr>
                                      <p:tavLst>
                                        <p:tav tm="0">
                                          <p:val>
                                            <p:strVal val="#ppt_x-.2"/>
                                          </p:val>
                                        </p:tav>
                                        <p:tav tm="100000">
                                          <p:val>
                                            <p:strVal val="#ppt_x"/>
                                          </p:val>
                                        </p:tav>
                                      </p:tavLst>
                                    </p:anim>
                                    <p:anim calcmode="lin" valueType="num">
                                      <p:cBhvr>
                                        <p:cTn id="64" dur="500" fill="hold"/>
                                        <p:tgtEl>
                                          <p:spTgt spid="6">
                                            <p:txEl>
                                              <p:pRg st="2" end="2"/>
                                            </p:txEl>
                                          </p:spTgt>
                                        </p:tgtEl>
                                        <p:attrNameLst>
                                          <p:attrName>ppt_y</p:attrName>
                                        </p:attrNameLst>
                                      </p:cBhvr>
                                      <p:tavLst>
                                        <p:tav tm="0">
                                          <p:val>
                                            <p:strVal val="#ppt_y"/>
                                          </p:val>
                                        </p:tav>
                                        <p:tav tm="100000">
                                          <p:val>
                                            <p:strVal val="#ppt_y"/>
                                          </p:val>
                                        </p:tav>
                                      </p:tavLst>
                                    </p:anim>
                                    <p:animEffect transition="in" filter="fade">
                                      <p:cBhvr>
                                        <p:cTn id="65" dur="500"/>
                                        <p:tgtEl>
                                          <p:spTgt spid="6">
                                            <p:txEl>
                                              <p:pRg st="2" end="2"/>
                                            </p:txEl>
                                          </p:spTgt>
                                        </p:tgtEl>
                                      </p:cBhvr>
                                    </p:animEffect>
                                  </p:childTnLst>
                                </p:cTn>
                              </p:par>
                              <p:par>
                                <p:cTn id="66" presetID="54" presetClass="entr" presetSubtype="0" accel="100000" fill="hold" nodeType="withEffect">
                                  <p:stCondLst>
                                    <p:cond delay="0"/>
                                  </p:stCondLst>
                                  <p:childTnLst>
                                    <p:set>
                                      <p:cBhvr>
                                        <p:cTn id="67" dur="1" fill="hold">
                                          <p:stCondLst>
                                            <p:cond delay="0"/>
                                          </p:stCondLst>
                                        </p:cTn>
                                        <p:tgtEl>
                                          <p:spTgt spid="6">
                                            <p:txEl>
                                              <p:pRg st="3" end="3"/>
                                            </p:txEl>
                                          </p:spTgt>
                                        </p:tgtEl>
                                        <p:attrNameLst>
                                          <p:attrName>style.visibility</p:attrName>
                                        </p:attrNameLst>
                                      </p:cBhvr>
                                      <p:to>
                                        <p:strVal val="visible"/>
                                      </p:to>
                                    </p:set>
                                    <p:anim calcmode="lin" valueType="num">
                                      <p:cBhvr>
                                        <p:cTn id="68" dur="500" fill="hold"/>
                                        <p:tgtEl>
                                          <p:spTgt spid="6">
                                            <p:txEl>
                                              <p:pRg st="3" end="3"/>
                                            </p:txEl>
                                          </p:spTgt>
                                        </p:tgtEl>
                                        <p:attrNameLst>
                                          <p:attrName>ppt_w</p:attrName>
                                        </p:attrNameLst>
                                      </p:cBhvr>
                                      <p:tavLst>
                                        <p:tav tm="0">
                                          <p:val>
                                            <p:strVal val="#ppt_w*0.05"/>
                                          </p:val>
                                        </p:tav>
                                        <p:tav tm="100000">
                                          <p:val>
                                            <p:strVal val="#ppt_w"/>
                                          </p:val>
                                        </p:tav>
                                      </p:tavLst>
                                    </p:anim>
                                    <p:anim calcmode="lin" valueType="num">
                                      <p:cBhvr>
                                        <p:cTn id="69" dur="500" fill="hold"/>
                                        <p:tgtEl>
                                          <p:spTgt spid="6">
                                            <p:txEl>
                                              <p:pRg st="3" end="3"/>
                                            </p:txEl>
                                          </p:spTgt>
                                        </p:tgtEl>
                                        <p:attrNameLst>
                                          <p:attrName>ppt_h</p:attrName>
                                        </p:attrNameLst>
                                      </p:cBhvr>
                                      <p:tavLst>
                                        <p:tav tm="0">
                                          <p:val>
                                            <p:strVal val="#ppt_h"/>
                                          </p:val>
                                        </p:tav>
                                        <p:tav tm="100000">
                                          <p:val>
                                            <p:strVal val="#ppt_h"/>
                                          </p:val>
                                        </p:tav>
                                      </p:tavLst>
                                    </p:anim>
                                    <p:anim calcmode="lin" valueType="num">
                                      <p:cBhvr>
                                        <p:cTn id="70" dur="500" fill="hold"/>
                                        <p:tgtEl>
                                          <p:spTgt spid="6">
                                            <p:txEl>
                                              <p:pRg st="3" end="3"/>
                                            </p:txEl>
                                          </p:spTgt>
                                        </p:tgtEl>
                                        <p:attrNameLst>
                                          <p:attrName>ppt_x</p:attrName>
                                        </p:attrNameLst>
                                      </p:cBhvr>
                                      <p:tavLst>
                                        <p:tav tm="0">
                                          <p:val>
                                            <p:strVal val="#ppt_x-.2"/>
                                          </p:val>
                                        </p:tav>
                                        <p:tav tm="100000">
                                          <p:val>
                                            <p:strVal val="#ppt_x"/>
                                          </p:val>
                                        </p:tav>
                                      </p:tavLst>
                                    </p:anim>
                                    <p:anim calcmode="lin" valueType="num">
                                      <p:cBhvr>
                                        <p:cTn id="71" dur="500" fill="hold"/>
                                        <p:tgtEl>
                                          <p:spTgt spid="6">
                                            <p:txEl>
                                              <p:pRg st="3" end="3"/>
                                            </p:txEl>
                                          </p:spTgt>
                                        </p:tgtEl>
                                        <p:attrNameLst>
                                          <p:attrName>ppt_y</p:attrName>
                                        </p:attrNameLst>
                                      </p:cBhvr>
                                      <p:tavLst>
                                        <p:tav tm="0">
                                          <p:val>
                                            <p:strVal val="#ppt_y"/>
                                          </p:val>
                                        </p:tav>
                                        <p:tav tm="100000">
                                          <p:val>
                                            <p:strVal val="#ppt_y"/>
                                          </p:val>
                                        </p:tav>
                                      </p:tavLst>
                                    </p:anim>
                                    <p:animEffect transition="in" filter="fade">
                                      <p:cBhvr>
                                        <p:cTn id="72" dur="500"/>
                                        <p:tgtEl>
                                          <p:spTgt spid="6">
                                            <p:txEl>
                                              <p:pRg st="3" end="3"/>
                                            </p:txEl>
                                          </p:spTgt>
                                        </p:tgtEl>
                                      </p:cBhvr>
                                    </p:animEffect>
                                  </p:childTnLst>
                                </p:cTn>
                              </p:par>
                              <p:par>
                                <p:cTn id="73" presetID="54" presetClass="entr" presetSubtype="0" accel="100000" fill="hold" nodeType="withEffect">
                                  <p:stCondLst>
                                    <p:cond delay="0"/>
                                  </p:stCondLst>
                                  <p:childTnLst>
                                    <p:set>
                                      <p:cBhvr>
                                        <p:cTn id="74" dur="1" fill="hold">
                                          <p:stCondLst>
                                            <p:cond delay="0"/>
                                          </p:stCondLst>
                                        </p:cTn>
                                        <p:tgtEl>
                                          <p:spTgt spid="6">
                                            <p:txEl>
                                              <p:pRg st="4" end="4"/>
                                            </p:txEl>
                                          </p:spTgt>
                                        </p:tgtEl>
                                        <p:attrNameLst>
                                          <p:attrName>style.visibility</p:attrName>
                                        </p:attrNameLst>
                                      </p:cBhvr>
                                      <p:to>
                                        <p:strVal val="visible"/>
                                      </p:to>
                                    </p:set>
                                    <p:anim calcmode="lin" valueType="num">
                                      <p:cBhvr>
                                        <p:cTn id="75" dur="500" fill="hold"/>
                                        <p:tgtEl>
                                          <p:spTgt spid="6">
                                            <p:txEl>
                                              <p:pRg st="4" end="4"/>
                                            </p:txEl>
                                          </p:spTgt>
                                        </p:tgtEl>
                                        <p:attrNameLst>
                                          <p:attrName>ppt_w</p:attrName>
                                        </p:attrNameLst>
                                      </p:cBhvr>
                                      <p:tavLst>
                                        <p:tav tm="0">
                                          <p:val>
                                            <p:strVal val="#ppt_w*0.05"/>
                                          </p:val>
                                        </p:tav>
                                        <p:tav tm="100000">
                                          <p:val>
                                            <p:strVal val="#ppt_w"/>
                                          </p:val>
                                        </p:tav>
                                      </p:tavLst>
                                    </p:anim>
                                    <p:anim calcmode="lin" valueType="num">
                                      <p:cBhvr>
                                        <p:cTn id="76" dur="500" fill="hold"/>
                                        <p:tgtEl>
                                          <p:spTgt spid="6">
                                            <p:txEl>
                                              <p:pRg st="4" end="4"/>
                                            </p:txEl>
                                          </p:spTgt>
                                        </p:tgtEl>
                                        <p:attrNameLst>
                                          <p:attrName>ppt_h</p:attrName>
                                        </p:attrNameLst>
                                      </p:cBhvr>
                                      <p:tavLst>
                                        <p:tav tm="0">
                                          <p:val>
                                            <p:strVal val="#ppt_h"/>
                                          </p:val>
                                        </p:tav>
                                        <p:tav tm="100000">
                                          <p:val>
                                            <p:strVal val="#ppt_h"/>
                                          </p:val>
                                        </p:tav>
                                      </p:tavLst>
                                    </p:anim>
                                    <p:anim calcmode="lin" valueType="num">
                                      <p:cBhvr>
                                        <p:cTn id="77" dur="500" fill="hold"/>
                                        <p:tgtEl>
                                          <p:spTgt spid="6">
                                            <p:txEl>
                                              <p:pRg st="4" end="4"/>
                                            </p:txEl>
                                          </p:spTgt>
                                        </p:tgtEl>
                                        <p:attrNameLst>
                                          <p:attrName>ppt_x</p:attrName>
                                        </p:attrNameLst>
                                      </p:cBhvr>
                                      <p:tavLst>
                                        <p:tav tm="0">
                                          <p:val>
                                            <p:strVal val="#ppt_x-.2"/>
                                          </p:val>
                                        </p:tav>
                                        <p:tav tm="100000">
                                          <p:val>
                                            <p:strVal val="#ppt_x"/>
                                          </p:val>
                                        </p:tav>
                                      </p:tavLst>
                                    </p:anim>
                                    <p:anim calcmode="lin" valueType="num">
                                      <p:cBhvr>
                                        <p:cTn id="78" dur="500" fill="hold"/>
                                        <p:tgtEl>
                                          <p:spTgt spid="6">
                                            <p:txEl>
                                              <p:pRg st="4" end="4"/>
                                            </p:txEl>
                                          </p:spTgt>
                                        </p:tgtEl>
                                        <p:attrNameLst>
                                          <p:attrName>ppt_y</p:attrName>
                                        </p:attrNameLst>
                                      </p:cBhvr>
                                      <p:tavLst>
                                        <p:tav tm="0">
                                          <p:val>
                                            <p:strVal val="#ppt_y"/>
                                          </p:val>
                                        </p:tav>
                                        <p:tav tm="100000">
                                          <p:val>
                                            <p:strVal val="#ppt_y"/>
                                          </p:val>
                                        </p:tav>
                                      </p:tavLst>
                                    </p:anim>
                                    <p:animEffect transition="in" filter="fade">
                                      <p:cBhvr>
                                        <p:cTn id="79" dur="500"/>
                                        <p:tgtEl>
                                          <p:spTgt spid="6">
                                            <p:txEl>
                                              <p:pRg st="4" end="4"/>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30" presetClass="entr" presetSubtype="0" fill="hold" grpId="0" nodeType="clickEffect">
                                  <p:stCondLst>
                                    <p:cond delay="0"/>
                                  </p:stCondLst>
                                  <p:childTnLst>
                                    <p:set>
                                      <p:cBhvr>
                                        <p:cTn id="83" dur="1" fill="hold">
                                          <p:stCondLst>
                                            <p:cond delay="0"/>
                                          </p:stCondLst>
                                        </p:cTn>
                                        <p:tgtEl>
                                          <p:spTgt spid="5">
                                            <p:bg/>
                                          </p:spTgt>
                                        </p:tgtEl>
                                        <p:attrNameLst>
                                          <p:attrName>style.visibility</p:attrName>
                                        </p:attrNameLst>
                                      </p:cBhvr>
                                      <p:to>
                                        <p:strVal val="visible"/>
                                      </p:to>
                                    </p:set>
                                    <p:animEffect transition="in" filter="fade">
                                      <p:cBhvr>
                                        <p:cTn id="84" dur="800" decel="100000"/>
                                        <p:tgtEl>
                                          <p:spTgt spid="5">
                                            <p:bg/>
                                          </p:spTgt>
                                        </p:tgtEl>
                                      </p:cBhvr>
                                    </p:animEffect>
                                    <p:anim calcmode="lin" valueType="num">
                                      <p:cBhvr>
                                        <p:cTn id="85" dur="800" decel="100000" fill="hold"/>
                                        <p:tgtEl>
                                          <p:spTgt spid="5">
                                            <p:bg/>
                                          </p:spTgt>
                                        </p:tgtEl>
                                        <p:attrNameLst>
                                          <p:attrName>style.rotation</p:attrName>
                                        </p:attrNameLst>
                                      </p:cBhvr>
                                      <p:tavLst>
                                        <p:tav tm="0">
                                          <p:val>
                                            <p:fltVal val="-90"/>
                                          </p:val>
                                        </p:tav>
                                        <p:tav tm="100000">
                                          <p:val>
                                            <p:fltVal val="0"/>
                                          </p:val>
                                        </p:tav>
                                      </p:tavLst>
                                    </p:anim>
                                    <p:anim calcmode="lin" valueType="num">
                                      <p:cBhvr>
                                        <p:cTn id="86" dur="800" decel="100000" fill="hold"/>
                                        <p:tgtEl>
                                          <p:spTgt spid="5">
                                            <p:bg/>
                                          </p:spTgt>
                                        </p:tgtEl>
                                        <p:attrNameLst>
                                          <p:attrName>ppt_x</p:attrName>
                                        </p:attrNameLst>
                                      </p:cBhvr>
                                      <p:tavLst>
                                        <p:tav tm="0">
                                          <p:val>
                                            <p:strVal val="#ppt_x+0.4"/>
                                          </p:val>
                                        </p:tav>
                                        <p:tav tm="100000">
                                          <p:val>
                                            <p:strVal val="#ppt_x-0.05"/>
                                          </p:val>
                                        </p:tav>
                                      </p:tavLst>
                                    </p:anim>
                                    <p:anim calcmode="lin" valueType="num">
                                      <p:cBhvr>
                                        <p:cTn id="87" dur="800" decel="100000" fill="hold"/>
                                        <p:tgtEl>
                                          <p:spTgt spid="5">
                                            <p:bg/>
                                          </p:spTgt>
                                        </p:tgtEl>
                                        <p:attrNameLst>
                                          <p:attrName>ppt_y</p:attrName>
                                        </p:attrNameLst>
                                      </p:cBhvr>
                                      <p:tavLst>
                                        <p:tav tm="0">
                                          <p:val>
                                            <p:strVal val="#ppt_y-0.4"/>
                                          </p:val>
                                        </p:tav>
                                        <p:tav tm="100000">
                                          <p:val>
                                            <p:strVal val="#ppt_y+0.1"/>
                                          </p:val>
                                        </p:tav>
                                      </p:tavLst>
                                    </p:anim>
                                    <p:anim calcmode="lin" valueType="num">
                                      <p:cBhvr>
                                        <p:cTn id="88" dur="200" accel="100000" fill="hold">
                                          <p:stCondLst>
                                            <p:cond delay="800"/>
                                          </p:stCondLst>
                                        </p:cTn>
                                        <p:tgtEl>
                                          <p:spTgt spid="5">
                                            <p:bg/>
                                          </p:spTgt>
                                        </p:tgtEl>
                                        <p:attrNameLst>
                                          <p:attrName>ppt_x</p:attrName>
                                        </p:attrNameLst>
                                      </p:cBhvr>
                                      <p:tavLst>
                                        <p:tav tm="0">
                                          <p:val>
                                            <p:strVal val="#ppt_x-0.05"/>
                                          </p:val>
                                        </p:tav>
                                        <p:tav tm="100000">
                                          <p:val>
                                            <p:strVal val="#ppt_x"/>
                                          </p:val>
                                        </p:tav>
                                      </p:tavLst>
                                    </p:anim>
                                    <p:anim calcmode="lin" valueType="num">
                                      <p:cBhvr>
                                        <p:cTn id="89" dur="200" accel="100000" fill="hold">
                                          <p:stCondLst>
                                            <p:cond delay="800"/>
                                          </p:stCondLst>
                                        </p:cTn>
                                        <p:tgtEl>
                                          <p:spTgt spid="5">
                                            <p:bg/>
                                          </p:spTgt>
                                        </p:tgtEl>
                                        <p:attrNameLst>
                                          <p:attrName>ppt_y</p:attrName>
                                        </p:attrNameLst>
                                      </p:cBhvr>
                                      <p:tavLst>
                                        <p:tav tm="0">
                                          <p:val>
                                            <p:strVal val="#ppt_y+0.1"/>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30" presetClass="entr" presetSubtype="0" fill="hold" grpId="0" nodeType="clickEffect">
                                  <p:stCondLst>
                                    <p:cond delay="0"/>
                                  </p:stCondLst>
                                  <p:childTnLst>
                                    <p:set>
                                      <p:cBhvr>
                                        <p:cTn id="93" dur="1" fill="hold">
                                          <p:stCondLst>
                                            <p:cond delay="0"/>
                                          </p:stCondLst>
                                        </p:cTn>
                                        <p:tgtEl>
                                          <p:spTgt spid="5">
                                            <p:txEl>
                                              <p:pRg st="0" end="0"/>
                                            </p:txEl>
                                          </p:spTgt>
                                        </p:tgtEl>
                                        <p:attrNameLst>
                                          <p:attrName>style.visibility</p:attrName>
                                        </p:attrNameLst>
                                      </p:cBhvr>
                                      <p:to>
                                        <p:strVal val="visible"/>
                                      </p:to>
                                    </p:set>
                                    <p:animEffect transition="in" filter="fade">
                                      <p:cBhvr>
                                        <p:cTn id="94" dur="800" decel="100000"/>
                                        <p:tgtEl>
                                          <p:spTgt spid="5">
                                            <p:txEl>
                                              <p:pRg st="0" end="0"/>
                                            </p:txEl>
                                          </p:spTgt>
                                        </p:tgtEl>
                                      </p:cBhvr>
                                    </p:animEffect>
                                    <p:anim calcmode="lin" valueType="num">
                                      <p:cBhvr>
                                        <p:cTn id="95" dur="800" decel="100000" fill="hold"/>
                                        <p:tgtEl>
                                          <p:spTgt spid="5">
                                            <p:txEl>
                                              <p:pRg st="0" end="0"/>
                                            </p:txEl>
                                          </p:spTgt>
                                        </p:tgtEl>
                                        <p:attrNameLst>
                                          <p:attrName>style.rotation</p:attrName>
                                        </p:attrNameLst>
                                      </p:cBhvr>
                                      <p:tavLst>
                                        <p:tav tm="0">
                                          <p:val>
                                            <p:fltVal val="-90"/>
                                          </p:val>
                                        </p:tav>
                                        <p:tav tm="100000">
                                          <p:val>
                                            <p:fltVal val="0"/>
                                          </p:val>
                                        </p:tav>
                                      </p:tavLst>
                                    </p:anim>
                                    <p:anim calcmode="lin" valueType="num">
                                      <p:cBhvr>
                                        <p:cTn id="96" dur="800" decel="100000" fill="hold"/>
                                        <p:tgtEl>
                                          <p:spTgt spid="5">
                                            <p:txEl>
                                              <p:pRg st="0" end="0"/>
                                            </p:txEl>
                                          </p:spTgt>
                                        </p:tgtEl>
                                        <p:attrNameLst>
                                          <p:attrName>ppt_x</p:attrName>
                                        </p:attrNameLst>
                                      </p:cBhvr>
                                      <p:tavLst>
                                        <p:tav tm="0">
                                          <p:val>
                                            <p:strVal val="#ppt_x+0.4"/>
                                          </p:val>
                                        </p:tav>
                                        <p:tav tm="100000">
                                          <p:val>
                                            <p:strVal val="#ppt_x-0.05"/>
                                          </p:val>
                                        </p:tav>
                                      </p:tavLst>
                                    </p:anim>
                                    <p:anim calcmode="lin" valueType="num">
                                      <p:cBhvr>
                                        <p:cTn id="97" dur="800" decel="100000" fill="hold"/>
                                        <p:tgtEl>
                                          <p:spTgt spid="5">
                                            <p:txEl>
                                              <p:pRg st="0" end="0"/>
                                            </p:txEl>
                                          </p:spTgt>
                                        </p:tgtEl>
                                        <p:attrNameLst>
                                          <p:attrName>ppt_y</p:attrName>
                                        </p:attrNameLst>
                                      </p:cBhvr>
                                      <p:tavLst>
                                        <p:tav tm="0">
                                          <p:val>
                                            <p:strVal val="#ppt_y-0.4"/>
                                          </p:val>
                                        </p:tav>
                                        <p:tav tm="100000">
                                          <p:val>
                                            <p:strVal val="#ppt_y+0.1"/>
                                          </p:val>
                                        </p:tav>
                                      </p:tavLst>
                                    </p:anim>
                                    <p:anim calcmode="lin" valueType="num">
                                      <p:cBhvr>
                                        <p:cTn id="98" dur="200" accel="100000" fill="hold">
                                          <p:stCondLst>
                                            <p:cond delay="800"/>
                                          </p:stCondLst>
                                        </p:cTn>
                                        <p:tgtEl>
                                          <p:spTgt spid="5">
                                            <p:txEl>
                                              <p:pRg st="0" end="0"/>
                                            </p:txEl>
                                          </p:spTgt>
                                        </p:tgtEl>
                                        <p:attrNameLst>
                                          <p:attrName>ppt_x</p:attrName>
                                        </p:attrNameLst>
                                      </p:cBhvr>
                                      <p:tavLst>
                                        <p:tav tm="0">
                                          <p:val>
                                            <p:strVal val="#ppt_x-0.05"/>
                                          </p:val>
                                        </p:tav>
                                        <p:tav tm="100000">
                                          <p:val>
                                            <p:strVal val="#ppt_x"/>
                                          </p:val>
                                        </p:tav>
                                      </p:tavLst>
                                    </p:anim>
                                    <p:anim calcmode="lin" valueType="num">
                                      <p:cBhvr>
                                        <p:cTn id="99" dur="200" accel="100000" fill="hold">
                                          <p:stCondLst>
                                            <p:cond delay="800"/>
                                          </p:stCondLst>
                                        </p:cTn>
                                        <p:tgtEl>
                                          <p:spTgt spid="5">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build="p" animBg="1"/>
      <p:bldP spid="5"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a:bodyPr>
          <a:lstStyle/>
          <a:p>
            <a:r>
              <a:rPr lang="bn-IN"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শিখনফল</a:t>
            </a:r>
            <a:endParaRPr lang="en-US"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Content Placeholder 2"/>
          <p:cNvSpPr>
            <a:spLocks noGrp="1"/>
          </p:cNvSpPr>
          <p:nvPr>
            <p:ph idx="1"/>
          </p:nvPr>
        </p:nvSpPr>
        <p:spPr>
          <a:blipFill>
            <a:blip r:embed="rId2"/>
            <a:tile tx="0" ty="0" sx="100000" sy="100000" flip="none" algn="tl"/>
          </a:blipFill>
        </p:spPr>
        <p:style>
          <a:lnRef idx="2">
            <a:schemeClr val="accent4"/>
          </a:lnRef>
          <a:fillRef idx="1">
            <a:schemeClr val="lt1"/>
          </a:fillRef>
          <a:effectRef idx="0">
            <a:schemeClr val="accent4"/>
          </a:effectRef>
          <a:fontRef idx="minor">
            <a:schemeClr val="dk1"/>
          </a:fontRef>
        </p:style>
        <p:txBody>
          <a:bodyPr>
            <a:scene3d>
              <a:camera prst="orthographicFront"/>
              <a:lightRig rig="glow" dir="tl">
                <a:rot lat="0" lon="0" rev="5400000"/>
              </a:lightRig>
            </a:scene3d>
            <a:sp3d contourW="12700">
              <a:bevelT w="25400" h="25400"/>
              <a:contourClr>
                <a:schemeClr val="accent6">
                  <a:shade val="73000"/>
                </a:schemeClr>
              </a:contourClr>
            </a:sp3d>
          </a:bodyPr>
          <a:lstStyle/>
          <a:p>
            <a:pPr algn="ctr"/>
            <a:r>
              <a:rPr lang="bn-IN" b="1" dirty="0" smtClean="0">
                <a:ln w="11430"/>
                <a:solidFill>
                  <a:srgbClr val="002060"/>
                </a:solidFill>
                <a:effectLst>
                  <a:outerShdw blurRad="80000" dist="40000" dir="5040000" algn="tl">
                    <a:srgbClr val="000000">
                      <a:alpha val="30000"/>
                    </a:srgbClr>
                  </a:outerShdw>
                </a:effectLst>
              </a:rPr>
              <a:t>এপাঠ শেষে শিক্ষার্থীরা ---</a:t>
            </a:r>
          </a:p>
          <a:p>
            <a:pPr>
              <a:buNone/>
            </a:pPr>
            <a:r>
              <a:rPr lang="bn-IN" b="1" dirty="0" smtClean="0">
                <a:ln w="11430"/>
                <a:solidFill>
                  <a:srgbClr val="002060"/>
                </a:solidFill>
                <a:effectLst>
                  <a:outerShdw blurRad="80000" dist="40000" dir="5040000" algn="tl">
                    <a:srgbClr val="000000">
                      <a:alpha val="30000"/>
                    </a:srgbClr>
                  </a:outerShdw>
                </a:effectLst>
              </a:rPr>
              <a:t>১।রমযানের রোযা কাদের উপর ফরয তা বলতে পারবে।</a:t>
            </a:r>
          </a:p>
          <a:p>
            <a:pPr>
              <a:buNone/>
            </a:pPr>
            <a:r>
              <a:rPr lang="bn-IN" b="1" dirty="0" smtClean="0">
                <a:ln w="11430"/>
                <a:solidFill>
                  <a:srgbClr val="002060"/>
                </a:solidFill>
                <a:effectLst>
                  <a:outerShdw blurRad="80000" dist="40000" dir="5040000" algn="tl">
                    <a:srgbClr val="000000">
                      <a:alpha val="30000"/>
                    </a:srgbClr>
                  </a:outerShdw>
                </a:effectLst>
              </a:rPr>
              <a:t>২।রুগ্ন ওমুসাফির ব্যক্তির রোযার বিধান সম্পর্কে বর্ণনা করতে পারবে।</a:t>
            </a:r>
          </a:p>
          <a:p>
            <a:pPr>
              <a:buNone/>
            </a:pPr>
            <a:r>
              <a:rPr lang="bn-IN" b="1" dirty="0" smtClean="0">
                <a:ln w="11430"/>
                <a:solidFill>
                  <a:srgbClr val="002060"/>
                </a:solidFill>
                <a:effectLst>
                  <a:outerShdw blurRad="80000" dist="40000" dir="5040000" algn="tl">
                    <a:srgbClr val="000000">
                      <a:alpha val="30000"/>
                    </a:srgbClr>
                  </a:outerShdw>
                </a:effectLst>
              </a:rPr>
              <a:t>৩।</a:t>
            </a:r>
            <a:r>
              <a:rPr lang="bn-IN" b="1" smtClean="0">
                <a:ln w="11430"/>
                <a:solidFill>
                  <a:srgbClr val="002060"/>
                </a:solidFill>
                <a:effectLst>
                  <a:outerShdw blurRad="80000" dist="40000" dir="5040000" algn="tl">
                    <a:srgbClr val="000000">
                      <a:alpha val="30000"/>
                    </a:srgbClr>
                  </a:outerShdw>
                </a:effectLst>
              </a:rPr>
              <a:t>রোযার সদকাতুল ফিতরের </a:t>
            </a:r>
            <a:r>
              <a:rPr lang="bn-IN" b="1" dirty="0" smtClean="0">
                <a:ln w="11430"/>
                <a:solidFill>
                  <a:srgbClr val="002060"/>
                </a:solidFill>
                <a:effectLst>
                  <a:outerShdw blurRad="80000" dist="40000" dir="5040000" algn="tl">
                    <a:srgbClr val="000000">
                      <a:alpha val="30000"/>
                    </a:srgbClr>
                  </a:outerShdw>
                </a:effectLst>
              </a:rPr>
              <a:t>মাসয়ালা বিশ্লেষণ করতে পারবে।</a:t>
            </a:r>
            <a:endParaRPr lang="en-US" b="1" dirty="0">
              <a:ln w="11430"/>
              <a:solidFill>
                <a:srgbClr val="002060"/>
              </a:soli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9" presetClass="entr" presetSubtype="0" decel="10000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7"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28" dur="500"/>
                                        <p:tgtEl>
                                          <p:spTgt spid="3">
                                            <p:txEl>
                                              <p:pRg st="0" end="0"/>
                                            </p:txEl>
                                          </p:spTgt>
                                        </p:tgtEl>
                                      </p:cBhvr>
                                    </p:animEffect>
                                  </p:childTnLst>
                                </p:cTn>
                              </p:par>
                              <p:par>
                                <p:cTn id="29" presetID="49" presetClass="entr" presetSubtype="0" decel="100000" fill="hold" nodeType="with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3"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34" dur="500"/>
                                        <p:tgtEl>
                                          <p:spTgt spid="3">
                                            <p:txEl>
                                              <p:pRg st="1" end="1"/>
                                            </p:txEl>
                                          </p:spTgt>
                                        </p:tgtEl>
                                      </p:cBhvr>
                                    </p:animEffect>
                                  </p:childTnLst>
                                </p:cTn>
                              </p:par>
                              <p:par>
                                <p:cTn id="35" presetID="49" presetClass="entr" presetSubtype="0" decel="100000" fill="hold" nodeType="with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p:cTn id="3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9"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40" dur="500"/>
                                        <p:tgtEl>
                                          <p:spTgt spid="3">
                                            <p:txEl>
                                              <p:pRg st="2" end="2"/>
                                            </p:txEl>
                                          </p:spTgt>
                                        </p:tgtEl>
                                      </p:cBhvr>
                                    </p:animEffect>
                                  </p:childTnLst>
                                </p:cTn>
                              </p:par>
                              <p:par>
                                <p:cTn id="41" presetID="49" presetClass="entr" presetSubtype="0" decel="100000" fill="hold" nodeType="with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5"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4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a:bodyPr>
          <a:lstStyle/>
          <a:p>
            <a:r>
              <a:rPr lang="bn-IN" sz="4800" b="1" dirty="0" smtClean="0"/>
              <a:t>রোযা আল্লাহর হুকুম</a:t>
            </a:r>
            <a:r>
              <a:rPr lang="en-US" sz="4800" b="1" dirty="0" smtClean="0"/>
              <a:t> </a:t>
            </a:r>
            <a:endParaRPr lang="en-US" sz="4800" b="1"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ctr">
              <a:buNone/>
            </a:pPr>
            <a:r>
              <a:rPr lang="ar-SA" sz="4000" b="1" dirty="0" smtClean="0">
                <a:solidFill>
                  <a:srgbClr val="002060"/>
                </a:solidFill>
              </a:rPr>
              <a:t>بسم الله الرحمن الرحيم</a:t>
            </a:r>
          </a:p>
          <a:p>
            <a:pPr algn="ctr">
              <a:buNone/>
            </a:pPr>
            <a:r>
              <a:rPr lang="ar-SA" sz="2400" b="1" dirty="0" smtClean="0">
                <a:solidFill>
                  <a:srgbClr val="002060"/>
                </a:solidFill>
              </a:rPr>
              <a:t>يايها الذين امنوا كتب عليكم الصيام كما كتب على الذين من </a:t>
            </a:r>
            <a:endParaRPr lang="en-US" sz="2400" b="1" dirty="0" smtClean="0">
              <a:solidFill>
                <a:srgbClr val="002060"/>
              </a:solidFill>
            </a:endParaRPr>
          </a:p>
          <a:p>
            <a:pPr algn="ctr">
              <a:buNone/>
            </a:pPr>
            <a:r>
              <a:rPr lang="ar-SA" sz="2400" b="1" dirty="0" smtClean="0">
                <a:solidFill>
                  <a:srgbClr val="002060"/>
                </a:solidFill>
              </a:rPr>
              <a:t>قبلكم لعلكم تتقون </a:t>
            </a:r>
            <a:r>
              <a:rPr lang="en-US" sz="2400" b="1" dirty="0" smtClean="0">
                <a:solidFill>
                  <a:srgbClr val="002060"/>
                </a:solidFill>
              </a:rPr>
              <a:t>  </a:t>
            </a:r>
            <a:r>
              <a:rPr lang="ar-SA" sz="2400" b="1" dirty="0" smtClean="0">
                <a:solidFill>
                  <a:srgbClr val="002060"/>
                </a:solidFill>
              </a:rPr>
              <a:t>183</a:t>
            </a:r>
            <a:r>
              <a:rPr lang="bn-IN" sz="2400" b="1" dirty="0" smtClean="0">
                <a:solidFill>
                  <a:srgbClr val="002060"/>
                </a:solidFill>
              </a:rPr>
              <a:t>বাকারা</a:t>
            </a:r>
            <a:endParaRPr lang="en-US" sz="2400" b="1" dirty="0" smtClean="0">
              <a:solidFill>
                <a:srgbClr val="002060"/>
              </a:solidFill>
            </a:endParaRPr>
          </a:p>
          <a:p>
            <a:pPr algn="ctr">
              <a:buNone/>
            </a:pPr>
            <a:endParaRPr lang="ar-SA" sz="2400" b="1" dirty="0" smtClean="0">
              <a:solidFill>
                <a:srgbClr val="002060"/>
              </a:solidFill>
            </a:endParaRPr>
          </a:p>
          <a:p>
            <a:pPr algn="ctr">
              <a:buNone/>
            </a:pPr>
            <a:r>
              <a:rPr lang="ar-SA" sz="2400" b="1" dirty="0" smtClean="0">
                <a:solidFill>
                  <a:srgbClr val="002060"/>
                </a:solidFill>
              </a:rPr>
              <a:t>اياما معدودت فمن كان منكم مريضا او على سفر فعدة من ايام </a:t>
            </a:r>
            <a:r>
              <a:rPr lang="ar-SA" sz="2000" b="1" dirty="0" smtClean="0">
                <a:solidFill>
                  <a:srgbClr val="002060"/>
                </a:solidFill>
              </a:rPr>
              <a:t>اخر  وعلى </a:t>
            </a:r>
            <a:r>
              <a:rPr lang="ar-SA" sz="2000" dirty="0" smtClean="0">
                <a:solidFill>
                  <a:srgbClr val="002060"/>
                </a:solidFill>
              </a:rPr>
              <a:t>الذين</a:t>
            </a:r>
            <a:r>
              <a:rPr lang="ar-SA" sz="2000" b="1" dirty="0" smtClean="0">
                <a:solidFill>
                  <a:srgbClr val="002060"/>
                </a:solidFill>
              </a:rPr>
              <a:t> يطيقونه فدية طعام مسكين  فمن تطوع </a:t>
            </a:r>
          </a:p>
          <a:p>
            <a:pPr>
              <a:buNone/>
            </a:pPr>
            <a:r>
              <a:rPr lang="ar-SA" sz="2000" b="1" dirty="0" smtClean="0">
                <a:solidFill>
                  <a:srgbClr val="002060"/>
                </a:solidFill>
              </a:rPr>
              <a:t>  خيرا فهو خيرله  وان بصوموا خير لكم ان كنتم  تعلمون </a:t>
            </a:r>
            <a:r>
              <a:rPr lang="bn-IN" sz="2000" b="1" dirty="0" smtClean="0">
                <a:solidFill>
                  <a:srgbClr val="002060"/>
                </a:solidFill>
              </a:rPr>
              <a:t>বাকারা</a:t>
            </a:r>
            <a:r>
              <a:rPr lang="ar-SA" sz="2000" b="1" dirty="0" smtClean="0">
                <a:solidFill>
                  <a:srgbClr val="002060"/>
                </a:solidFill>
              </a:rPr>
              <a:t>184</a:t>
            </a:r>
            <a:endParaRPr lang="en-US" sz="2000" b="1" dirty="0" smtClean="0">
              <a:solidFill>
                <a:srgbClr val="002060"/>
              </a:solidFill>
            </a:endParaRPr>
          </a:p>
          <a:p>
            <a:pPr>
              <a:buNone/>
            </a:pPr>
            <a:r>
              <a:rPr lang="bn-IN" sz="1800" b="1" dirty="0" smtClean="0">
                <a:solidFill>
                  <a:schemeClr val="accent2">
                    <a:lumMod val="75000"/>
                  </a:schemeClr>
                </a:solidFill>
              </a:rPr>
              <a:t>১৮৩.হে মুমি্নগণ!তোমাদের জন্য সিয়ামের বিধান দেওয়া হলো, যেমন বিধান তোমাদের পূর্বর্তীগণকে দেয়া হয়ে ছিলো, যাতে তোমরা মুত্তাকী হতে পার-</a:t>
            </a:r>
          </a:p>
          <a:p>
            <a:pPr>
              <a:buNone/>
            </a:pPr>
            <a:r>
              <a:rPr lang="bn-IN" sz="1800" b="1" dirty="0" smtClean="0">
                <a:solidFill>
                  <a:schemeClr val="accent2">
                    <a:lumMod val="75000"/>
                  </a:schemeClr>
                </a:solidFill>
              </a:rPr>
              <a:t>১৮৪.সিয়াম নির্দিষ্ট কয়েক  দিনের।তোমাদের মধ্যে কেউ পীড়িত হলে বা সফরে থাকলে অন্য সময় এই সংখ্যা পূরণ করে নিতে হবে।এটা যাদেরকে সাতিশয় কষ্ট দেয় তাদের কর্তব্য এটার কর্তব্য ফিদাইয়া-একজন অভাবগ্রস্থকে খাদ্য দান করা।যদি কেউ স্বতঃস্ফুর্তভাবে করে তবে এটা তার পক্ষে অধিক কল্যাণকর।আর সিয়াম পালন করাই তোমাদের জন্য অধিকতর কল্যাণপ্রসূ যদি তোমরা জানতে</a:t>
            </a:r>
            <a:r>
              <a:rPr lang="en-US" sz="1800" b="1" dirty="0" smtClean="0">
                <a:solidFill>
                  <a:schemeClr val="accent2">
                    <a:lumMod val="75000"/>
                  </a:schemeClr>
                </a:solidFill>
              </a:rPr>
              <a:t>-</a:t>
            </a:r>
          </a:p>
          <a:p>
            <a:endParaRPr lang="en-US" sz="1900" b="1" dirty="0">
              <a:solidFill>
                <a:schemeClr val="accent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0" end="0"/>
                                            </p:txEl>
                                          </p:spTgt>
                                        </p:tgtEl>
                                      </p:cBhvr>
                                    </p:animEffect>
                                  </p:childTnLst>
                                </p:cTn>
                              </p:par>
                              <p:par>
                                <p:cTn id="15" presetID="29"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1" end="1"/>
                                            </p:txEl>
                                          </p:spTgt>
                                        </p:tgtEl>
                                      </p:cBhvr>
                                    </p:animEffect>
                                  </p:childTnLst>
                                </p:cTn>
                              </p:par>
                              <p:par>
                                <p:cTn id="20" presetID="29"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
                                            <p:txEl>
                                              <p:pRg st="2" end="2"/>
                                            </p:txEl>
                                          </p:spTgt>
                                        </p:tgtEl>
                                      </p:cBhvr>
                                    </p:animEffect>
                                  </p:childTnLst>
                                </p:cTn>
                              </p:par>
                              <p:par>
                                <p:cTn id="25" presetID="29"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
                                            <p:txEl>
                                              <p:pRg st="4" end="4"/>
                                            </p:txEl>
                                          </p:spTgt>
                                        </p:tgtEl>
                                      </p:cBhvr>
                                    </p:animEffect>
                                  </p:childTnLst>
                                </p:cTn>
                              </p:par>
                              <p:par>
                                <p:cTn id="30" presetID="29"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3">
                                            <p:txEl>
                                              <p:pRg st="5" end="5"/>
                                            </p:txEl>
                                          </p:spTgt>
                                        </p:tgtEl>
                                      </p:cBhvr>
                                    </p:animEffect>
                                  </p:childTnLst>
                                </p:cTn>
                              </p:par>
                              <p:par>
                                <p:cTn id="35" presetID="29"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3">
                                            <p:txEl>
                                              <p:pRg st="6" end="6"/>
                                            </p:txEl>
                                          </p:spTgt>
                                        </p:tgtEl>
                                      </p:cBhvr>
                                    </p:animEffect>
                                  </p:childTnLst>
                                </p:cTn>
                              </p:par>
                              <p:par>
                                <p:cTn id="40" presetID="29"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bn-IN"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এসো</a:t>
            </a:r>
            <a:r>
              <a:rPr lang="bn-IN" sz="6000" b="1" dirty="0" smtClean="0"/>
              <a:t> আমরা শিখে নিই</a:t>
            </a:r>
            <a:endParaRPr lang="en-US" sz="6000" b="1" dirty="0"/>
          </a:p>
        </p:txBody>
      </p:sp>
      <p:sp>
        <p:nvSpPr>
          <p:cNvPr id="3" name="Content Placeholder 2"/>
          <p:cNvSpPr>
            <a:spLocks noGrp="1"/>
          </p:cNvSpPr>
          <p:nvPr>
            <p:ph idx="1"/>
          </p:nvPr>
        </p:nvSpPr>
        <p:spPr>
          <a:xfrm>
            <a:off x="457200" y="1600200"/>
            <a:ext cx="8229600" cy="4876800"/>
          </a:xfrm>
        </p:spPr>
        <p:style>
          <a:lnRef idx="2">
            <a:schemeClr val="accent1"/>
          </a:lnRef>
          <a:fillRef idx="1">
            <a:schemeClr val="lt1"/>
          </a:fillRef>
          <a:effectRef idx="0">
            <a:schemeClr val="accent1"/>
          </a:effectRef>
          <a:fontRef idx="minor">
            <a:schemeClr val="dk1"/>
          </a:fontRef>
        </p:style>
        <p:txBody>
          <a:bodyPr>
            <a:noAutofit/>
          </a:bodyPr>
          <a:lstStyle/>
          <a:p>
            <a:pPr>
              <a:buNone/>
            </a:pPr>
            <a:r>
              <a:rPr lang="bn-IN"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মহান </a:t>
            </a:r>
            <a:r>
              <a:rPr lang="bn-IN"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আল্লাহর বিশেষ বান্দা্রা হলেন,ইমানদার আল্লাহ ভীরু ব্যক্তিগণ।তারাই আল্লাহর ইবাদত পালন করিয়া থাকে।ইসলামের ৫টি স্তম্ভের মধ্যে রোযা হল অন্যতম।যা পুর্ববর্তীদের উপরওফরয ছিল।পুর্ববর্তীদের উপর প্রত্যেক মাসের তিন দিন ও আশুরার দিন রোযা ফরয ছিল যা </a:t>
            </a:r>
            <a:r>
              <a:rPr lang="ar-SA"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شهر رمضان الخ</a:t>
            </a:r>
            <a:r>
              <a:rPr lang="bn-IN"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দ্বারা মানসুক হয়ে যায়।রোযা আমাদের উপর ২য় হিঃআল্লাহর হুকুম হয়,যা ফরজ।আমাদের রমযানের রোযা, যা গুনাকে জ্বালিয়ে দেয়। প্রাপ্ত বয়ষ্ক সুস্থওবুদ্ধিমান ব্যক্তির জন্য রোযা ফরয ও(ফিতরা ওয়াজিব)।আর রুগ্ন,পাগল,অক্ষম</a:t>
            </a:r>
            <a:r>
              <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bn-IN"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অতিবৃদ্ধ ব্যক্তি ফিদিয়া দিবে (২জন মিসকিনকে খাওয়াবে)আর মুসাফির ব্যক্তির কষ্ট হলেপরে আদায় করিবে।ফিতরাওয়াজিব রোযা হলঃসুবহে সাদেক হতে সুয্যাস্ত </a:t>
            </a:r>
            <a:r>
              <a:rPr lang="bn-IN"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পর্যন্ত যাবতিয় </a:t>
            </a:r>
            <a:r>
              <a:rPr lang="bn-IN"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পানাহার,সহবাস,পাপকাজ থেকে বিরত থাকার নাম</a:t>
            </a:r>
            <a:r>
              <a:rPr lang="bn-IN"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p>
          <a:p>
            <a:pPr>
              <a:buNone/>
            </a:pPr>
            <a:r>
              <a:rPr lang="bn-IN" sz="2000" b="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রোযা মোহাম্মদ(শঃ)উম্মতের জন্য বিশেষ রহমত,মাগফিরাত ওজাহান্নাম থেকে বাঁচার বিশেষ মাধ্যম।</a:t>
            </a:r>
            <a:endPar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buNone/>
            </a:pPr>
            <a:endParaRPr lang="bn-IN"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buNone/>
            </a:pPr>
            <a:r>
              <a:rPr lang="bn-IN"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iterate type="lt">
                                    <p:tmPct val="5000"/>
                                  </p:iterate>
                                  <p:childTnLst>
                                    <p:set>
                                      <p:cBhvr>
                                        <p:cTn id="12" dur="1" fill="hold">
                                          <p:stCondLst>
                                            <p:cond delay="0"/>
                                          </p:stCondLst>
                                        </p:cTn>
                                        <p:tgtEl>
                                          <p:spTgt spid="3">
                                            <p:bg/>
                                          </p:spTgt>
                                        </p:tgtEl>
                                        <p:attrNameLst>
                                          <p:attrName>style.visibility</p:attrName>
                                        </p:attrNameLst>
                                      </p:cBhvr>
                                      <p:to>
                                        <p:strVal val="visible"/>
                                      </p:to>
                                    </p:set>
                                    <p:anim calcmode="lin" valueType="num">
                                      <p:cBhvr>
                                        <p:cTn id="13" dur="500" fill="hold"/>
                                        <p:tgtEl>
                                          <p:spTgt spid="3">
                                            <p:bg/>
                                          </p:spTgt>
                                        </p:tgtEl>
                                        <p:attrNameLst>
                                          <p:attrName>ppt_w</p:attrName>
                                        </p:attrNameLst>
                                      </p:cBhvr>
                                      <p:tavLst>
                                        <p:tav tm="0">
                                          <p:val>
                                            <p:fltVal val="0"/>
                                          </p:val>
                                        </p:tav>
                                        <p:tav tm="100000">
                                          <p:val>
                                            <p:strVal val="#ppt_w"/>
                                          </p:val>
                                        </p:tav>
                                      </p:tavLst>
                                    </p:anim>
                                    <p:anim calcmode="lin" valueType="num">
                                      <p:cBhvr>
                                        <p:cTn id="14" dur="500" fill="hold"/>
                                        <p:tgtEl>
                                          <p:spTgt spid="3">
                                            <p:bg/>
                                          </p:spTgt>
                                        </p:tgtEl>
                                        <p:attrNameLst>
                                          <p:attrName>ppt_h</p:attrName>
                                        </p:attrNameLst>
                                      </p:cBhvr>
                                      <p:tavLst>
                                        <p:tav tm="0">
                                          <p:val>
                                            <p:fltVal val="0"/>
                                          </p:val>
                                        </p:tav>
                                        <p:tav tm="100000">
                                          <p:val>
                                            <p:strVal val="#ppt_h"/>
                                          </p:val>
                                        </p:tav>
                                      </p:tavLst>
                                    </p:anim>
                                    <p:anim calcmode="lin" valueType="num">
                                      <p:cBhvr>
                                        <p:cTn id="15" dur="500" fill="hold"/>
                                        <p:tgtEl>
                                          <p:spTgt spid="3">
                                            <p:bg/>
                                          </p:spTgt>
                                        </p:tgtEl>
                                        <p:attrNameLst>
                                          <p:attrName>style.rotation</p:attrName>
                                        </p:attrNameLst>
                                      </p:cBhvr>
                                      <p:tavLst>
                                        <p:tav tm="0">
                                          <p:val>
                                            <p:fltVal val="90"/>
                                          </p:val>
                                        </p:tav>
                                        <p:tav tm="100000">
                                          <p:val>
                                            <p:fltVal val="0"/>
                                          </p:val>
                                        </p:tav>
                                      </p:tavLst>
                                    </p:anim>
                                    <p:animEffect transition="in" filter="fade">
                                      <p:cBhvr>
                                        <p:cTn id="16" dur="500"/>
                                        <p:tgtEl>
                                          <p:spTgt spid="3">
                                            <p:bg/>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iterate type="lt">
                                    <p:tmPct val="5000"/>
                                  </p:iterate>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3" dur="5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4" dur="500"/>
                                        <p:tgtEl>
                                          <p:spTgt spid="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iterate type="lt">
                                    <p:tmPct val="5000"/>
                                  </p:iterate>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p:cTn id="2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1" dur="5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32" dur="500"/>
                                        <p:tgtEl>
                                          <p:spTgt spid="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iterate type="lt">
                                    <p:tmPct val="5000"/>
                                  </p:iterate>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p:cTn id="3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9" dur="5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bn-IN" sz="4800" b="1" dirty="0" smtClean="0"/>
              <a:t>যে</a:t>
            </a:r>
            <a:r>
              <a:rPr lang="bn-IN" dirty="0" smtClean="0"/>
              <a:t> </a:t>
            </a:r>
            <a:r>
              <a:rPr lang="bn-IN" sz="4800" b="1" dirty="0" smtClean="0"/>
              <a:t>সব কারণে রোযা মাকরুহ </a:t>
            </a:r>
            <a:endParaRPr lang="en-US" sz="4800" b="1"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a:buFont typeface="Wingdings" pitchFamily="2" charset="2"/>
              <a:buChar char="Ø"/>
            </a:pPr>
            <a:r>
              <a:rPr lang="bn-IN" sz="1800" b="1" dirty="0" smtClean="0"/>
              <a:t>১।বিনা কারণে কোন জিনিস মুখে ছিবানো।</a:t>
            </a:r>
          </a:p>
          <a:p>
            <a:pPr>
              <a:buFont typeface="Wingdings" pitchFamily="2" charset="2"/>
              <a:buChar char="Ø"/>
            </a:pPr>
            <a:r>
              <a:rPr lang="bn-IN" sz="1800" b="1" dirty="0" smtClean="0"/>
              <a:t>২।দাঁত মাজনে কয়লা টুথ পেস্ট বা টুথ পাউটার ব্যবহার করা।</a:t>
            </a:r>
          </a:p>
          <a:p>
            <a:pPr>
              <a:buFont typeface="Wingdings" pitchFamily="2" charset="2"/>
              <a:buChar char="Ø"/>
            </a:pPr>
            <a:r>
              <a:rPr lang="bn-IN" sz="1800" b="1" dirty="0" smtClean="0"/>
              <a:t>৩।থুতু জমা কর গিলে ফেলা।</a:t>
            </a:r>
          </a:p>
          <a:p>
            <a:pPr>
              <a:buFont typeface="Wingdings" pitchFamily="2" charset="2"/>
              <a:buChar char="Ø"/>
            </a:pPr>
            <a:r>
              <a:rPr lang="bn-IN" sz="1800" b="1" dirty="0" smtClean="0"/>
              <a:t>৪।সারাদিন নাপাক থাকা।</a:t>
            </a:r>
          </a:p>
          <a:p>
            <a:pPr>
              <a:buFont typeface="Wingdings" pitchFamily="2" charset="2"/>
              <a:buChar char="Ø"/>
            </a:pPr>
            <a:r>
              <a:rPr lang="bn-IN" sz="1800" b="1" dirty="0" smtClean="0"/>
              <a:t>৫।অশ্লীল কথা বলা।</a:t>
            </a:r>
          </a:p>
          <a:p>
            <a:pPr>
              <a:buFont typeface="Wingdings" pitchFamily="2" charset="2"/>
              <a:buChar char="Ø"/>
            </a:pPr>
            <a:r>
              <a:rPr lang="bn-IN" sz="1800" b="1" dirty="0" smtClean="0"/>
              <a:t>৬।ঝগড়া বিবাদ করা,গালি দেওয়া,অশ্লীল বাক্য উচ্চারণ করা।</a:t>
            </a:r>
          </a:p>
          <a:p>
            <a:pPr>
              <a:buFont typeface="Wingdings" pitchFamily="2" charset="2"/>
              <a:buChar char="Ø"/>
            </a:pPr>
            <a:r>
              <a:rPr lang="bn-IN" sz="1800" b="1" dirty="0" smtClean="0"/>
              <a:t>৭।অপ্রয়োজনে কোনো কিছু স্বাদ পরীক্ষা করা।</a:t>
            </a:r>
          </a:p>
          <a:p>
            <a:pPr>
              <a:buFont typeface="Wingdings" pitchFamily="2" charset="2"/>
              <a:buChar char="Ø"/>
            </a:pPr>
            <a:r>
              <a:rPr lang="bn-IN" sz="1800" b="1" dirty="0" smtClean="0"/>
              <a:t>৮।সাওমের কষ্ট প্রকাশ করা।</a:t>
            </a:r>
          </a:p>
          <a:p>
            <a:pPr>
              <a:buFont typeface="Wingdings" pitchFamily="2" charset="2"/>
              <a:buChar char="Ø"/>
            </a:pPr>
            <a:r>
              <a:rPr lang="bn-IN" sz="1800" b="1" dirty="0" smtClean="0"/>
              <a:t>৯।বিনা কারণে বার বার কুলি করা।</a:t>
            </a:r>
          </a:p>
          <a:p>
            <a:pPr>
              <a:buFont typeface="Wingdings" pitchFamily="2" charset="2"/>
              <a:buChar char="Ø"/>
            </a:pPr>
            <a:r>
              <a:rPr lang="bn-IN" sz="1800" b="1" dirty="0" smtClean="0"/>
              <a:t>১০।শরীর ঠান্ডা করার উদ্দেশ্যে বার বার গোসল করা আব ভিজা কাপড় শরীরে জড়িয়ে রাখা।</a:t>
            </a:r>
            <a:endParaRPr lang="en-US" sz="1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slide(fromBottom)">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slide(fromBottom)">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slide(fromBottom)">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slide(fromBottom)">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slide(fromBottom)">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4"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slide(fromBottom)">
                                      <p:cBhvr>
                                        <p:cTn id="39" dur="5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slide(fromBottom)">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slide(fromBottom)">
                                      <p:cBhvr>
                                        <p:cTn id="49" dur="500"/>
                                        <p:tgtEl>
                                          <p:spTgt spid="3">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2" presetClass="entr" presetSubtype="4"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slide(fromBottom)">
                                      <p:cBhvr>
                                        <p:cTn id="54" dur="500"/>
                                        <p:tgtEl>
                                          <p:spTgt spid="3">
                                            <p:txEl>
                                              <p:pRg st="7" end="7"/>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2" presetClass="entr" presetSubtype="4" fill="hold" grpId="0"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Effect transition="in" filter="slide(fromBottom)">
                                      <p:cBhvr>
                                        <p:cTn id="59" dur="500"/>
                                        <p:tgtEl>
                                          <p:spTgt spid="3">
                                            <p:txEl>
                                              <p:pRg st="8" end="8"/>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2" presetClass="entr" presetSubtype="4" fill="hold" grpId="0" nodeType="click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Effect transition="in" filter="slide(fromBottom)">
                                      <p:cBhvr>
                                        <p:cTn id="6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style>
          <a:lnRef idx="2">
            <a:schemeClr val="accent2"/>
          </a:lnRef>
          <a:fillRef idx="1">
            <a:schemeClr val="lt1"/>
          </a:fillRef>
          <a:effectRef idx="0">
            <a:schemeClr val="accent2"/>
          </a:effectRef>
          <a:fontRef idx="minor">
            <a:schemeClr val="dk1"/>
          </a:fontRef>
        </p:style>
        <p:txBody>
          <a:bodyPr/>
          <a:lstStyle/>
          <a:p>
            <a:r>
              <a:rPr lang="bn-IN" b="1" dirty="0" smtClean="0"/>
              <a:t>ছবি দেখি ও বলি -এখানে কি?</a:t>
            </a:r>
            <a:endParaRPr lang="en-US" dirty="0"/>
          </a:p>
        </p:txBody>
      </p:sp>
      <p:pic>
        <p:nvPicPr>
          <p:cNvPr id="3" name="Picture 2" descr="download (5).jpg"/>
          <p:cNvPicPr>
            <a:picLocks noChangeAspect="1"/>
          </p:cNvPicPr>
          <p:nvPr/>
        </p:nvPicPr>
        <p:blipFill>
          <a:blip r:embed="rId3"/>
          <a:stretch>
            <a:fillRect/>
          </a:stretch>
        </p:blipFill>
        <p:spPr>
          <a:xfrm>
            <a:off x="381000" y="1752600"/>
            <a:ext cx="1524000" cy="1676400"/>
          </a:xfrm>
          <a:prstGeom prst="rect">
            <a:avLst/>
          </a:prstGeom>
        </p:spPr>
      </p:pic>
      <p:pic>
        <p:nvPicPr>
          <p:cNvPr id="4" name="Picture 3" descr="download (4).jpg"/>
          <p:cNvPicPr>
            <a:picLocks noChangeAspect="1"/>
          </p:cNvPicPr>
          <p:nvPr/>
        </p:nvPicPr>
        <p:blipFill>
          <a:blip r:embed="rId4"/>
          <a:stretch>
            <a:fillRect/>
          </a:stretch>
        </p:blipFill>
        <p:spPr>
          <a:xfrm>
            <a:off x="6858000" y="1828800"/>
            <a:ext cx="1905000" cy="1981200"/>
          </a:xfrm>
          <a:prstGeom prst="rect">
            <a:avLst/>
          </a:prstGeom>
        </p:spPr>
      </p:pic>
      <p:pic>
        <p:nvPicPr>
          <p:cNvPr id="7" name="Picture 6" descr="file-photo-209887.jpg"/>
          <p:cNvPicPr>
            <a:picLocks noChangeAspect="1"/>
          </p:cNvPicPr>
          <p:nvPr/>
        </p:nvPicPr>
        <p:blipFill>
          <a:blip r:embed="rId5"/>
          <a:stretch>
            <a:fillRect/>
          </a:stretch>
        </p:blipFill>
        <p:spPr>
          <a:xfrm>
            <a:off x="2209800" y="1905000"/>
            <a:ext cx="2286000" cy="1600200"/>
          </a:xfrm>
          <a:prstGeom prst="rect">
            <a:avLst/>
          </a:prstGeom>
        </p:spPr>
      </p:pic>
      <p:pic>
        <p:nvPicPr>
          <p:cNvPr id="8" name="Picture 7" descr="download (2).jpg"/>
          <p:cNvPicPr>
            <a:picLocks noChangeAspect="1"/>
          </p:cNvPicPr>
          <p:nvPr/>
        </p:nvPicPr>
        <p:blipFill>
          <a:blip r:embed="rId6"/>
          <a:stretch>
            <a:fillRect/>
          </a:stretch>
        </p:blipFill>
        <p:spPr>
          <a:xfrm>
            <a:off x="4648200" y="1905000"/>
            <a:ext cx="2057400" cy="1524000"/>
          </a:xfrm>
          <a:prstGeom prst="rect">
            <a:avLst/>
          </a:prstGeom>
        </p:spPr>
      </p:pic>
      <p:pic>
        <p:nvPicPr>
          <p:cNvPr id="10" name="Picture 9" descr="fitra-2005040915.jpg"/>
          <p:cNvPicPr>
            <a:picLocks noChangeAspect="1"/>
          </p:cNvPicPr>
          <p:nvPr/>
        </p:nvPicPr>
        <p:blipFill>
          <a:blip r:embed="rId7" cstate="print"/>
          <a:srcRect t="11538" b="30769"/>
          <a:stretch>
            <a:fillRect/>
          </a:stretch>
        </p:blipFill>
        <p:spPr>
          <a:xfrm>
            <a:off x="6781800" y="4038600"/>
            <a:ext cx="1905000" cy="1143000"/>
          </a:xfrm>
          <a:prstGeom prst="rect">
            <a:avLst/>
          </a:prstGeom>
        </p:spPr>
      </p:pic>
      <p:pic>
        <p:nvPicPr>
          <p:cNvPr id="11" name="Picture 10" descr="download (3).jpg"/>
          <p:cNvPicPr>
            <a:picLocks noChangeAspect="1"/>
          </p:cNvPicPr>
          <p:nvPr/>
        </p:nvPicPr>
        <p:blipFill>
          <a:blip r:embed="rId8"/>
          <a:stretch>
            <a:fillRect/>
          </a:stretch>
        </p:blipFill>
        <p:spPr>
          <a:xfrm>
            <a:off x="4800600" y="4267200"/>
            <a:ext cx="1524000" cy="1981200"/>
          </a:xfrm>
          <a:prstGeom prst="rect">
            <a:avLst/>
          </a:prstGeom>
        </p:spPr>
      </p:pic>
      <p:pic>
        <p:nvPicPr>
          <p:cNvPr id="9" name="Picture 8" descr="70576710-sick-man-with-flu-lying-in-the-bed.jpg"/>
          <p:cNvPicPr>
            <a:picLocks noChangeAspect="1"/>
          </p:cNvPicPr>
          <p:nvPr/>
        </p:nvPicPr>
        <p:blipFill>
          <a:blip r:embed="rId9" cstate="print"/>
          <a:stretch>
            <a:fillRect/>
          </a:stretch>
        </p:blipFill>
        <p:spPr>
          <a:xfrm flipH="1">
            <a:off x="609600" y="3581400"/>
            <a:ext cx="1676400" cy="2286000"/>
          </a:xfrm>
          <a:prstGeom prst="rect">
            <a:avLst/>
          </a:prstGeom>
          <a:ln>
            <a:noFill/>
          </a:ln>
          <a:effectLst>
            <a:outerShdw blurRad="292100" dist="139700" dir="2700000" algn="tl" rotWithShape="0">
              <a:srgbClr val="333333">
                <a:alpha val="65000"/>
              </a:srgbClr>
            </a:outerShdw>
          </a:effectLst>
        </p:spPr>
      </p:pic>
      <p:pic>
        <p:nvPicPr>
          <p:cNvPr id="12" name="Picture 11" descr="download.jpg"/>
          <p:cNvPicPr>
            <a:picLocks noChangeAspect="1"/>
          </p:cNvPicPr>
          <p:nvPr/>
        </p:nvPicPr>
        <p:blipFill>
          <a:blip r:embed="rId10"/>
          <a:stretch>
            <a:fillRect/>
          </a:stretch>
        </p:blipFill>
        <p:spPr>
          <a:xfrm>
            <a:off x="2667000" y="3886200"/>
            <a:ext cx="1676400" cy="2133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3" name="Content Placeholder 3" descr="image-38909.jpg"/>
          <p:cNvPicPr>
            <a:picLocks noGrp="1" noChangeAspect="1"/>
          </p:cNvPicPr>
          <p:nvPr/>
        </p:nvPicPr>
        <p:blipFill>
          <a:blip r:embed="rId11" cstate="print"/>
          <a:srcRect r="-4348"/>
          <a:stretch>
            <a:fillRect/>
          </a:stretch>
        </p:blipFill>
        <p:spPr>
          <a:xfrm>
            <a:off x="6781800" y="5181600"/>
            <a:ext cx="1905000" cy="914400"/>
          </a:xfrm>
          <a:prstGeom prst="rect">
            <a:avLst/>
          </a:prstGeom>
        </p:spPr>
      </p:pic>
      <p:sp>
        <p:nvSpPr>
          <p:cNvPr id="15" name="TextBox 14"/>
          <p:cNvSpPr txBox="1"/>
          <p:nvPr/>
        </p:nvSpPr>
        <p:spPr>
          <a:xfrm>
            <a:off x="2209800" y="3352800"/>
            <a:ext cx="2170787"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bn-IN" sz="2400" b="1" dirty="0" smtClean="0">
                <a:solidFill>
                  <a:srgbClr val="FFFF00"/>
                </a:solidFill>
              </a:rPr>
              <a:t>রোযার ইফতার</a:t>
            </a:r>
            <a:endParaRPr lang="en-US" sz="2400" b="1" dirty="0">
              <a:solidFill>
                <a:srgbClr val="FFFF00"/>
              </a:solidFill>
            </a:endParaRPr>
          </a:p>
        </p:txBody>
      </p:sp>
      <p:sp>
        <p:nvSpPr>
          <p:cNvPr id="16" name="TextBox 15"/>
          <p:cNvSpPr txBox="1"/>
          <p:nvPr/>
        </p:nvSpPr>
        <p:spPr>
          <a:xfrm>
            <a:off x="4648200" y="3429000"/>
            <a:ext cx="2057400"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bn-IN" sz="2000" b="1" dirty="0" smtClean="0">
                <a:solidFill>
                  <a:srgbClr val="00B050"/>
                </a:solidFill>
              </a:rPr>
              <a:t>তারাবির নামাজ</a:t>
            </a:r>
            <a:endParaRPr lang="en-US" sz="2000" b="1" dirty="0">
              <a:solidFill>
                <a:srgbClr val="00B050"/>
              </a:solidFill>
            </a:endParaRPr>
          </a:p>
        </p:txBody>
      </p:sp>
      <p:sp>
        <p:nvSpPr>
          <p:cNvPr id="17" name="TextBox 16"/>
          <p:cNvSpPr txBox="1"/>
          <p:nvPr/>
        </p:nvSpPr>
        <p:spPr>
          <a:xfrm>
            <a:off x="2667000" y="5791200"/>
            <a:ext cx="16764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3200" b="1" dirty="0" smtClean="0"/>
              <a:t>মুসাফির</a:t>
            </a:r>
            <a:endParaRPr lang="en-US" sz="3200" b="1" dirty="0"/>
          </a:p>
        </p:txBody>
      </p:sp>
      <p:sp>
        <p:nvSpPr>
          <p:cNvPr id="18" name="TextBox 17"/>
          <p:cNvSpPr txBox="1"/>
          <p:nvPr/>
        </p:nvSpPr>
        <p:spPr>
          <a:xfrm>
            <a:off x="533400" y="6019800"/>
            <a:ext cx="1780742"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bn-IN" sz="2400" b="1" dirty="0" smtClean="0">
                <a:solidFill>
                  <a:schemeClr val="accent2">
                    <a:lumMod val="50000"/>
                  </a:schemeClr>
                </a:solidFill>
              </a:rPr>
              <a:t>রুগ্ন ব্যক্তি</a:t>
            </a:r>
            <a:endParaRPr lang="en-US" sz="2400" b="1"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9" presetClass="entr" presetSubtype="0"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1000" fill="hold"/>
                                        <p:tgtEl>
                                          <p:spTgt spid="4"/>
                                        </p:tgtEl>
                                        <p:attrNameLst>
                                          <p:attrName>ppt_x</p:attrName>
                                        </p:attrNameLst>
                                      </p:cBhvr>
                                      <p:tavLst>
                                        <p:tav tm="0">
                                          <p:val>
                                            <p:strVal val="#ppt_x-.2"/>
                                          </p:val>
                                        </p:tav>
                                        <p:tav tm="100000">
                                          <p:val>
                                            <p:strVal val="#ppt_x"/>
                                          </p:val>
                                        </p:tav>
                                      </p:tavLst>
                                    </p:anim>
                                    <p:anim calcmode="lin" valueType="num">
                                      <p:cBhvr>
                                        <p:cTn id="30"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31" dur="10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path" presetSubtype="0" accel="50000" decel="50000" fill="hold" nodeType="clickEffect">
                                  <p:stCondLst>
                                    <p:cond delay="0"/>
                                  </p:stCondLst>
                                  <p:childTnLst>
                                    <p:animMotion origin="layout" path="M 1.11022E-16 1.90564E-6 C 0.01198 -0.02405 0.03299 -0.05851 0.05799 -0.05851 C 0.09497 -0.05851 0.125 -0.02267 0.125 0.02266 C 0.125 0.03723 0.12205 0.05065 0.11597 0.06267 C 0.11701 0.06267 1.11022E-16 0.24237 1.11022E-16 0.24375 C 1.11022E-16 0.24237 -0.11701 0.06267 -0.11597 0.06267 C -0.12205 0.05065 -0.125 0.03723 -0.125 0.02266 C -0.125 -0.02267 -0.09497 -0.05851 -0.05694 -0.05851 C -0.03299 -0.05851 -0.01198 -0.02405 1.11022E-16 1.90564E-6 Z " pathEditMode="relative" rAng="0" ptsTypes="fffffffff">
                                      <p:cBhvr>
                                        <p:cTn id="35" dur="2000" fill="hold"/>
                                        <p:tgtEl>
                                          <p:spTgt spid="10"/>
                                        </p:tgtEl>
                                        <p:attrNameLst>
                                          <p:attrName>ppt_x</p:attrName>
                                          <p:attrName>ppt_y</p:attrName>
                                        </p:attrNameLst>
                                      </p:cBhvr>
                                      <p:rCtr x="0" y="93"/>
                                    </p:animMotion>
                                  </p:childTnLst>
                                </p:cTn>
                              </p:par>
                            </p:childTnLst>
                          </p:cTn>
                        </p:par>
                      </p:childTnLst>
                    </p:cTn>
                  </p:par>
                  <p:par>
                    <p:cTn id="36" fill="hold">
                      <p:stCondLst>
                        <p:cond delay="indefinite"/>
                      </p:stCondLst>
                      <p:childTnLst>
                        <p:par>
                          <p:cTn id="37" fill="hold">
                            <p:stCondLst>
                              <p:cond delay="0"/>
                            </p:stCondLst>
                            <p:childTnLst>
                              <p:par>
                                <p:cTn id="38" presetID="6" presetClass="emph" presetSubtype="0" fill="hold" nodeType="clickEffect">
                                  <p:stCondLst>
                                    <p:cond delay="0"/>
                                  </p:stCondLst>
                                  <p:childTnLst>
                                    <p:animScale>
                                      <p:cBhvr>
                                        <p:cTn id="39" dur="2000" fill="hold"/>
                                        <p:tgtEl>
                                          <p:spTgt spid="11"/>
                                        </p:tgtEl>
                                      </p:cBhvr>
                                      <p:by x="150000" y="150000"/>
                                    </p:animScale>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20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20" presetClass="entr" presetSubtype="0" fill="hold"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wedge">
                                      <p:cBhvr>
                                        <p:cTn id="49" dur="2000"/>
                                        <p:tgtEl>
                                          <p:spTgt spid="9"/>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0" fill="hold" nodeType="clickEffect">
                                  <p:stCondLst>
                                    <p:cond delay="0"/>
                                  </p:stCondLst>
                                  <p:childTnLst>
                                    <p:set>
                                      <p:cBhvr>
                                        <p:cTn id="53" dur="1" fill="hold">
                                          <p:stCondLst>
                                            <p:cond delay="0"/>
                                          </p:stCondLst>
                                        </p:cTn>
                                        <p:tgtEl>
                                          <p:spTgt spid="13"/>
                                        </p:tgtEl>
                                        <p:attrNameLst>
                                          <p:attrName>style.visibility</p:attrName>
                                        </p:attrNameLst>
                                      </p:cBhvr>
                                      <p:to>
                                        <p:strVal val="visible"/>
                                      </p:to>
                                    </p:set>
                                    <p:anim calcmode="lin" valueType="num">
                                      <p:cBhvr>
                                        <p:cTn id="54" dur="500" fill="hold"/>
                                        <p:tgtEl>
                                          <p:spTgt spid="13"/>
                                        </p:tgtEl>
                                        <p:attrNameLst>
                                          <p:attrName>ppt_w</p:attrName>
                                        </p:attrNameLst>
                                      </p:cBhvr>
                                      <p:tavLst>
                                        <p:tav tm="0">
                                          <p:val>
                                            <p:fltVal val="0"/>
                                          </p:val>
                                        </p:tav>
                                        <p:tav tm="100000">
                                          <p:val>
                                            <p:strVal val="#ppt_w"/>
                                          </p:val>
                                        </p:tav>
                                      </p:tavLst>
                                    </p:anim>
                                    <p:anim calcmode="lin" valueType="num">
                                      <p:cBhvr>
                                        <p:cTn id="55" dur="500" fill="hold"/>
                                        <p:tgtEl>
                                          <p:spTgt spid="13"/>
                                        </p:tgtEl>
                                        <p:attrNameLst>
                                          <p:attrName>ppt_h</p:attrName>
                                        </p:attrNameLst>
                                      </p:cBhvr>
                                      <p:tavLst>
                                        <p:tav tm="0">
                                          <p:val>
                                            <p:fltVal val="0"/>
                                          </p:val>
                                        </p:tav>
                                        <p:tav tm="100000">
                                          <p:val>
                                            <p:strVal val="#ppt_h"/>
                                          </p:val>
                                        </p:tav>
                                      </p:tavLst>
                                    </p:anim>
                                    <p:animEffect transition="in" filter="fade">
                                      <p:cBhvr>
                                        <p:cTn id="56" dur="500"/>
                                        <p:tgtEl>
                                          <p:spTgt spid="13"/>
                                        </p:tgtEl>
                                      </p:cBhvr>
                                    </p:animEffect>
                                  </p:childTnLst>
                                </p:cTn>
                              </p:par>
                            </p:childTnLst>
                          </p:cTn>
                        </p:par>
                      </p:childTnLst>
                    </p:cTn>
                  </p:par>
                  <p:par>
                    <p:cTn id="57" fill="hold">
                      <p:stCondLst>
                        <p:cond delay="indefinite"/>
                      </p:stCondLst>
                      <p:childTnLst>
                        <p:par>
                          <p:cTn id="58" fill="hold">
                            <p:stCondLst>
                              <p:cond delay="0"/>
                            </p:stCondLst>
                            <p:childTnLst>
                              <p:par>
                                <p:cTn id="59" presetID="63" presetClass="path" presetSubtype="0" accel="50000" decel="50000" fill="hold" grpId="0" nodeType="clickEffect">
                                  <p:stCondLst>
                                    <p:cond delay="0"/>
                                  </p:stCondLst>
                                  <p:childTnLst>
                                    <p:animMotion origin="layout" path="M 0 0  L 0.25 0  E" pathEditMode="relative" ptsTypes="">
                                      <p:cBhvr>
                                        <p:cTn id="60" dur="2000" spd="-100000" fill="hold"/>
                                        <p:tgtEl>
                                          <p:spTgt spid="16"/>
                                        </p:tgtEl>
                                        <p:attrNameLst>
                                          <p:attrName>ppt_x</p:attrName>
                                          <p:attrName>ppt_y</p:attrName>
                                        </p:attrNameLst>
                                      </p:cBhvr>
                                    </p:animMotion>
                                  </p:childTnLst>
                                </p:cTn>
                              </p:par>
                            </p:childTnLst>
                          </p:cTn>
                        </p:par>
                      </p:childTnLst>
                    </p:cTn>
                  </p:par>
                  <p:par>
                    <p:cTn id="61" fill="hold">
                      <p:stCondLst>
                        <p:cond delay="indefinite"/>
                      </p:stCondLst>
                      <p:childTnLst>
                        <p:par>
                          <p:cTn id="62" fill="hold">
                            <p:stCondLst>
                              <p:cond delay="0"/>
                            </p:stCondLst>
                            <p:childTnLst>
                              <p:par>
                                <p:cTn id="63" presetID="64" presetClass="path" presetSubtype="0" accel="50000" decel="50000" fill="hold" grpId="0" nodeType="clickEffect">
                                  <p:stCondLst>
                                    <p:cond delay="0"/>
                                  </p:stCondLst>
                                  <p:childTnLst>
                                    <p:animMotion origin="layout" path="M 0 0  L 0 -0.33302  E" pathEditMode="relative" ptsTypes="">
                                      <p:cBhvr>
                                        <p:cTn id="64" dur="2000" spd="-100000" fill="hold"/>
                                        <p:tgtEl>
                                          <p:spTgt spid="17"/>
                                        </p:tgtEl>
                                        <p:attrNameLst>
                                          <p:attrName>ppt_x</p:attrName>
                                          <p:attrName>ppt_y</p:attrName>
                                        </p:attrNameLst>
                                      </p:cBhvr>
                                    </p:animMotion>
                                  </p:childTnLst>
                                </p:cTn>
                              </p:par>
                            </p:childTnLst>
                          </p:cTn>
                        </p:par>
                      </p:childTnLst>
                    </p:cTn>
                  </p:par>
                  <p:par>
                    <p:cTn id="65" fill="hold">
                      <p:stCondLst>
                        <p:cond delay="indefinite"/>
                      </p:stCondLst>
                      <p:childTnLst>
                        <p:par>
                          <p:cTn id="66" fill="hold">
                            <p:stCondLst>
                              <p:cond delay="0"/>
                            </p:stCondLst>
                            <p:childTnLst>
                              <p:par>
                                <p:cTn id="67" presetID="64" presetClass="path" presetSubtype="0" accel="50000" decel="50000" fill="hold" grpId="0" nodeType="clickEffect">
                                  <p:stCondLst>
                                    <p:cond delay="0"/>
                                  </p:stCondLst>
                                  <p:childTnLst>
                                    <p:animMotion origin="layout" path="M 0 0  L 0 -0.33302  E" pathEditMode="relative" ptsTypes="">
                                      <p:cBhvr>
                                        <p:cTn id="68" dur="2000" fill="hold"/>
                                        <p:tgtEl>
                                          <p:spTgt spid="1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a:bodyPr>
          <a:lstStyle/>
          <a:p>
            <a:r>
              <a:rPr lang="bn-IN"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একক কাজ</a:t>
            </a:r>
            <a:endParaRPr lang="en-US"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p:txBody>
          <a:bodyPr>
            <a:normAutofit fontScale="62500" lnSpcReduction="20000"/>
          </a:bodyPr>
          <a:lstStyle/>
          <a:p>
            <a:pPr>
              <a:buNone/>
            </a:pPr>
            <a:endParaRPr lang="ar-SA" b="1" dirty="0" smtClean="0"/>
          </a:p>
          <a:p>
            <a:pPr>
              <a:buNone/>
            </a:pPr>
            <a:r>
              <a:rPr lang="bn-IN" b="1" dirty="0" smtClean="0"/>
              <a:t>প্রশ্নঃ১।</a:t>
            </a:r>
            <a:r>
              <a:rPr lang="ar-SA" b="1" dirty="0" smtClean="0"/>
              <a:t>الصيام</a:t>
            </a:r>
            <a:r>
              <a:rPr lang="bn-IN" b="1" dirty="0" smtClean="0"/>
              <a:t>এর অর্থ কি?</a:t>
            </a:r>
          </a:p>
          <a:p>
            <a:pPr>
              <a:buNone/>
            </a:pPr>
            <a:r>
              <a:rPr lang="bn-IN" b="1" dirty="0" smtClean="0"/>
              <a:t>প্রশ্নঃ২।ফিদিয়া কি?</a:t>
            </a:r>
          </a:p>
          <a:p>
            <a:pPr>
              <a:buNone/>
            </a:pPr>
            <a:r>
              <a:rPr lang="bn-IN" b="1" dirty="0" smtClean="0"/>
              <a:t>প্রশ্নঃ৩।কারা রোযা রাখবে?</a:t>
            </a:r>
          </a:p>
          <a:p>
            <a:pPr>
              <a:buNone/>
            </a:pPr>
            <a:r>
              <a:rPr lang="bn-IN" b="1" dirty="0" smtClean="0"/>
              <a:t>প্রশ্নঃ৪।মিসকীন কারা?</a:t>
            </a:r>
          </a:p>
          <a:p>
            <a:pPr>
              <a:buNone/>
            </a:pPr>
            <a:r>
              <a:rPr lang="bn-IN" b="1" dirty="0" smtClean="0"/>
              <a:t>প্রশ্নঃ৫।ইতিকাফ অর্থ কি/</a:t>
            </a:r>
          </a:p>
          <a:p>
            <a:pPr>
              <a:buNone/>
            </a:pPr>
            <a:endParaRPr lang="bn-IN" b="1" dirty="0" smtClean="0"/>
          </a:p>
          <a:p>
            <a:pPr>
              <a:buNone/>
            </a:pPr>
            <a:r>
              <a:rPr lang="bn-IN" sz="3600" b="1" dirty="0" smtClean="0">
                <a:solidFill>
                  <a:srgbClr val="002060"/>
                </a:solidFill>
              </a:rPr>
              <a:t>উত্তর      -মিলিয়ে নিই</a:t>
            </a:r>
          </a:p>
          <a:p>
            <a:pPr>
              <a:buNone/>
            </a:pPr>
            <a:endParaRPr lang="en-US" b="1" dirty="0" smtClean="0"/>
          </a:p>
          <a:p>
            <a:pPr>
              <a:buNone/>
            </a:pPr>
            <a:r>
              <a:rPr lang="bn-IN" b="1" dirty="0" smtClean="0"/>
              <a:t>উত্তরঃ১।বিরত থাকা।</a:t>
            </a:r>
            <a:endParaRPr lang="en-US" b="1" dirty="0" smtClean="0"/>
          </a:p>
          <a:p>
            <a:pPr>
              <a:buNone/>
            </a:pPr>
            <a:r>
              <a:rPr lang="bn-IN" b="1" dirty="0" smtClean="0"/>
              <a:t>উত্তরঃ২।দায়মুক্তিপত্র,দানকরা।</a:t>
            </a:r>
            <a:endParaRPr lang="en-US" b="1" dirty="0" smtClean="0"/>
          </a:p>
          <a:p>
            <a:pPr>
              <a:buNone/>
            </a:pPr>
            <a:r>
              <a:rPr lang="bn-IN" b="1" dirty="0" smtClean="0"/>
              <a:t>উত্তরঃ৩।প্রাপ্ত বয়ষ্ক,সুস্থ মস্তিষ্ক ও জ্ঞানবানগণ।</a:t>
            </a:r>
            <a:endParaRPr lang="en-US" b="1" dirty="0" smtClean="0"/>
          </a:p>
          <a:p>
            <a:pPr>
              <a:buNone/>
            </a:pPr>
            <a:r>
              <a:rPr lang="bn-IN" b="1" dirty="0" smtClean="0"/>
              <a:t>উত্তরঃ৪। যারা সম্বলহীন।</a:t>
            </a:r>
            <a:endParaRPr lang="en-US" b="1" dirty="0" smtClean="0"/>
          </a:p>
          <a:p>
            <a:pPr>
              <a:buNone/>
            </a:pPr>
            <a:r>
              <a:rPr lang="bn-IN" b="1" dirty="0" smtClean="0"/>
              <a:t>উত্তরঃ৫।আবদ্ধ থাকা।</a:t>
            </a:r>
            <a:endParaRPr lang="en-US" b="1" dirty="0" smtClean="0"/>
          </a:p>
          <a:p>
            <a:endParaRPr lang="en-US" dirty="0"/>
          </a:p>
        </p:txBody>
      </p:sp>
      <p:pic>
        <p:nvPicPr>
          <p:cNvPr id="4" name="Content Placeholder 3" descr="HSC-Exam-1170x660.jpg"/>
          <p:cNvPicPr>
            <a:picLocks noChangeAspect="1"/>
          </p:cNvPicPr>
          <p:nvPr/>
        </p:nvPicPr>
        <p:blipFill>
          <a:blip r:embed="rId2"/>
          <a:srcRect r="6522"/>
          <a:stretch>
            <a:fillRect/>
          </a:stretch>
        </p:blipFill>
        <p:spPr>
          <a:xfrm>
            <a:off x="3962400" y="1676400"/>
            <a:ext cx="3733800" cy="205740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nodeType="click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1"/>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40" presetClass="entr" presetSubtype="0" fill="hold"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1"/>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
                                          </p:val>
                                        </p:tav>
                                        <p:tav tm="100000">
                                          <p:val>
                                            <p:strVal val="#ppt_y"/>
                                          </p:val>
                                        </p:tav>
                                      </p:tavLst>
                                    </p:anim>
                                  </p:childTnLst>
                                </p:cTn>
                              </p:par>
                              <p:par>
                                <p:cTn id="20" presetID="40" presetClass="entr" presetSubtype="0" fill="hold"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1"/>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
                                          </p:val>
                                        </p:tav>
                                        <p:tav tm="100000">
                                          <p:val>
                                            <p:strVal val="#ppt_y"/>
                                          </p:val>
                                        </p:tav>
                                      </p:tavLst>
                                    </p:anim>
                                  </p:childTnLst>
                                </p:cTn>
                              </p:par>
                              <p:par>
                                <p:cTn id="25" presetID="40" presetClass="entr" presetSubtype="0" fill="hold"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1"/>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
                                          </p:val>
                                        </p:tav>
                                        <p:tav tm="100000">
                                          <p:val>
                                            <p:strVal val="#ppt_y"/>
                                          </p:val>
                                        </p:tav>
                                      </p:tavLst>
                                    </p:anim>
                                  </p:childTnLst>
                                </p:cTn>
                              </p:par>
                              <p:par>
                                <p:cTn id="30" presetID="40" presetClass="entr" presetSubtype="0" fill="hold" nodeType="withEffect">
                                  <p:stCondLst>
                                    <p:cond delay="0"/>
                                  </p:stCondLst>
                                  <p:iterate type="lt">
                                    <p:tmPct val="10000"/>
                                  </p:iterate>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1"/>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9" presetClass="entr" presetSubtype="0" fill="hold" nodeType="clickEffect">
                                  <p:stCondLst>
                                    <p:cond delay="0"/>
                                  </p:stCondLst>
                                  <p:iterate type="lt">
                                    <p:tmPct val="0"/>
                                  </p:iterate>
                                  <p:childTnLst>
                                    <p:set>
                                      <p:cBhvr>
                                        <p:cTn id="38" dur="1" fill="hold">
                                          <p:stCondLst>
                                            <p:cond delay="0"/>
                                          </p:stCondLst>
                                        </p:cTn>
                                        <p:tgtEl>
                                          <p:spTgt spid="4"/>
                                        </p:tgtEl>
                                        <p:attrNameLst>
                                          <p:attrName>style.visibility</p:attrName>
                                        </p:attrNameLst>
                                      </p:cBhvr>
                                      <p:to>
                                        <p:strVal val="visible"/>
                                      </p:to>
                                    </p:set>
                                    <p:anim calcmode="lin" valueType="num">
                                      <p:cBhvr>
                                        <p:cTn id="39" dur="1000" fill="hold"/>
                                        <p:tgtEl>
                                          <p:spTgt spid="4"/>
                                        </p:tgtEl>
                                        <p:attrNameLst>
                                          <p:attrName>ppt_x</p:attrName>
                                        </p:attrNameLst>
                                      </p:cBhvr>
                                      <p:tavLst>
                                        <p:tav tm="0">
                                          <p:val>
                                            <p:strVal val="#ppt_x-.2"/>
                                          </p:val>
                                        </p:tav>
                                        <p:tav tm="100000">
                                          <p:val>
                                            <p:strVal val="#ppt_x"/>
                                          </p:val>
                                        </p:tav>
                                      </p:tavLst>
                                    </p:anim>
                                    <p:anim calcmode="lin" valueType="num">
                                      <p:cBhvr>
                                        <p:cTn id="40"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41" dur="1000"/>
                                        <p:tgtEl>
                                          <p:spTgt spid="4"/>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path" presetSubtype="0" accel="50000" decel="50000" fill="hold" nodeType="click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45" dur="2000" fill="hold"/>
                                        <p:tgtEl>
                                          <p:spTgt spid="3">
                                            <p:txEl>
                                              <p:pRg st="7" end="7"/>
                                            </p:txEl>
                                          </p:spTgt>
                                        </p:tgtEl>
                                        <p:attrNameLst>
                                          <p:attrName>ppt_x</p:attrName>
                                          <p:attrName>ppt_y</p:attrName>
                                        </p:attrNameLst>
                                      </p:cBhvr>
                                    </p:animMotion>
                                  </p:childTnLst>
                                </p:cTn>
                              </p:par>
                            </p:childTnLst>
                          </p:cTn>
                        </p:par>
                      </p:childTnLst>
                    </p:cTn>
                  </p:par>
                  <p:par>
                    <p:cTn id="46" fill="hold">
                      <p:stCondLst>
                        <p:cond delay="indefinite"/>
                      </p:stCondLst>
                      <p:childTnLst>
                        <p:par>
                          <p:cTn id="47" fill="hold">
                            <p:stCondLst>
                              <p:cond delay="0"/>
                            </p:stCondLst>
                            <p:childTnLst>
                              <p:par>
                                <p:cTn id="48" presetID="15" presetClass="entr" presetSubtype="0" fill="hold"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 calcmode="lin" valueType="num">
                                      <p:cBhvr>
                                        <p:cTn id="50"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1"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52" dur="1000" fill="hold"/>
                                        <p:tgtEl>
                                          <p:spTgt spid="3">
                                            <p:txEl>
                                              <p:pRg st="9" end="9"/>
                                            </p:txEl>
                                          </p:spTgt>
                                        </p:tgtEl>
                                        <p:attrNameLst>
                                          <p:attrName>ppt_x</p:attrName>
                                        </p:attrNameLst>
                                      </p:cBhvr>
                                      <p:tavLst>
                                        <p:tav tm="0" fmla="#ppt_x+(cos(-2*pi*(1-$))*-#ppt_x-sin(-2*pi*(1-$))*(1-#ppt_y))*(1-$)">
                                          <p:val>
                                            <p:fltVal val="0"/>
                                          </p:val>
                                        </p:tav>
                                        <p:tav tm="100000">
                                          <p:val>
                                            <p:fltVal val="1"/>
                                          </p:val>
                                        </p:tav>
                                      </p:tavLst>
                                    </p:anim>
                                    <p:anim calcmode="lin" valueType="num">
                                      <p:cBhvr>
                                        <p:cTn id="53" dur="1000" fill="hold"/>
                                        <p:tgtEl>
                                          <p:spTgt spid="3">
                                            <p:txEl>
                                              <p:pRg st="9" end="9"/>
                                            </p:txEl>
                                          </p:spTgt>
                                        </p:tgtEl>
                                        <p:attrNameLst>
                                          <p:attrName>ppt_y</p:attrName>
                                        </p:attrNameLst>
                                      </p:cBhvr>
                                      <p:tavLst>
                                        <p:tav tm="0" fmla="#ppt_y+(sin(-2*pi*(1-$))*-#ppt_x+cos(-2*pi*(1-$))*(1-#ppt_y))*(1-$)">
                                          <p:val>
                                            <p:fltVal val="0"/>
                                          </p:val>
                                        </p:tav>
                                        <p:tav tm="100000">
                                          <p:val>
                                            <p:fltVal val="1"/>
                                          </p:val>
                                        </p:tav>
                                      </p:tavLst>
                                    </p:anim>
                                  </p:childTnLst>
                                </p:cTn>
                              </p:par>
                              <p:par>
                                <p:cTn id="54" presetID="15" presetClass="entr" presetSubtype="0" fill="hold" nodeType="with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 calcmode="lin" valueType="num">
                                      <p:cBhvr>
                                        <p:cTn id="56"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57"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58" dur="1000" fill="hold"/>
                                        <p:tgtEl>
                                          <p:spTgt spid="3">
                                            <p:txEl>
                                              <p:pRg st="10" end="10"/>
                                            </p:txEl>
                                          </p:spTgt>
                                        </p:tgtEl>
                                        <p:attrNameLst>
                                          <p:attrName>ppt_x</p:attrName>
                                        </p:attrNameLst>
                                      </p:cBhvr>
                                      <p:tavLst>
                                        <p:tav tm="0" fmla="#ppt_x+(cos(-2*pi*(1-$))*-#ppt_x-sin(-2*pi*(1-$))*(1-#ppt_y))*(1-$)">
                                          <p:val>
                                            <p:fltVal val="0"/>
                                          </p:val>
                                        </p:tav>
                                        <p:tav tm="100000">
                                          <p:val>
                                            <p:fltVal val="1"/>
                                          </p:val>
                                        </p:tav>
                                      </p:tavLst>
                                    </p:anim>
                                    <p:anim calcmode="lin" valueType="num">
                                      <p:cBhvr>
                                        <p:cTn id="59" dur="1000" fill="hold"/>
                                        <p:tgtEl>
                                          <p:spTgt spid="3">
                                            <p:txEl>
                                              <p:pRg st="10" end="10"/>
                                            </p:txEl>
                                          </p:spTgt>
                                        </p:tgtEl>
                                        <p:attrNameLst>
                                          <p:attrName>ppt_y</p:attrName>
                                        </p:attrNameLst>
                                      </p:cBhvr>
                                      <p:tavLst>
                                        <p:tav tm="0" fmla="#ppt_y+(sin(-2*pi*(1-$))*-#ppt_x+cos(-2*pi*(1-$))*(1-#ppt_y))*(1-$)">
                                          <p:val>
                                            <p:fltVal val="0"/>
                                          </p:val>
                                        </p:tav>
                                        <p:tav tm="100000">
                                          <p:val>
                                            <p:fltVal val="1"/>
                                          </p:val>
                                        </p:tav>
                                      </p:tavLst>
                                    </p:anim>
                                  </p:childTnLst>
                                </p:cTn>
                              </p:par>
                              <p:par>
                                <p:cTn id="60" presetID="15" presetClass="entr" presetSubtype="0" fill="hold" nodeType="with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 calcmode="lin" valueType="num">
                                      <p:cBhvr>
                                        <p:cTn id="62" dur="1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63" dur="1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64" dur="1000" fill="hold"/>
                                        <p:tgtEl>
                                          <p:spTgt spid="3">
                                            <p:txEl>
                                              <p:pRg st="11" end="11"/>
                                            </p:txEl>
                                          </p:spTgt>
                                        </p:tgtEl>
                                        <p:attrNameLst>
                                          <p:attrName>ppt_x</p:attrName>
                                        </p:attrNameLst>
                                      </p:cBhvr>
                                      <p:tavLst>
                                        <p:tav tm="0" fmla="#ppt_x+(cos(-2*pi*(1-$))*-#ppt_x-sin(-2*pi*(1-$))*(1-#ppt_y))*(1-$)">
                                          <p:val>
                                            <p:fltVal val="0"/>
                                          </p:val>
                                        </p:tav>
                                        <p:tav tm="100000">
                                          <p:val>
                                            <p:fltVal val="1"/>
                                          </p:val>
                                        </p:tav>
                                      </p:tavLst>
                                    </p:anim>
                                    <p:anim calcmode="lin" valueType="num">
                                      <p:cBhvr>
                                        <p:cTn id="65" dur="1000" fill="hold"/>
                                        <p:tgtEl>
                                          <p:spTgt spid="3">
                                            <p:txEl>
                                              <p:pRg st="11" end="11"/>
                                            </p:txEl>
                                          </p:spTgt>
                                        </p:tgtEl>
                                        <p:attrNameLst>
                                          <p:attrName>ppt_y</p:attrName>
                                        </p:attrNameLst>
                                      </p:cBhvr>
                                      <p:tavLst>
                                        <p:tav tm="0" fmla="#ppt_y+(sin(-2*pi*(1-$))*-#ppt_x+cos(-2*pi*(1-$))*(1-#ppt_y))*(1-$)">
                                          <p:val>
                                            <p:fltVal val="0"/>
                                          </p:val>
                                        </p:tav>
                                        <p:tav tm="100000">
                                          <p:val>
                                            <p:fltVal val="1"/>
                                          </p:val>
                                        </p:tav>
                                      </p:tavLst>
                                    </p:anim>
                                  </p:childTnLst>
                                </p:cTn>
                              </p:par>
                              <p:par>
                                <p:cTn id="66" presetID="15" presetClass="entr" presetSubtype="0" fill="hold" nodeType="withEffect">
                                  <p:stCondLst>
                                    <p:cond delay="0"/>
                                  </p:stCondLst>
                                  <p:childTnLst>
                                    <p:set>
                                      <p:cBhvr>
                                        <p:cTn id="67" dur="1" fill="hold">
                                          <p:stCondLst>
                                            <p:cond delay="0"/>
                                          </p:stCondLst>
                                        </p:cTn>
                                        <p:tgtEl>
                                          <p:spTgt spid="3">
                                            <p:txEl>
                                              <p:pRg st="12" end="12"/>
                                            </p:txEl>
                                          </p:spTgt>
                                        </p:tgtEl>
                                        <p:attrNameLst>
                                          <p:attrName>style.visibility</p:attrName>
                                        </p:attrNameLst>
                                      </p:cBhvr>
                                      <p:to>
                                        <p:strVal val="visible"/>
                                      </p:to>
                                    </p:set>
                                    <p:anim calcmode="lin" valueType="num">
                                      <p:cBhvr>
                                        <p:cTn id="68" dur="10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69" dur="1000" fill="hold"/>
                                        <p:tgtEl>
                                          <p:spTgt spid="3">
                                            <p:txEl>
                                              <p:pRg st="12" end="12"/>
                                            </p:txEl>
                                          </p:spTgt>
                                        </p:tgtEl>
                                        <p:attrNameLst>
                                          <p:attrName>ppt_h</p:attrName>
                                        </p:attrNameLst>
                                      </p:cBhvr>
                                      <p:tavLst>
                                        <p:tav tm="0">
                                          <p:val>
                                            <p:fltVal val="0"/>
                                          </p:val>
                                        </p:tav>
                                        <p:tav tm="100000">
                                          <p:val>
                                            <p:strVal val="#ppt_h"/>
                                          </p:val>
                                        </p:tav>
                                      </p:tavLst>
                                    </p:anim>
                                    <p:anim calcmode="lin" valueType="num">
                                      <p:cBhvr>
                                        <p:cTn id="70" dur="1000" fill="hold"/>
                                        <p:tgtEl>
                                          <p:spTgt spid="3">
                                            <p:txEl>
                                              <p:pRg st="12" end="12"/>
                                            </p:txEl>
                                          </p:spTgt>
                                        </p:tgtEl>
                                        <p:attrNameLst>
                                          <p:attrName>ppt_x</p:attrName>
                                        </p:attrNameLst>
                                      </p:cBhvr>
                                      <p:tavLst>
                                        <p:tav tm="0" fmla="#ppt_x+(cos(-2*pi*(1-$))*-#ppt_x-sin(-2*pi*(1-$))*(1-#ppt_y))*(1-$)">
                                          <p:val>
                                            <p:fltVal val="0"/>
                                          </p:val>
                                        </p:tav>
                                        <p:tav tm="100000">
                                          <p:val>
                                            <p:fltVal val="1"/>
                                          </p:val>
                                        </p:tav>
                                      </p:tavLst>
                                    </p:anim>
                                    <p:anim calcmode="lin" valueType="num">
                                      <p:cBhvr>
                                        <p:cTn id="71" dur="1000" fill="hold"/>
                                        <p:tgtEl>
                                          <p:spTgt spid="3">
                                            <p:txEl>
                                              <p:pRg st="12" end="12"/>
                                            </p:txEl>
                                          </p:spTgt>
                                        </p:tgtEl>
                                        <p:attrNameLst>
                                          <p:attrName>ppt_y</p:attrName>
                                        </p:attrNameLst>
                                      </p:cBhvr>
                                      <p:tavLst>
                                        <p:tav tm="0" fmla="#ppt_y+(sin(-2*pi*(1-$))*-#ppt_x+cos(-2*pi*(1-$))*(1-#ppt_y))*(1-$)">
                                          <p:val>
                                            <p:fltVal val="0"/>
                                          </p:val>
                                        </p:tav>
                                        <p:tav tm="100000">
                                          <p:val>
                                            <p:fltVal val="1"/>
                                          </p:val>
                                        </p:tav>
                                      </p:tavLst>
                                    </p:anim>
                                  </p:childTnLst>
                                </p:cTn>
                              </p:par>
                              <p:par>
                                <p:cTn id="72" presetID="15" presetClass="entr" presetSubtype="0" fill="hold" nodeType="withEffect">
                                  <p:stCondLst>
                                    <p:cond delay="0"/>
                                  </p:stCondLst>
                                  <p:childTnLst>
                                    <p:set>
                                      <p:cBhvr>
                                        <p:cTn id="73" dur="1" fill="hold">
                                          <p:stCondLst>
                                            <p:cond delay="0"/>
                                          </p:stCondLst>
                                        </p:cTn>
                                        <p:tgtEl>
                                          <p:spTgt spid="3">
                                            <p:txEl>
                                              <p:pRg st="13" end="13"/>
                                            </p:txEl>
                                          </p:spTgt>
                                        </p:tgtEl>
                                        <p:attrNameLst>
                                          <p:attrName>style.visibility</p:attrName>
                                        </p:attrNameLst>
                                      </p:cBhvr>
                                      <p:to>
                                        <p:strVal val="visible"/>
                                      </p:to>
                                    </p:set>
                                    <p:anim calcmode="lin" valueType="num">
                                      <p:cBhvr>
                                        <p:cTn id="74" dur="10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75" dur="1000" fill="hold"/>
                                        <p:tgtEl>
                                          <p:spTgt spid="3">
                                            <p:txEl>
                                              <p:pRg st="13" end="13"/>
                                            </p:txEl>
                                          </p:spTgt>
                                        </p:tgtEl>
                                        <p:attrNameLst>
                                          <p:attrName>ppt_h</p:attrName>
                                        </p:attrNameLst>
                                      </p:cBhvr>
                                      <p:tavLst>
                                        <p:tav tm="0">
                                          <p:val>
                                            <p:fltVal val="0"/>
                                          </p:val>
                                        </p:tav>
                                        <p:tav tm="100000">
                                          <p:val>
                                            <p:strVal val="#ppt_h"/>
                                          </p:val>
                                        </p:tav>
                                      </p:tavLst>
                                    </p:anim>
                                    <p:anim calcmode="lin" valueType="num">
                                      <p:cBhvr>
                                        <p:cTn id="76" dur="1000" fill="hold"/>
                                        <p:tgtEl>
                                          <p:spTgt spid="3">
                                            <p:txEl>
                                              <p:pRg st="13" end="13"/>
                                            </p:txEl>
                                          </p:spTgt>
                                        </p:tgtEl>
                                        <p:attrNameLst>
                                          <p:attrName>ppt_x</p:attrName>
                                        </p:attrNameLst>
                                      </p:cBhvr>
                                      <p:tavLst>
                                        <p:tav tm="0" fmla="#ppt_x+(cos(-2*pi*(1-$))*-#ppt_x-sin(-2*pi*(1-$))*(1-#ppt_y))*(1-$)">
                                          <p:val>
                                            <p:fltVal val="0"/>
                                          </p:val>
                                        </p:tav>
                                        <p:tav tm="100000">
                                          <p:val>
                                            <p:fltVal val="1"/>
                                          </p:val>
                                        </p:tav>
                                      </p:tavLst>
                                    </p:anim>
                                    <p:anim calcmode="lin" valueType="num">
                                      <p:cBhvr>
                                        <p:cTn id="77" dur="1000" fill="hold"/>
                                        <p:tgtEl>
                                          <p:spTgt spid="3">
                                            <p:txEl>
                                              <p:pRg st="13" end="1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Autofit/>
          </a:bodyPr>
          <a:lstStyle/>
          <a:p>
            <a:r>
              <a:rPr lang="bn-IN" smtClean="0">
                <a:solidFill>
                  <a:srgbClr val="002060"/>
                </a:solidFill>
              </a:rPr>
              <a:t>রোযা বিষয়ে </a:t>
            </a:r>
            <a:r>
              <a:rPr lang="bn-IN" dirty="0" smtClean="0">
                <a:solidFill>
                  <a:srgbClr val="002060"/>
                </a:solidFill>
              </a:rPr>
              <a:t>শিখি</a:t>
            </a:r>
            <a:endParaRPr lang="en-US" dirty="0">
              <a:solidFill>
                <a:srgbClr val="002060"/>
              </a:solidFill>
            </a:endParaRPr>
          </a:p>
        </p:txBody>
      </p:sp>
      <p:sp>
        <p:nvSpPr>
          <p:cNvPr id="3" name="Content Placeholder 2"/>
          <p:cNvSpPr>
            <a:spLocks noGrp="1"/>
          </p:cNvSpPr>
          <p:nvPr>
            <p:ph idx="1"/>
          </p:nvPr>
        </p:nvSpPr>
        <p:spPr>
          <a:solidFill>
            <a:srgbClr val="FFFF00"/>
          </a:solidFill>
        </p:spPr>
        <p:txBody>
          <a:bodyPr>
            <a:normAutofit fontScale="25000" lnSpcReduction="20000"/>
          </a:bodyPr>
          <a:lstStyle/>
          <a:p>
            <a:pPr>
              <a:buNone/>
            </a:pPr>
            <a:r>
              <a:rPr lang="bn-IN" sz="8000" b="1" dirty="0" smtClean="0">
                <a:solidFill>
                  <a:schemeClr val="tx1">
                    <a:lumMod val="85000"/>
                    <a:lumOff val="15000"/>
                  </a:schemeClr>
                </a:solidFill>
              </a:rPr>
              <a:t>*রোযা রাখা অবস্থায় মিলন করলে তার কাযা ওকাফফারা দিতে হয়।</a:t>
            </a:r>
          </a:p>
          <a:p>
            <a:pPr>
              <a:buNone/>
            </a:pPr>
            <a:r>
              <a:rPr lang="bn-IN" sz="8000" b="1" dirty="0" smtClean="0">
                <a:solidFill>
                  <a:schemeClr val="tx1">
                    <a:lumMod val="85000"/>
                    <a:lumOff val="15000"/>
                  </a:schemeClr>
                </a:solidFill>
              </a:rPr>
              <a:t>*সাহরি খাওয়া সুন্নত,খেজুরের ইফতার করা সুন্নত,তারাবি সুন্নত,ঈদগাহে নামাজ সুন্নত,ঈদের দিনে  ঈদগাহে যেতে পথব্রজে গমন করা সুন্নত,ঈদের দিনে গোসল করা সুন্নত,ঈদুল ফিতরের আগেই ফিতরা দেওয়া সুন্নত,রমযানের শেষ ১০দিন মসজিদে ইতেকাফ  করা সুন্নত(মুয়াক্কাদাহ)।</a:t>
            </a:r>
          </a:p>
          <a:p>
            <a:pPr>
              <a:buNone/>
            </a:pPr>
            <a:r>
              <a:rPr lang="bn-IN" sz="9600" b="1" dirty="0" smtClean="0">
                <a:solidFill>
                  <a:srgbClr val="00B050"/>
                </a:solidFill>
              </a:rPr>
              <a:t>*ফি্তরা দেয়া ওয়াজিব,চাঁদ দেখে রোযা রাখা ও ভাঙ্গা ওয়াজিব।নানা কারণে রোযার ক্ষতি হয়ঃ-গিবত,রক্তপাত,সিংগা,স্বাদ/ঘ্রান,কানে তেল ঢালিলে ইঞ্জেকশানলিলে, বুমি ,ডুবে ঘোসল করিলে,সিংগা লাগাইলে,গীবত করিলে</a:t>
            </a:r>
            <a:r>
              <a:rPr lang="bn-IN" sz="8000" b="1" dirty="0" smtClean="0">
                <a:solidFill>
                  <a:srgbClr val="002060"/>
                </a:solidFill>
              </a:rPr>
              <a:t>।</a:t>
            </a:r>
          </a:p>
          <a:p>
            <a:pPr>
              <a:buNone/>
            </a:pPr>
            <a:r>
              <a:rPr lang="bn-IN" sz="8000" b="1" dirty="0" smtClean="0">
                <a:solidFill>
                  <a:srgbClr val="002060"/>
                </a:solidFill>
              </a:rPr>
              <a:t>রোযা ভাঙ্গার কারণঃরোযা রাখা অবঅস্থায় খানা, স্বেচ্চায় মুখভর বুমি,সহবাস,ধুম্ পান করলে,শক্তির জন্য স্যালাইন/ইঞ্জেকশান লিইলে।</a:t>
            </a:r>
          </a:p>
          <a:p>
            <a:pPr>
              <a:buNone/>
            </a:pPr>
            <a:r>
              <a:rPr lang="bn-IN" sz="8000" b="1" dirty="0" smtClean="0">
                <a:solidFill>
                  <a:srgbClr val="002060"/>
                </a:solidFill>
              </a:rPr>
              <a:t>*গরীব ,মিসকীন,ফকির,এতিমদেরকে সাহেবে নিসাব এর সম্পদের মালিক অর্থাৎ ধনীরা ফিতরা দিবে এবং ৫প্রকারের লোকদেরকে</a:t>
            </a:r>
            <a:r>
              <a:rPr lang="en-US" sz="8000" b="1" dirty="0" smtClean="0">
                <a:solidFill>
                  <a:srgbClr val="002060"/>
                </a:solidFill>
              </a:rPr>
              <a:t>।</a:t>
            </a:r>
            <a:r>
              <a:rPr lang="bn-IN" sz="8000" b="1" dirty="0" smtClean="0">
                <a:solidFill>
                  <a:srgbClr val="002060"/>
                </a:solidFill>
              </a:rPr>
              <a:t> </a:t>
            </a:r>
            <a:r>
              <a:rPr lang="en-US" sz="8000" b="1" dirty="0" smtClean="0">
                <a:solidFill>
                  <a:srgbClr val="002060"/>
                </a:solidFill>
              </a:rPr>
              <a:t>*</a:t>
            </a:r>
            <a:r>
              <a:rPr lang="bn-IN" sz="8000" b="1" dirty="0" smtClean="0">
                <a:solidFill>
                  <a:srgbClr val="002060"/>
                </a:solidFill>
              </a:rPr>
              <a:t>ফিতরা দেওয়া যাবে না যেমনঃ১।সাইদ বংশীয়২।নিসাবের মালিক৩।নিজ সন্তান(নাতি নাত্নি) ৪।নিজপিতা –মাতা দাদা দাদি৫।কোন অমুসলমানকে।</a:t>
            </a:r>
          </a:p>
          <a:p>
            <a:pPr>
              <a:buNone/>
            </a:pPr>
            <a:endParaRPr lang="bn-IN" sz="8000" b="1" dirty="0" smtClean="0">
              <a:solidFill>
                <a:srgbClr val="002060"/>
              </a:solidFill>
            </a:endParaRPr>
          </a:p>
          <a:p>
            <a:pPr>
              <a:buNone/>
            </a:pPr>
            <a:endParaRPr lang="bn-IN" sz="6400" b="1" dirty="0" smtClean="0"/>
          </a:p>
          <a:p>
            <a:pPr>
              <a:buNone/>
            </a:pPr>
            <a:r>
              <a:rPr lang="bn-IN" sz="6400" b="1" dirty="0" smtClean="0"/>
              <a:t> </a:t>
            </a:r>
            <a:endParaRPr lang="en-US" sz="6400"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edge">
                                      <p:cBhvr>
                                        <p:cTn id="20" dur="20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strVal val="#ppt_h"/>
                                          </p:val>
                                        </p:tav>
                                        <p:tav tm="100000">
                                          <p:val>
                                            <p:strVal val="#ppt_h"/>
                                          </p:val>
                                        </p:tav>
                                      </p:tavLst>
                                    </p:anim>
                                  </p:childTnLst>
                                </p:cTn>
                              </p:par>
                              <p:par>
                                <p:cTn id="27" presetID="17" presetClass="entr" presetSubtype="1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881</TotalTime>
  <Words>1431</Words>
  <Application>Microsoft Office PowerPoint</Application>
  <PresentationFormat>On-screen Show (4:3)</PresentationFormat>
  <Paragraphs>153</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السلام عليكم ورحمة الله</vt:lpstr>
      <vt:lpstr>পরিচিতি</vt:lpstr>
      <vt:lpstr>শিখনফল</vt:lpstr>
      <vt:lpstr>রোযা আল্লাহর হুকুম </vt:lpstr>
      <vt:lpstr>এসো আমরা শিখে নিই</vt:lpstr>
      <vt:lpstr>যে সব কারণে রোযা মাকরুহ </vt:lpstr>
      <vt:lpstr>ছবি দেখি ও বলি -এখানে কি?</vt:lpstr>
      <vt:lpstr>একক কাজ</vt:lpstr>
      <vt:lpstr>রোযা বিষয়ে শিখি</vt:lpstr>
      <vt:lpstr>জোড়ায় কাজ</vt:lpstr>
      <vt:lpstr>রোযার মাসয়ালা</vt:lpstr>
      <vt:lpstr>দলীয় কাজ</vt:lpstr>
      <vt:lpstr>এসো উত্তর মিলিয়ে দেখি</vt:lpstr>
      <vt:lpstr>মুল্যায়ন</vt:lpstr>
      <vt:lpstr>উত্তর মিলিয়ে নেই</vt:lpstr>
      <vt:lpstr>বহুনির্বাচনী প্রশ্নের উত্তর শিখি</vt:lpstr>
      <vt:lpstr>বাড়ির কাজ</vt:lpstr>
      <vt:lpstr>সকলকে ধন্যবাদ</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
  <cp:lastModifiedBy>Main Computer</cp:lastModifiedBy>
  <cp:revision>257</cp:revision>
  <dcterms:created xsi:type="dcterms:W3CDTF">2006-08-16T00:00:00Z</dcterms:created>
  <dcterms:modified xsi:type="dcterms:W3CDTF">2020-05-04T18:27:43Z</dcterms:modified>
</cp:coreProperties>
</file>