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2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7" r:id="rId12"/>
    <p:sldId id="275" r:id="rId13"/>
    <p:sldId id="274" r:id="rId14"/>
    <p:sldId id="276" r:id="rId15"/>
    <p:sldId id="271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A568-F4D8-4E66-9688-DF91C6D4C51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3E0C3-F838-455E-ABCA-60385F3B1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istic-backdrop-beauty-bloom-74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832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Parallelogram 5"/>
          <p:cNvSpPr/>
          <p:nvPr/>
        </p:nvSpPr>
        <p:spPr>
          <a:xfrm>
            <a:off x="2411760" y="620688"/>
            <a:ext cx="4320480" cy="165618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692696"/>
            <a:ext cx="3528392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আজকের ক্লাশে সকলকে 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36404"/>
              </p:ext>
            </p:extLst>
          </p:nvPr>
        </p:nvGraphicFramePr>
        <p:xfrm>
          <a:off x="251519" y="182840"/>
          <a:ext cx="8892479" cy="5792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411"/>
                <a:gridCol w="1744076"/>
                <a:gridCol w="1585524"/>
                <a:gridCol w="1354468"/>
              </a:tblGrid>
              <a:tr h="362036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105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430541">
                <a:tc>
                  <a:txBody>
                    <a:bodyPr/>
                    <a:lstStyle/>
                    <a:p>
                      <a:pPr algn="l"/>
                      <a:r>
                        <a:rPr lang="bn-BD" sz="1600" b="1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দীর্ঘ</a:t>
                      </a:r>
                      <a:r>
                        <a:rPr lang="bn-BD" sz="1600" b="1" u="sng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মেয়াদি বিনিয়োগঃ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%বিনিয়োগ/লগ্নি/সঞ্চয়পত্র/প্রাইজ বন্ড/ প্রদত্ত ঋণ               সেভিংসার্টিফিকেট/</a:t>
                      </a:r>
                      <a:r>
                        <a:rPr lang="bn-BD" sz="14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সরকারি</a:t>
                      </a:r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সিকুরিটি/শেয়ার ক্রয়</a:t>
                      </a:r>
                    </a:p>
                    <a:p>
                      <a:pPr algn="l"/>
                      <a:r>
                        <a:rPr lang="bn-BD" sz="1400" b="1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                    মোট বিনিয়োগ</a:t>
                      </a:r>
                    </a:p>
                    <a:p>
                      <a:pPr algn="l"/>
                      <a:r>
                        <a:rPr lang="bn-BD" sz="1600" b="1" u="sng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চলতি সম্পদঃ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হাতে নগদ/নগদ তহবিল/নগদ উদ্বৃত্ত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ব্যাংকে জমা/ব্যাংক উদ্বৃত্ত/ব্যাংক ব্যালেন্স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দেনাদার/প্রাপ্য হিসাব/পুস্তক ঋন/পাওনা/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বিক্রয়খতিয়ানেরজের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বাদঃসমাপনি কুঋন ও সন্দেহজনকদেনা সঞ্চিতি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প্রাপ্য বিল/প্রাপ্যনোট/প্রাপ্য হুন্ডি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প্রাপ্য আয় 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অগ্রিম খরচাবলি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বকেয়া আয় সমুহ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অব্যাবহৃত মনিহারি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সমাপনী মজুদ পন্য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 চলতি সম্পদ</a:t>
                      </a:r>
                    </a:p>
                    <a:p>
                      <a:pPr algn="l"/>
                      <a:r>
                        <a:rPr lang="bn-BD" sz="1600" b="1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        মোট চলতি সম্পদঃ</a:t>
                      </a:r>
                    </a:p>
                    <a:p>
                      <a:pPr algn="l"/>
                      <a:r>
                        <a:rPr lang="bn-BD" sz="1600" b="1" u="sng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অলিক সম্পদঃ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বিলম্বিত বিজ্ঞাপন</a:t>
                      </a:r>
                    </a:p>
                    <a:p>
                      <a:pPr algn="l"/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প্রাথমিক খরচাবলি</a:t>
                      </a:r>
                    </a:p>
                    <a:p>
                      <a:pPr algn="l"/>
                      <a:r>
                        <a:rPr lang="bn-BD" sz="1400" b="1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               মোট অলিক সম্পদ</a:t>
                      </a:r>
                      <a:r>
                        <a:rPr lang="en-US" sz="1400" b="1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endParaRPr lang="bn-BD" sz="1200" b="1" u="none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1400" b="1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মোট সম্পদ</a:t>
                      </a:r>
                    </a:p>
                    <a:p>
                      <a:pPr algn="l"/>
                      <a:endParaRPr lang="bn-BD" sz="1600" b="0" u="none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*******</a:t>
                      </a:r>
                    </a:p>
                    <a:p>
                      <a: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(******)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96303"/>
              </p:ext>
            </p:extLst>
          </p:nvPr>
        </p:nvGraphicFramePr>
        <p:xfrm>
          <a:off x="603076" y="927141"/>
          <a:ext cx="8077200" cy="5201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296144"/>
                <a:gridCol w="1224136"/>
                <a:gridCol w="130844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1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97937">
                <a:tc>
                  <a:txBody>
                    <a:bodyPr/>
                    <a:lstStyle/>
                    <a:p>
                      <a:r>
                        <a:rPr lang="bn-BD" sz="1400" b="1" dirty="0" smtClean="0">
                          <a:latin typeface="NikoshBAN" pitchFamily="2" charset="0"/>
                          <a:cs typeface="NikoshBAN" pitchFamily="2" charset="0"/>
                        </a:rPr>
                        <a:t>মালিকানাসত্ত্বওদায়ঃ</a:t>
                      </a:r>
                    </a:p>
                    <a:p>
                      <a:r>
                        <a:rPr lang="bn-BD" sz="1400" b="0" dirty="0" smtClean="0">
                          <a:latin typeface="NikoshBAN" pitchFamily="2" charset="0"/>
                          <a:cs typeface="NikoshBAN" pitchFamily="2" charset="0"/>
                        </a:rPr>
                        <a:t>মূলধন (স্সমাপনীউদ্বৃত্ত)</a:t>
                      </a:r>
                    </a:p>
                    <a:p>
                      <a:r>
                        <a:rPr lang="bn-BD" sz="1400" b="0" dirty="0" smtClean="0">
                          <a:latin typeface="NikoshBAN" pitchFamily="2" charset="0"/>
                          <a:cs typeface="NikoshBAN" pitchFamily="2" charset="0"/>
                        </a:rPr>
                        <a:t>দীর্ঘ</a:t>
                      </a:r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মেয়াদি দায়ঃ</a:t>
                      </a:r>
                    </a:p>
                    <a:p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ব্যাং ঋণ/বন্ধকি ঋন</a:t>
                      </a:r>
                      <a:endParaRPr lang="bn-BD" sz="14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400" b="0" dirty="0" smtClean="0">
                          <a:latin typeface="NikoshBAN" pitchFamily="2" charset="0"/>
                          <a:cs typeface="NikoshBAN" pitchFamily="2" charset="0"/>
                        </a:rPr>
                        <a:t>ঋণ</a:t>
                      </a:r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পত্র/ডিভেঞ্চার</a:t>
                      </a:r>
                    </a:p>
                    <a:p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ঋন/কর্জ/প্রাপ্ত </a:t>
                      </a:r>
                      <a:r>
                        <a:rPr lang="bn-BD" sz="14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ঋণ</a:t>
                      </a:r>
                    </a:p>
                    <a:p>
                      <a:r>
                        <a:rPr lang="bn-BD" sz="1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  মোট ধীর্ঘ মেয়াদী দায়</a:t>
                      </a:r>
                    </a:p>
                    <a:p>
                      <a:r>
                        <a:rPr lang="bn-BD" sz="14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সল্পমেয়াদী দায়/চলতি দায়ঃ</a:t>
                      </a:r>
                    </a:p>
                    <a:p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প্রদেয় হিসাব/পাওনাদার/ব্যাবসায়যেঋন/</a:t>
                      </a:r>
                    </a:p>
                    <a:p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দেনা/ক্রয়খতিয়ানের জের</a:t>
                      </a:r>
                    </a:p>
                    <a:p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ব্যাংকজমাতিরিক্ত/ব্যাংক ওভার ড্রাফ/ওডি</a:t>
                      </a:r>
                    </a:p>
                    <a:p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প্রদেয় বিল/প্রদেয় নোট/দেয়বিল/প্রদেয়হুন্ডি</a:t>
                      </a:r>
                    </a:p>
                    <a:p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বকেয়া খরচআবলি</a:t>
                      </a:r>
                    </a:p>
                    <a:p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অগ্রীমআয় সমুহ/অনুপার্জিত আয়</a:t>
                      </a:r>
                    </a:p>
                    <a:p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</a:t>
                      </a:r>
                    </a:p>
                    <a:p>
                      <a:r>
                        <a:rPr lang="bn-BD" sz="1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bn-BD" sz="14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মোট সল্পমেয়াদীদায়/চলতিদায়</a:t>
                      </a:r>
                    </a:p>
                    <a:p>
                      <a:r>
                        <a:rPr lang="bn-BD" sz="1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                      মোট দায়</a:t>
                      </a:r>
                    </a:p>
                    <a:p>
                      <a:r>
                        <a:rPr lang="bn-BD" sz="1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মালিকানা স্বত্ত্ব ও মোট দায়</a:t>
                      </a:r>
                    </a:p>
                    <a:p>
                      <a:endParaRPr lang="bn-BD" sz="14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4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4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4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188640"/>
            <a:ext cx="453650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মালিকানাসত্ত্ব ও দায় নির্নয়ঃ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2"/>
            <a:ext cx="6696744" cy="27392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মুল্যায়ন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১।মোট সম্পদ নির্নয়  সূত্রটি কি?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২।মালিকানাস্বত্ত্ব ওমোট দায়  নির্নয়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করার সূত্রটি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491149"/>
            <a:ext cx="8208911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১।মোট সম্পদ নির্নয়ের ছক অংকন কর ২। মোট দায় নির্নয়ের ছক অংকন কর ?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692696"/>
            <a:ext cx="453650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01731"/>
            <a:ext cx="8100392" cy="184665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দলিয় কাজ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১।ছকের মাধ্যমেমোট সম্পদ নির্নয়ের সূত্রটি লিখ 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ছকের মাধ্যমেমোট দায় নির্নয়ের সূত্রটি লিখ?</a:t>
            </a: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28707"/>
              </p:ext>
            </p:extLst>
          </p:nvPr>
        </p:nvGraphicFramePr>
        <p:xfrm>
          <a:off x="971600" y="692696"/>
          <a:ext cx="6768752" cy="39025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66187"/>
                <a:gridCol w="627394"/>
                <a:gridCol w="1513151"/>
                <a:gridCol w="1562020"/>
              </a:tblGrid>
              <a:tr h="6107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খঃপৃঃ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816304">
                <a:tc>
                  <a:txBody>
                    <a:bodyPr/>
                    <a:lstStyle/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উত্তোলন ওমূল্ধন</a:t>
                      </a:r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নগদ তহবিল</a:t>
                      </a:r>
                      <a:endParaRPr lang="en-US" sz="1400" baseline="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আসবাপত্র</a:t>
                      </a:r>
                      <a:endParaRPr lang="en-US" sz="1400" baseline="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প্রাপ্য হিসাব</a:t>
                      </a:r>
                      <a:endParaRPr lang="en-US" sz="1400" baseline="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অগ্রীম বীমা সেলামি</a:t>
                      </a:r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১২%বন্ডে বিনিয়োগ(০১/০৭/২০২০ইং)</a:t>
                      </a:r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  <a:endParaRPr lang="bn-BD" sz="1400" baseline="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ব্যাংক জমাতিরিক্ত উত্তোলন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অতিরিক্ত মূল্ধন(০১/০৭/২০২০)</a:t>
                      </a:r>
                      <a:endParaRPr lang="en-US" sz="1400" baseline="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বিলম্বিত </a:t>
                      </a:r>
                      <a:r>
                        <a:rPr lang="en-US" sz="1400" baseline="0" dirty="0" err="1" smtClean="0">
                          <a:latin typeface="NikoshBAN"/>
                          <a:cs typeface="NikoshBAN" pitchFamily="2" charset="0"/>
                        </a:rPr>
                        <a:t>বিজ্ঞাপন</a:t>
                      </a:r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আয়কর</a:t>
                      </a:r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বকেয়া বেতন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সাধারন সঞ্চিতি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যন্ত্রপাতি</a:t>
                      </a:r>
                      <a:endParaRPr lang="en-US" sz="1400" baseline="0" dirty="0" smtClean="0">
                        <a:latin typeface="NikoshB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>
                          <a:latin typeface="NikoshBAN"/>
                          <a:cs typeface="NikoshBAN" pitchFamily="2" charset="0"/>
                        </a:rPr>
                        <a:t>২০০০</a:t>
                      </a:r>
                      <a:r>
                        <a:rPr lang="en-US" sz="140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  <a:endParaRPr lang="bn-BD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dirty="0" smtClean="0">
                          <a:latin typeface="NikoshBAN"/>
                          <a:cs typeface="NikoshBAN" pitchFamily="2" charset="0"/>
                        </a:rPr>
                        <a:t>১৩০০০</a:t>
                      </a:r>
                      <a:endParaRPr lang="en-US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dirty="0" smtClean="0">
                          <a:latin typeface="NikoshBAN"/>
                          <a:cs typeface="NikoshBAN" pitchFamily="2" charset="0"/>
                        </a:rPr>
                        <a:t>১৮০০০</a:t>
                      </a:r>
                      <a:r>
                        <a:rPr lang="en-US" sz="140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১০০০০</a:t>
                      </a:r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৫০০</a:t>
                      </a:r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২০০০০০</a:t>
                      </a:r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1400" baseline="0" dirty="0" smtClean="0">
                          <a:latin typeface="NikoshBAN"/>
                          <a:cs typeface="NikoshBAN" pitchFamily="2" charset="0"/>
                        </a:rPr>
                        <a:t>৪০০০</a:t>
                      </a:r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১৫,০০ </a:t>
                      </a:r>
                    </a:p>
                    <a:p>
                      <a:r>
                        <a:rPr lang="en-US" sz="1400" baseline="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  <a:endParaRPr lang="bn-BD" sz="1400" baseline="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endParaRPr lang="bn-BD" sz="1400" baseline="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b="0" u="none" baseline="0" dirty="0" smtClean="0">
                          <a:latin typeface="NikoshBAN"/>
                          <a:cs typeface="NikoshBAN" pitchFamily="2" charset="0"/>
                        </a:rPr>
                        <a:t>৩০০০০</a:t>
                      </a:r>
                    </a:p>
                    <a:p>
                      <a:r>
                        <a:rPr lang="bn-BD" sz="1400" b="0" u="none" baseline="0" dirty="0" smtClean="0">
                          <a:latin typeface="NikoshBAN"/>
                          <a:cs typeface="NikoshBAN" pitchFamily="2" charset="0"/>
                        </a:rPr>
                        <a:t>২৭৯০০০</a:t>
                      </a:r>
                    </a:p>
                    <a:p>
                      <a:endParaRPr lang="en-US" sz="1400" dirty="0" smtClean="0"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1400" dirty="0" smtClean="0">
                          <a:latin typeface="NikoshBAN"/>
                          <a:cs typeface="NikoshBAN" pitchFamily="2" charset="0"/>
                        </a:rPr>
                        <a:t>২২০০০০</a:t>
                      </a:r>
                      <a:endParaRPr lang="en-US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en-US" sz="140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en-US" sz="140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endParaRPr lang="en-US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dirty="0" smtClean="0">
                          <a:latin typeface="NikoshBAN"/>
                          <a:cs typeface="NikoshBAN" pitchFamily="2" charset="0"/>
                        </a:rPr>
                        <a:t>৮০০০</a:t>
                      </a:r>
                      <a:endParaRPr lang="en-US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dirty="0" smtClean="0">
                          <a:latin typeface="NikoshBAN"/>
                          <a:cs typeface="NikoshBAN" pitchFamily="2" charset="0"/>
                        </a:rPr>
                        <a:t>২০০০০</a:t>
                      </a:r>
                      <a:endParaRPr lang="en-US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endParaRPr lang="en-US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endParaRPr lang="en-US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en-US" sz="1400" dirty="0" smtClean="0">
                          <a:latin typeface="NikoshBAN"/>
                          <a:cs typeface="NikoshBAN" pitchFamily="2" charset="0"/>
                        </a:rPr>
                        <a:t> </a:t>
                      </a:r>
                      <a:r>
                        <a:rPr lang="bn-BD" sz="1400" dirty="0" smtClean="0">
                          <a:latin typeface="NikoshBAN"/>
                          <a:cs typeface="NikoshBAN" pitchFamily="2" charset="0"/>
                        </a:rPr>
                        <a:t>৭৮০০</a:t>
                      </a:r>
                    </a:p>
                    <a:p>
                      <a:r>
                        <a:rPr lang="bn-BD" sz="1400" dirty="0" smtClean="0">
                          <a:latin typeface="NikoshBAN"/>
                          <a:cs typeface="NikoshBAN" pitchFamily="2" charset="0"/>
                        </a:rPr>
                        <a:t>২৩২০০</a:t>
                      </a:r>
                    </a:p>
                    <a:p>
                      <a:endParaRPr lang="bn-BD" sz="1400" dirty="0" smtClean="0">
                        <a:latin typeface="NikoshBAN"/>
                        <a:cs typeface="NikoshBAN" pitchFamily="2" charset="0"/>
                      </a:endParaRPr>
                    </a:p>
                    <a:p>
                      <a:r>
                        <a:rPr lang="bn-BD" sz="1400" dirty="0" smtClean="0">
                          <a:latin typeface="NikoshBAN"/>
                          <a:cs typeface="NikoshBAN" pitchFamily="2" charset="0"/>
                        </a:rPr>
                        <a:t>২৭৯০০০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4869160"/>
            <a:ext cx="8424936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সমন্বয়ঃ</a:t>
            </a:r>
            <a:endParaRPr lang="bn-BD" sz="1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সমাপনি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৩০৫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০০ </a:t>
            </a:r>
            <a:r>
              <a:rPr lang="en-US" sz="1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জীবনবিমা প্রিমিয়াম প্রদান ৫০০০টাকাহিসাভুক্তহয়নি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৩। </a:t>
            </a:r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২টি১০০০টাকার নোট নষ্ট হয়ে গিয়েছে যা হিসাব ভুক্ত করা প্রয়োজন।</a:t>
            </a:r>
            <a:endParaRPr lang="en-US" sz="1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বিনিয়োগের সুদ অনাদায়ী রয়েছে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উপর্যুক্ত তথ্যহতে মোট চলতি দায়ের পরি মান নির্নয় কর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1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খ) নিট মুনাফা৪০৫০০ধরে মালিকানাস্বত্ত্ব বিবরনী প্রস্তুত কর?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গ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হিসাব কালশেষ তারিখে আর্থিক অবস্থারবিবরনীতে মোটসম্পদের পরিমান নির্নয় কর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1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87677"/>
            <a:ext cx="2376264" cy="3201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-355"/>
            <a:ext cx="38884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রেওয়া মিল </a:t>
            </a:r>
          </a:p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৩১শে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ডিসেম্বর২০২০ইং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f225a08498672e292bfc012a96697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344816" cy="47525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31640" y="5157192"/>
            <a:ext cx="59766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48680"/>
            <a:ext cx="8568952" cy="60486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902311"/>
            <a:ext cx="4680520" cy="38472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মনিশংকর হালদার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সিনিয়র সহকারি শিক্ষক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হালিম ফাউন্ডেশনমডেল হাইসস্কুল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১৮৮ পশ্চিমকা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তালতলা,ঢাকা-১২০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৭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Email: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manishankar25071970@gmail.com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obile:01725277581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49486"/>
            <a:ext cx="475252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</a:t>
            </a:r>
          </a:p>
          <a:p>
            <a:endParaRPr lang="en-US" dirty="0"/>
          </a:p>
        </p:txBody>
      </p:sp>
      <p:pic>
        <p:nvPicPr>
          <p:cNvPr id="1026" name="Picture 2" descr="C:\Users\ICT\Desktop\MANISHANKAR HALDER\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2520280" cy="3240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cfd607d7f80c978f7a912c6a80d35c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836712"/>
            <a:ext cx="4182616" cy="30963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823320" cy="30963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899592" y="4292525"/>
            <a:ext cx="2808312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হিসাব করা হচ্ছে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4293096"/>
            <a:ext cx="280831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63847"/>
            <a:ext cx="2592288" cy="32014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251520" y="2963847"/>
            <a:ext cx="5688632" cy="3416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/দশম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bn-BD" sz="32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আর্থীকবিবরনী)</a:t>
            </a:r>
            <a:endParaRPr lang="bn-BD" sz="28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পাঠঃ মালিকানা স্বত্ত ও </a:t>
            </a:r>
          </a:p>
          <a:p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আর্থিক অবস্থার বিবরনীর চার্ট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2মে,২০২০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সময়ঃ৫০মি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187624" y="620688"/>
            <a:ext cx="5544616" cy="1584176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3124200" y="457200"/>
            <a:ext cx="3276600" cy="914400"/>
          </a:xfrm>
          <a:prstGeom prst="snip2Same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0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0100" y="1600200"/>
            <a:ext cx="7924800" cy="4925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...</a:t>
            </a:r>
          </a:p>
          <a:p>
            <a:r>
              <a:rPr lang="en-US" sz="3200" dirty="0" smtClean="0">
                <a:latin typeface="Arial"/>
                <a:cs typeface="NikoshBAN" pitchFamily="2" charset="0"/>
              </a:rPr>
              <a:t>  </a:t>
            </a:r>
            <a:r>
              <a:rPr lang="bn-BD" sz="3200" dirty="0" smtClean="0">
                <a:latin typeface="Arial"/>
                <a:cs typeface="NikoshBAN" pitchFamily="2" charset="0"/>
              </a:rPr>
              <a:t>১।</a:t>
            </a:r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মালিকানা স্বত্ত বিবরণীর ছক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আঁকতে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চলতিসম্পদ নির্ণয় করতে পার।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৩।স্থায়ী সম্পদ নির্ণয় করতে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সম্পদ নির্ণয় করতে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৫।চলতি দায় নির্ণয় করতে পার।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৬।সল্প মেয়াদী দায় নির্ণয়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1872" y="1809598"/>
            <a:ext cx="573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42168"/>
            <a:ext cx="8435280" cy="41549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-০১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আর্থিক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শে প্রস্তুত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Clr>
                <a:srgbClr val="0000CC"/>
              </a:buClr>
            </a:pPr>
            <a:r>
              <a:rPr lang="en-US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১.বিশদ </a:t>
            </a:r>
            <a:r>
              <a:rPr lang="en-US" sz="3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Clr>
                <a:srgbClr val="0000CC"/>
              </a:buClr>
            </a:pPr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২.মালিকানাস্বত্ব</a:t>
            </a:r>
            <a:r>
              <a:rPr lang="bn-BD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Clr>
                <a:srgbClr val="0000CC"/>
              </a:buClr>
            </a:pPr>
            <a:r>
              <a:rPr lang="en-US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৩.আর্থিক </a:t>
            </a:r>
            <a:r>
              <a:rPr lang="en-US" sz="3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Clr>
                <a:srgbClr val="0000CC"/>
              </a:buClr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৪.নগদ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Clr>
                <a:srgbClr val="0000CC"/>
              </a:buClr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৫.আর্থিক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বিবরণীতে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57192"/>
            <a:ext cx="8291264" cy="120032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 করা হয়।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uble Brace 8"/>
          <p:cNvSpPr/>
          <p:nvPr/>
        </p:nvSpPr>
        <p:spPr>
          <a:xfrm>
            <a:off x="228600" y="1905001"/>
            <a:ext cx="4953000" cy="1676399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77320" y="-30832"/>
            <a:ext cx="8614280" cy="1947664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 অবস্থার বিবরণীঃA=L+E</a:t>
            </a:r>
          </a:p>
          <a:p>
            <a:pPr algn="ctr"/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সম্পদ=মোটদায়+মালিকানা স্বত্ত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30522" y="1844824"/>
            <a:ext cx="8018495" cy="1609946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মোটসম্পদ=স্থায়ীসম্পদ+দীর্ঘ মেয়াদি                   বিনিয়োগ+চলতিসম্পদ+অলিক সম্পদ। 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39552" y="3284984"/>
            <a:ext cx="7729817" cy="180020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মোটদায়=দীর্ঘ মেয়াদি দায়+সল্প মেয়াদি দায়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11560" y="4941168"/>
            <a:ext cx="7729817" cy="180020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মোটদায়ওমালিকানাসত্ত্ব=মূলধন(সমাপনীউদ্বৃত্ত)+মোটদীর্ঘ মেয়াদি দায়+ মোটসল্পমেয়াদি দায়।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6527" y="116632"/>
            <a:ext cx="5257801" cy="134269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 ক্রয়-বিক্রয়কারী ব্যবসায়ের নাম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মালিকানা স্বত্ত বিবরণী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 সালের ----- তারিখে সমাপ্ত বছরের জন্য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719211"/>
              </p:ext>
            </p:extLst>
          </p:nvPr>
        </p:nvGraphicFramePr>
        <p:xfrm>
          <a:off x="533399" y="1556792"/>
          <a:ext cx="80772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308"/>
                <a:gridCol w="1528119"/>
                <a:gridCol w="1673654"/>
                <a:gridCol w="1528119"/>
              </a:tblGrid>
              <a:tr h="445448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65860">
                <a:tc>
                  <a:txBody>
                    <a:bodyPr/>
                    <a:lstStyle/>
                    <a:p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মূলধন(প্রারম্ভিম</a:t>
                      </a:r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মূলধন</a:t>
                      </a:r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  <a:p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যোগঃঅতিরিক্ত মূলধন</a:t>
                      </a:r>
                    </a:p>
                    <a:p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যোগঃমূলধনের</a:t>
                      </a:r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সূদ</a:t>
                      </a:r>
                    </a:p>
                    <a:p>
                      <a:endParaRPr lang="bn-BD" sz="1800" b="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যোগঃনিট লাভ/বাদঃনিট ক্ষতি</a:t>
                      </a:r>
                    </a:p>
                    <a:p>
                      <a:r>
                        <a:rPr lang="bn-BD" sz="1800" b="0" u="sng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বাদঃউত্তোলনঃ</a:t>
                      </a:r>
                    </a:p>
                    <a:p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 উত্তোলন</a:t>
                      </a:r>
                    </a:p>
                    <a:p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পন্য উত্তোলন</a:t>
                      </a:r>
                    </a:p>
                    <a:p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জীবন বীমা প্রিমিয়াম</a:t>
                      </a:r>
                    </a:p>
                    <a:p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আয়কর প্রদান</a:t>
                      </a:r>
                    </a:p>
                    <a:p>
                      <a:endParaRPr lang="bn-BD" sz="1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বাদঃ উত্তোলনের সুদ</a:t>
                      </a:r>
                    </a:p>
                    <a:p>
                      <a:r>
                        <a:rPr lang="bn-BD" sz="1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সমাপনী</a:t>
                      </a:r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মূলধন</a:t>
                      </a:r>
                    </a:p>
                    <a:p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সাধারন সঞ্চিতি</a:t>
                      </a:r>
                    </a:p>
                    <a:p>
                      <a:r>
                        <a:rPr lang="bn-BD" sz="1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মালিকানাসত্ত‍‌‌(সমাপনী উদ্দ্বত্ত)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b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b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r>
                        <a:rPr lang="bn-BD" sz="18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bn-BD" sz="18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8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8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br>
                        <a:rPr lang="bn-BD" sz="18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b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8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br>
                        <a:rPr lang="bn-BD" sz="18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b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8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b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endParaRPr lang="bn-BD" sz="18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(****)</a:t>
                      </a:r>
                    </a:p>
                    <a:p>
                      <a:pPr algn="ctr"/>
                      <a:r>
                        <a:rPr lang="bn-BD" sz="18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r>
                        <a:rPr lang="bn-BD" sz="18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(*****)</a:t>
                      </a:r>
                      <a:endParaRPr lang="en-US" sz="18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r>
                        <a:rPr lang="bn-BD" sz="1800" b="1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r>
                        <a:rPr lang="bn-BD" sz="1800" b="1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pPr algn="ctr"/>
                      <a:endParaRPr lang="bn-BD" sz="18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3832" y="404664"/>
            <a:ext cx="2021904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মালিকানা স্বত্ত বিবরণীরঃ</a:t>
            </a:r>
            <a:endParaRPr lang="en-US" sz="2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044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64693"/>
              </p:ext>
            </p:extLst>
          </p:nvPr>
        </p:nvGraphicFramePr>
        <p:xfrm>
          <a:off x="395536" y="1152872"/>
          <a:ext cx="8077200" cy="5201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296144"/>
                <a:gridCol w="1224136"/>
                <a:gridCol w="130844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1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97937">
                <a:tc>
                  <a:txBody>
                    <a:bodyPr/>
                    <a:lstStyle/>
                    <a:p>
                      <a:pPr algn="l"/>
                      <a:r>
                        <a:rPr lang="bn-BD" sz="1600" b="1" u="sng" dirty="0" smtClean="0">
                          <a:latin typeface="NikoshBAN" pitchFamily="2" charset="0"/>
                          <a:cs typeface="NikoshBAN" pitchFamily="2" charset="0"/>
                        </a:rPr>
                        <a:t>স্থায়ী সম্পদঃ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অফিসসর</a:t>
                      </a:r>
                      <a:r>
                        <a:rPr lang="bn-BD" sz="14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ঞ্জাম/</a:t>
                      </a: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কম্পিউটার/টাইপরাইটার/বৈদ্যুতিক</a:t>
                      </a:r>
                      <a:r>
                        <a:rPr lang="bn-BD" sz="140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সর</a:t>
                      </a:r>
                      <a:r>
                        <a:rPr lang="bn-BD" sz="14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ঞ্জাম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(বাদঃপুঞ্জিভূত</a:t>
                      </a:r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অবচয়)</a:t>
                      </a:r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আসবাপত্র /ফারর্নিচর(বাদঃপুঞ্জিভূত</a:t>
                      </a:r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অবচয়)</a:t>
                      </a:r>
                      <a:endParaRPr lang="bn-BD" sz="1600" b="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 পাতি/খুচরাযন্ত্র পাতি </a:t>
                      </a:r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(বাদঃপুঞ্জিভূত</a:t>
                      </a:r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অবচয়)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ভূমিও দালান কোঠা </a:t>
                      </a:r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(বাদঃপুঞ্জিভূত</a:t>
                      </a:r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অবচয়)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ডেলিবাড়ি ভ্যান </a:t>
                      </a:r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(বাদঃপুঞ্জিভূত</a:t>
                      </a:r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অবচয়)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ঘোড়াওগাড়ি </a:t>
                      </a:r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(বাদঃপুঞ্জিভূত</a:t>
                      </a:r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অবচয়)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মোটর গাড়ি </a:t>
                      </a:r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(বাদঃ পুঞ্জিভূত</a:t>
                      </a:r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অবচয়)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নিষ্কর সম্পত্তি </a:t>
                      </a:r>
                      <a:r>
                        <a:rPr lang="bn-BD" sz="1600" b="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(বাদঃপুঞ্জিভূত</a:t>
                      </a:r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অবচয়)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ইজারাসম্পত্তি (বাদঃঅবলোপন)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সুনাম  (বাদঃঅবলোপন)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ট্রেডমার্ক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গ্রহন্থসত্তা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কপিরাইট</a:t>
                      </a:r>
                    </a:p>
                    <a:p>
                      <a:pPr algn="l"/>
                      <a:r>
                        <a:rPr lang="bn-BD" sz="1600" b="0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প্যাটেণ্ট</a:t>
                      </a:r>
                    </a:p>
                    <a:p>
                      <a:pPr algn="l"/>
                      <a:r>
                        <a:rPr lang="bn-BD" sz="1600" b="1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          মোট স্থায়ী সম্পত্তি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1600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</a:p>
                    <a:p>
                      <a:r>
                        <a:rPr lang="bn-BD" sz="16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  <a:endParaRPr lang="en-US" sz="16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u="none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bn-BD" sz="1600" u="none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  <a:br>
                        <a:rPr lang="bn-BD" sz="1600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BD" sz="16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br>
                        <a:rPr lang="bn-BD" sz="16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endParaRPr lang="bn-BD" sz="1600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600" b="1" u="non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600" b="1" u="non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44624"/>
            <a:ext cx="4572000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পণ্য ক্রয়-বিক্রয়কারী ব্যবসায়ের নাম</a:t>
            </a:r>
          </a:p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আর্থীক অবস্থার বিবরনী</a:t>
            </a:r>
          </a:p>
          <a:p>
            <a:pPr algn="ctr"/>
            <a:r>
              <a:rPr lang="bn-BD" sz="1200" dirty="0" smtClean="0">
                <a:latin typeface="NikoshBAN" pitchFamily="2" charset="0"/>
                <a:cs typeface="NikoshBAN" pitchFamily="2" charset="0"/>
              </a:rPr>
              <a:t>----- সালের ----- তারিখে সমাপ্ত বছরের জন্য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u="sng" dirty="0" smtClean="0">
                <a:latin typeface="NikoshBAN" pitchFamily="2" charset="0"/>
                <a:cs typeface="NikoshBAN" pitchFamily="2" charset="0"/>
              </a:rPr>
              <a:t>স্থায়ী সম্পদ নির্নয়ঃ</a:t>
            </a:r>
            <a:endParaRPr lang="en-US" sz="14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684</Words>
  <Application>Microsoft Office PowerPoint</Application>
  <PresentationFormat>On-screen Show (4:3)</PresentationFormat>
  <Paragraphs>342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School</cp:lastModifiedBy>
  <cp:revision>251</cp:revision>
  <dcterms:created xsi:type="dcterms:W3CDTF">2020-03-20T07:34:29Z</dcterms:created>
  <dcterms:modified xsi:type="dcterms:W3CDTF">2020-05-23T15:44:54Z</dcterms:modified>
</cp:coreProperties>
</file>