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1066800" y="2057400"/>
            <a:ext cx="6934200" cy="1216152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1143000" y="457200"/>
            <a:ext cx="6858000" cy="1219200"/>
          </a:xfrm>
          <a:prstGeom prst="flowChartTerminator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বিসমিল্লাহির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রাহমানির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রাহিম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914" y="3581400"/>
            <a:ext cx="5281978" cy="2985466"/>
          </a:xfrm>
          <a:prstGeom prst="round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438400" y="304800"/>
            <a:ext cx="3962400" cy="990600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1600200"/>
            <a:ext cx="6477000" cy="347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অংশীদারদের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-?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		(খ)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চুক্তিপত্র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	(ঘ)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সদ্বিশ্বাস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নূন্যতম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দুইজন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	(খ)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তিনজন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	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চারজন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	(ঘ)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পাঁচজন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(ক) 1932		(খ) 1832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	(গ) 1732 		(ঘ) 1632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3048000" y="5486400"/>
            <a:ext cx="2209800" cy="9144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8 </a:t>
            </a:r>
            <a:r>
              <a:rPr lang="en-US" sz="32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1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743200" y="304800"/>
            <a:ext cx="3023616" cy="1042416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609600" y="1676400"/>
            <a:ext cx="7543800" cy="682752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2895600"/>
            <a:ext cx="25908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8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685800" y="4495800"/>
            <a:ext cx="7696200" cy="1600200"/>
          </a:xfrm>
          <a:prstGeom prst="flowChartTermina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স্থিতিশীল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04800"/>
            <a:ext cx="7759024" cy="4938522"/>
          </a:xfrm>
          <a:prstGeom prst="rect">
            <a:avLst/>
          </a:prstGeom>
        </p:spPr>
      </p:pic>
      <p:sp>
        <p:nvSpPr>
          <p:cNvPr id="5" name="Bevel 4"/>
          <p:cNvSpPr/>
          <p:nvPr/>
        </p:nvSpPr>
        <p:spPr>
          <a:xfrm>
            <a:off x="838200" y="5562600"/>
            <a:ext cx="7696200" cy="1042416"/>
          </a:xfrm>
          <a:prstGeom prst="beve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457200"/>
            <a:ext cx="359425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icture 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1" y="1554479"/>
            <a:ext cx="2057399" cy="2880359"/>
          </a:xfrm>
          <a:prstGeom prst="flowChartConnector">
            <a:avLst/>
          </a:prstGeom>
        </p:spPr>
      </p:pic>
      <p:sp>
        <p:nvSpPr>
          <p:cNvPr id="9" name="Plaque 8"/>
          <p:cNvSpPr/>
          <p:nvPr/>
        </p:nvSpPr>
        <p:spPr>
          <a:xfrm>
            <a:off x="228600" y="4343400"/>
            <a:ext cx="3810000" cy="2286000"/>
          </a:xfrm>
          <a:prstGeom prst="plaqu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হারুনুর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রশীদ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জিয়াউর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জামালপুর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01711-378527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</a:p>
          <a:p>
            <a:pPr algn="ctr"/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Plaque 9"/>
          <p:cNvSpPr/>
          <p:nvPr/>
        </p:nvSpPr>
        <p:spPr>
          <a:xfrm>
            <a:off x="5334000" y="4419600"/>
            <a:ext cx="3505200" cy="2057400"/>
          </a:xfrm>
          <a:prstGeom prst="plaqu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দশ</a:t>
            </a:r>
          </a:p>
          <a:p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হিসাববিজ্ঞান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2য়</a:t>
            </a:r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as-IN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23</a:t>
            </a:r>
            <a:r>
              <a:rPr lang="as-IN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dirty="0" smtClean="0">
              <a:solidFill>
                <a:srgbClr val="00B0F0"/>
              </a:solidFill>
            </a:endParaRPr>
          </a:p>
          <a:p>
            <a:pPr algn="ctr"/>
            <a:endParaRPr lang="en-US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685800" y="381000"/>
            <a:ext cx="7848600" cy="2590800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429000"/>
            <a:ext cx="8686800" cy="3124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চুক্তির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অবর্তমানে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অমিমাংসীত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বিষয়সমূহ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লাভ-ক্ষতি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আবন্টন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অংশীদারদের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অংশীদারদের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5।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স্থিতিশীল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পদ্ধতির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অংশীদারদের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457200" y="228600"/>
            <a:ext cx="7772400" cy="685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240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2857500" cy="2286000"/>
          </a:xfrm>
          <a:prstGeom prst="rect">
            <a:avLst/>
          </a:prstGeom>
        </p:spPr>
      </p:pic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1219200"/>
            <a:ext cx="2895600" cy="2286000"/>
          </a:xfrm>
          <a:prstGeom prst="rect">
            <a:avLst/>
          </a:prstGeom>
        </p:spPr>
      </p:pic>
      <p:pic>
        <p:nvPicPr>
          <p:cNvPr id="8" name="Picture 7" descr="download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1219200"/>
            <a:ext cx="2619375" cy="2209800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" y="3962400"/>
            <a:ext cx="2819400" cy="2247900"/>
          </a:xfrm>
          <a:prstGeom prst="rect">
            <a:avLst/>
          </a:prstGeom>
        </p:spPr>
      </p:pic>
      <p:pic>
        <p:nvPicPr>
          <p:cNvPr id="10" name="Picture 9" descr="download (4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3962400"/>
            <a:ext cx="2857500" cy="2209800"/>
          </a:xfrm>
          <a:prstGeom prst="rect">
            <a:avLst/>
          </a:prstGeom>
        </p:spPr>
      </p:pic>
      <p:pic>
        <p:nvPicPr>
          <p:cNvPr id="11" name="Picture 10" descr="images (4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72200" y="3962400"/>
            <a:ext cx="2752725" cy="22098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04800"/>
            <a:ext cx="8610600" cy="6324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উদাহরণঃ</a:t>
            </a:r>
            <a:r>
              <a:rPr lang="en-US" sz="32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চুক্তিপত্র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হলোঃ</a:t>
            </a:r>
            <a:endParaRPr lang="en-US" sz="2400" u="sng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ক, খ ও গ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লোকসান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2:2:1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অনুপাতে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2013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1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জানুয়ারি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ক 90,000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খ 70,000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গ 50,000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চুক্তি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10%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সার্বক্ষণিক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দায়িত্ব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পালনে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র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খ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1,500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2013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1জূলাই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গ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20,000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আশায়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অংশীদারগণের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ক 15,000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খ 10,000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গ 8,000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গ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ছাড়াও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5,000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হিসাবভুক্ত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1,60,050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উপনীত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খ.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লোকসান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আবন্টন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গ.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অংশীদারদের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676400"/>
            <a:ext cx="8305800" cy="480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মূলধনের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‍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নির্ণয়ঃ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ক=90,000×10%=9,000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ক=70,000×10%=7,000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ক=50,000×10%=5,000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‍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নির্ণয়ঃ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ক=15,000×10%×6÷12=750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ক=10,000×10%×6÷12=500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ক=8,000×10%×6÷12=400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Wingdings" pitchFamily="2" charset="2"/>
              <a:buChar char="Ø"/>
            </a:pP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685800" y="304800"/>
            <a:ext cx="7772400" cy="990600"/>
          </a:xfrm>
          <a:prstGeom prst="flowChartTerminato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মুলধন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উত্তোলনের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নির্ণয়ঃ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752600"/>
          <a:ext cx="9144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066800"/>
                <a:gridCol w="990600"/>
                <a:gridCol w="2743200"/>
                <a:gridCol w="8382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endParaRPr lang="en-US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="1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বিস্তারিত</a:t>
                      </a:r>
                      <a:endParaRPr lang="en-US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="1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b="1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অংশীদারদের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):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গ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খ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: (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বেতন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)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গ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এর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ঋণ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: (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ঋণের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সুদ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  <a:sym typeface="Wingdings" pitchFamily="2" charset="2"/>
                        </a:rPr>
                        <a:t> )</a:t>
                      </a: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অংশীদারদের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মুনাফার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অংশ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):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9,000</a:t>
                      </a: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7,000</a:t>
                      </a:r>
                    </a:p>
                    <a:p>
                      <a:pPr algn="r"/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1,500×12</a:t>
                      </a:r>
                    </a:p>
                    <a:p>
                      <a:pPr algn="r"/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50,840</a:t>
                      </a:r>
                    </a:p>
                    <a:p>
                      <a:pPr algn="r"/>
                      <a:r>
                        <a:rPr lang="en-US" u="none" baseline="0" dirty="0" smtClean="0">
                          <a:latin typeface="NikoshBAN" pitchFamily="2" charset="0"/>
                          <a:cs typeface="NikoshBAN" pitchFamily="2" charset="0"/>
                        </a:rPr>
                        <a:t>50,840</a:t>
                      </a:r>
                    </a:p>
                    <a:p>
                      <a:pPr algn="r"/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25,420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21,000</a:t>
                      </a: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18,000</a:t>
                      </a: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600</a:t>
                      </a: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1,27,100</a:t>
                      </a:r>
                    </a:p>
                    <a:p>
                      <a:pPr algn="r"/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1,66,700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লোকসান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নিট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অংশীদারদের</a:t>
                      </a:r>
                      <a:r>
                        <a:rPr lang="en-US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উত্তোলনের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):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ক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গ</a:t>
                      </a:r>
                    </a:p>
                    <a:p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গ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এর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: (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750</a:t>
                      </a: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500</a:t>
                      </a:r>
                    </a:p>
                    <a:p>
                      <a:pPr algn="r"/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400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1,60,050</a:t>
                      </a: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1,650</a:t>
                      </a:r>
                    </a:p>
                    <a:p>
                      <a:pPr algn="r"/>
                      <a:r>
                        <a:rPr lang="en-US" baseline="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endParaRPr lang="en-US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-00000-</a:t>
                      </a:r>
                    </a:p>
                    <a:p>
                      <a:pPr algn="r"/>
                      <a:r>
                        <a:rPr lang="en-US" u="sng" baseline="0" dirty="0" smtClean="0">
                          <a:latin typeface="NikoshBAN" pitchFamily="2" charset="0"/>
                          <a:cs typeface="NikoshBAN" pitchFamily="2" charset="0"/>
                        </a:rPr>
                        <a:t>1,66,700</a:t>
                      </a:r>
                      <a:endParaRPr lang="en-US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600200" y="228600"/>
            <a:ext cx="5867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ক, খ ও গ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লোকসান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আবন্টন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2013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31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ডিসেম্বর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19400" y="152400"/>
            <a:ext cx="3733800" cy="9144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ক, খ ও গ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পরিবর্তনশীল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)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219200"/>
          <a:ext cx="9144000" cy="2621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9600"/>
                <a:gridCol w="1600200"/>
                <a:gridCol w="762000"/>
                <a:gridCol w="838200"/>
                <a:gridCol w="762000"/>
                <a:gridCol w="609600"/>
                <a:gridCol w="1600200"/>
                <a:gridCol w="762000"/>
                <a:gridCol w="8382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তাং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ক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খ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গ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2013</a:t>
                      </a:r>
                    </a:p>
                    <a:p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- 31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লোকসান</a:t>
                      </a:r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বন্টন</a:t>
                      </a:r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sz="1400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উত্তোলনের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পণ্য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সি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/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15,000</a:t>
                      </a: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750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-----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1,34,090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1,49,840</a:t>
                      </a:r>
                      <a:endParaRPr lang="en-US" sz="1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10,000</a:t>
                      </a: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500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------</a:t>
                      </a:r>
                      <a:endParaRPr lang="en-US" sz="14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1,35,340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1,45,840</a:t>
                      </a:r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8,000</a:t>
                      </a: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400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67,020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80,420</a:t>
                      </a:r>
                      <a:endParaRPr lang="en-US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2013</a:t>
                      </a:r>
                    </a:p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জানৃ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1</a:t>
                      </a:r>
                    </a:p>
                    <a:p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- 31</a:t>
                      </a: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2014</a:t>
                      </a:r>
                    </a:p>
                    <a:p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জানু-1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/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লোকসান</a:t>
                      </a:r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বন্টন</a:t>
                      </a:r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sng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হিঃ</a:t>
                      </a:r>
                      <a:endParaRPr lang="en-US" sz="1400" u="sng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মূলধনের</a:t>
                      </a:r>
                      <a:r>
                        <a:rPr lang="en-US" sz="1400" u="none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none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বেতন</a:t>
                      </a:r>
                      <a:endParaRPr lang="en-US" sz="1400" u="none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মুনাফার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অংশ</a:t>
                      </a:r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/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90,000</a:t>
                      </a: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9,000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-----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50,840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1,49,840</a:t>
                      </a:r>
                    </a:p>
                    <a:p>
                      <a:pPr algn="r"/>
                      <a:endParaRPr lang="en-US" sz="14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1,34,090</a:t>
                      </a:r>
                    </a:p>
                    <a:p>
                      <a:pPr algn="r"/>
                      <a:endParaRPr lang="en-US" sz="1400" u="sng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70,000</a:t>
                      </a: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7,000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18,000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50840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1,45,840</a:t>
                      </a:r>
                    </a:p>
                    <a:p>
                      <a:pPr algn="r"/>
                      <a:endParaRPr lang="en-US" sz="1400" u="sng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1,35,340</a:t>
                      </a:r>
                      <a:endParaRPr lang="en-US" sz="14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50,000</a:t>
                      </a:r>
                    </a:p>
                    <a:p>
                      <a:pPr algn="r"/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5,000</a:t>
                      </a:r>
                    </a:p>
                    <a:p>
                      <a:pPr algn="r"/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----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25420</a:t>
                      </a:r>
                    </a:p>
                    <a:p>
                      <a:pPr algn="r"/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80,420</a:t>
                      </a:r>
                    </a:p>
                    <a:p>
                      <a:pPr algn="r"/>
                      <a:endParaRPr lang="en-US" sz="1400" u="none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r"/>
                      <a:r>
                        <a:rPr lang="en-US" sz="1400" u="none" dirty="0" smtClean="0">
                          <a:latin typeface="NikoshBAN" pitchFamily="2" charset="0"/>
                          <a:cs typeface="NikoshBAN" pitchFamily="2" charset="0"/>
                        </a:rPr>
                        <a:t>67,020</a:t>
                      </a:r>
                      <a:endParaRPr lang="en-US" sz="140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lowchart: Terminator 7"/>
          <p:cNvSpPr/>
          <p:nvPr/>
        </p:nvSpPr>
        <p:spPr>
          <a:xfrm>
            <a:off x="3352800" y="3962400"/>
            <a:ext cx="25146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ঋণ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4724400"/>
          <a:ext cx="9144000" cy="195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133600"/>
                <a:gridCol w="533400"/>
                <a:gridCol w="1143000"/>
                <a:gridCol w="762000"/>
                <a:gridCol w="2133600"/>
                <a:gridCol w="5334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 (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 (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2013</a:t>
                      </a:r>
                    </a:p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ডি-31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4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সি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/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 (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20,600</a:t>
                      </a: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----------</a:t>
                      </a:r>
                    </a:p>
                    <a:p>
                      <a:r>
                        <a:rPr lang="en-US" sz="1400" u="sng" dirty="0" smtClean="0">
                          <a:latin typeface="NikoshBAN" pitchFamily="2" charset="0"/>
                          <a:cs typeface="NikoshBAN" pitchFamily="2" charset="0"/>
                        </a:rPr>
                        <a:t>20,600</a:t>
                      </a:r>
                    </a:p>
                    <a:p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sz="14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2013 </a:t>
                      </a:r>
                    </a:p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জুলাই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1</a:t>
                      </a:r>
                    </a:p>
                    <a:p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-31</a:t>
                      </a: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2014</a:t>
                      </a:r>
                    </a:p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জানু-1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বিবরণ</a:t>
                      </a:r>
                      <a:endParaRPr lang="en-US" sz="14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নগদান</a:t>
                      </a:r>
                      <a:r>
                        <a:rPr lang="en-US" sz="1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endParaRPr lang="en-US" sz="1400" b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r>
                        <a:rPr lang="en-US" sz="1400" b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NikoshBAN" pitchFamily="2" charset="0"/>
                          <a:cs typeface="NikoshBAN" pitchFamily="2" charset="0"/>
                        </a:rPr>
                        <a:t>লোকসান</a:t>
                      </a:r>
                      <a:r>
                        <a:rPr lang="en-US" sz="1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1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আবন্টন</a:t>
                      </a:r>
                      <a:r>
                        <a:rPr lang="en-US" sz="1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হিসাব</a:t>
                      </a:r>
                      <a:r>
                        <a:rPr lang="en-US" sz="1400" b="0" baseline="0" dirty="0" smtClean="0">
                          <a:latin typeface="NikoshBAN" pitchFamily="2" charset="0"/>
                          <a:cs typeface="NikoshBAN" pitchFamily="2" charset="0"/>
                        </a:rPr>
                        <a:t>:</a:t>
                      </a:r>
                    </a:p>
                    <a:p>
                      <a:r>
                        <a:rPr lang="en-US" sz="1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ঋণের</a:t>
                      </a:r>
                      <a:r>
                        <a:rPr lang="en-US" sz="1400" b="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1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400" b="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ব্যালেন্স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/ 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ডি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প্র</a:t>
                      </a:r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NikoshBAN" pitchFamily="2" charset="0"/>
                          <a:cs typeface="NikoshBAN" pitchFamily="2" charset="0"/>
                        </a:rPr>
                        <a:t>পরিমাণ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  (</a:t>
                      </a:r>
                      <a:r>
                        <a:rPr lang="en-US" sz="14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baseline="0" dirty="0" smtClean="0">
                          <a:latin typeface="NikoshBAN" pitchFamily="2" charset="0"/>
                          <a:cs typeface="NikoshBAN" pitchFamily="2" charset="0"/>
                        </a:rPr>
                        <a:t>20,000</a:t>
                      </a:r>
                    </a:p>
                    <a:p>
                      <a:endParaRPr lang="en-US" sz="14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600</a:t>
                      </a:r>
                    </a:p>
                    <a:p>
                      <a:r>
                        <a:rPr lang="en-US" sz="1400" u="sng" baseline="0" dirty="0" smtClean="0">
                          <a:latin typeface="NikoshBAN" pitchFamily="2" charset="0"/>
                          <a:cs typeface="NikoshBAN" pitchFamily="2" charset="0"/>
                        </a:rPr>
                        <a:t>20,600</a:t>
                      </a:r>
                    </a:p>
                    <a:p>
                      <a:r>
                        <a:rPr lang="en-US" sz="1400" dirty="0" smtClean="0">
                          <a:latin typeface="NikoshBAN" pitchFamily="2" charset="0"/>
                          <a:cs typeface="NikoshBAN" pitchFamily="2" charset="0"/>
                        </a:rPr>
                        <a:t>20,600</a:t>
                      </a:r>
                      <a:endParaRPr lang="en-US" sz="1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2286000" y="228600"/>
            <a:ext cx="4495800" cy="1828800"/>
          </a:xfrm>
          <a:prstGeom prst="cub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3000" y="2438400"/>
            <a:ext cx="7315200" cy="1600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অংশীদারদের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চলতি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6" name="Bevel 5"/>
          <p:cNvSpPr/>
          <p:nvPr/>
        </p:nvSpPr>
        <p:spPr>
          <a:xfrm>
            <a:off x="2286000" y="4343400"/>
            <a:ext cx="4014216" cy="1652016"/>
          </a:xfrm>
          <a:prstGeom prst="bevel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6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704</Words>
  <Application>Microsoft Office PowerPoint</Application>
  <PresentationFormat>On-screen Show (4:3)</PresentationFormat>
  <Paragraphs>273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79</cp:revision>
  <dcterms:created xsi:type="dcterms:W3CDTF">2006-08-16T00:00:00Z</dcterms:created>
  <dcterms:modified xsi:type="dcterms:W3CDTF">2020-05-23T14:30:24Z</dcterms:modified>
</cp:coreProperties>
</file>