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Default Extension="wdp" ContentType="image/vnd.ms-photo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sldIdLst>
    <p:sldId id="256" r:id="rId2"/>
    <p:sldId id="258" r:id="rId3"/>
    <p:sldId id="259" r:id="rId4"/>
    <p:sldId id="261" r:id="rId5"/>
    <p:sldId id="276" r:id="rId6"/>
    <p:sldId id="305" r:id="rId7"/>
    <p:sldId id="303" r:id="rId8"/>
    <p:sldId id="304" r:id="rId9"/>
    <p:sldId id="298" r:id="rId10"/>
    <p:sldId id="283" r:id="rId11"/>
    <p:sldId id="301" r:id="rId12"/>
    <p:sldId id="300" r:id="rId13"/>
    <p:sldId id="306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36" userDrawn="1">
          <p15:clr>
            <a:srgbClr val="A4A3A4"/>
          </p15:clr>
        </p15:guide>
        <p15:guide id="2" pos="3816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15000" autoAdjust="0"/>
    <p:restoredTop sz="94660"/>
  </p:normalViewPr>
  <p:slideViewPr>
    <p:cSldViewPr snapToGrid="0" showGuides="1">
      <p:cViewPr varScale="1">
        <p:scale>
          <a:sx n="73" d="100"/>
          <a:sy n="73" d="100"/>
        </p:scale>
        <p:origin x="-624" y="-102"/>
      </p:cViewPr>
      <p:guideLst>
        <p:guide orient="horz" pos="2136"/>
        <p:guide pos="3816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8BC8B40-ECD0-4016-A1AC-64D60266492C}" type="datetimeFigureOut">
              <a:rPr lang="en-US" smtClean="0"/>
              <a:pPr/>
              <a:t>5/23/2020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6740624-3406-4A5A-A7A7-43EDD6EDC2B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66018785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CCEFBF-B557-4584-A314-C475AD4E946B}" type="datetimeFigureOut">
              <a:rPr lang="en-US" smtClean="0"/>
              <a:pPr/>
              <a:t>5/23/2020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3C5C8A-4E42-4BBF-9D3B-F5DEA1AD842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5245917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CCEFBF-B557-4584-A314-C475AD4E946B}" type="datetimeFigureOut">
              <a:rPr lang="en-US" smtClean="0"/>
              <a:pPr/>
              <a:t>5/23/2020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3C5C8A-4E42-4BBF-9D3B-F5DEA1AD842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4452595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CCEFBF-B557-4584-A314-C475AD4E946B}" type="datetimeFigureOut">
              <a:rPr lang="en-US" smtClean="0"/>
              <a:pPr/>
              <a:t>5/23/2020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3C5C8A-4E42-4BBF-9D3B-F5DEA1AD842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3006410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CCEFBF-B557-4584-A314-C475AD4E946B}" type="datetimeFigureOut">
              <a:rPr lang="en-US" smtClean="0"/>
              <a:pPr/>
              <a:t>5/23/2020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3C5C8A-4E42-4BBF-9D3B-F5DEA1AD842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7764259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CCEFBF-B557-4584-A314-C475AD4E946B}" type="datetimeFigureOut">
              <a:rPr lang="en-US" smtClean="0"/>
              <a:pPr/>
              <a:t>5/23/2020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3C5C8A-4E42-4BBF-9D3B-F5DEA1AD842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1343603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CCEFBF-B557-4584-A314-C475AD4E946B}" type="datetimeFigureOut">
              <a:rPr lang="en-US" smtClean="0"/>
              <a:pPr/>
              <a:t>5/23/2020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3C5C8A-4E42-4BBF-9D3B-F5DEA1AD842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5179408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CCEFBF-B557-4584-A314-C475AD4E946B}" type="datetimeFigureOut">
              <a:rPr lang="en-US" smtClean="0"/>
              <a:pPr/>
              <a:t>5/23/2020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3C5C8A-4E42-4BBF-9D3B-F5DEA1AD842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7966198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CCEFBF-B557-4584-A314-C475AD4E946B}" type="datetimeFigureOut">
              <a:rPr lang="en-US" smtClean="0"/>
              <a:pPr/>
              <a:t>5/23/2020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3C5C8A-4E42-4BBF-9D3B-F5DEA1AD842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7057780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CCEFBF-B557-4584-A314-C475AD4E946B}" type="datetimeFigureOut">
              <a:rPr lang="en-US" smtClean="0"/>
              <a:pPr/>
              <a:t>5/23/2020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3C5C8A-4E42-4BBF-9D3B-F5DEA1AD842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9469626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CCEFBF-B557-4584-A314-C475AD4E946B}" type="datetimeFigureOut">
              <a:rPr lang="en-US" smtClean="0"/>
              <a:pPr/>
              <a:t>5/23/2020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3C5C8A-4E42-4BBF-9D3B-F5DEA1AD842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1676464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CCEFBF-B557-4584-A314-C475AD4E946B}" type="datetimeFigureOut">
              <a:rPr lang="en-US" smtClean="0"/>
              <a:pPr/>
              <a:t>5/23/2020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3C5C8A-4E42-4BBF-9D3B-F5DEA1AD842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9687991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ECCEFBF-B557-4584-A314-C475AD4E946B}" type="datetimeFigureOut">
              <a:rPr lang="en-US" smtClean="0"/>
              <a:pPr/>
              <a:t>5/23/2020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03C5C8A-4E42-4BBF-9D3B-F5DEA1AD842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9724509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4" Type="http://schemas.microsoft.com/office/2007/relationships/hdphoto" Target="../media/hdphoto1.wdp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459578" y="0"/>
            <a:ext cx="6581775" cy="1628775"/>
          </a:xfrm>
          <a:prstGeom prst="rect">
            <a:avLst/>
          </a:prstGeom>
        </p:spPr>
      </p:pic>
      <p:pic>
        <p:nvPicPr>
          <p:cNvPr id="5" name="Picture 4" descr="10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03565" y="1946366"/>
            <a:ext cx="7249885" cy="42976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081331433"/>
      </p:ext>
    </p:extLst>
  </p:cSld>
  <p:clrMapOvr>
    <a:masterClrMapping/>
  </p:clrMapOvr>
  <p:transition spd="slow">
    <p:cut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একক কাজ (1)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51760" y="392158"/>
            <a:ext cx="5791200" cy="1162050"/>
          </a:xfrm>
          <a:prstGeom prst="rect">
            <a:avLst/>
          </a:prstGeom>
        </p:spPr>
      </p:pic>
      <p:pic>
        <p:nvPicPr>
          <p:cNvPr id="3" name="Picture 2" descr="8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71284" y="1485629"/>
            <a:ext cx="6849431" cy="3112498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770709" y="4963886"/>
            <a:ext cx="1106424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বাংলা</a:t>
            </a:r>
            <a:r>
              <a:rPr lang="en-US" sz="40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ভাষার</a:t>
            </a:r>
            <a:r>
              <a:rPr lang="en-US" sz="40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জন্মের</a:t>
            </a:r>
            <a:r>
              <a:rPr lang="en-US" sz="40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ইতিহাস</a:t>
            </a:r>
            <a:r>
              <a:rPr lang="en-US" sz="40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ব্যাখ্যা</a:t>
            </a:r>
            <a:r>
              <a:rPr lang="en-US" sz="40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কর</a:t>
            </a:r>
            <a:r>
              <a:rPr lang="en-US" sz="40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     </a:t>
            </a:r>
            <a:endParaRPr lang="en-US" sz="40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>
    <p:wipe dir="d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3334" t="43636" r="8787" b="36162"/>
          <a:stretch/>
        </p:blipFill>
        <p:spPr>
          <a:xfrm>
            <a:off x="3269673" y="207818"/>
            <a:ext cx="4655127" cy="1385454"/>
          </a:xfrm>
          <a:prstGeom prst="rect">
            <a:avLst/>
          </a:prstGeom>
        </p:spPr>
      </p:pic>
      <p:sp>
        <p:nvSpPr>
          <p:cNvPr id="3" name="Vertical Scroll 2"/>
          <p:cNvSpPr/>
          <p:nvPr/>
        </p:nvSpPr>
        <p:spPr>
          <a:xfrm>
            <a:off x="927462" y="1750423"/>
            <a:ext cx="10319657" cy="4885508"/>
          </a:xfrm>
          <a:prstGeom prst="verticalScroll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1724297" y="2442755"/>
            <a:ext cx="8856617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১।ভারতীয় </a:t>
            </a:r>
            <a:r>
              <a:rPr lang="en-US" sz="40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আর্যভাষার</a:t>
            </a:r>
            <a:r>
              <a:rPr lang="en-US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প্রথম</a:t>
            </a:r>
            <a:r>
              <a:rPr lang="en-US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স্তরটির</a:t>
            </a:r>
            <a:r>
              <a:rPr lang="en-US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নাম</a:t>
            </a:r>
            <a:r>
              <a:rPr lang="en-US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?</a:t>
            </a:r>
          </a:p>
          <a:p>
            <a:r>
              <a:rPr lang="en-US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২।বিধিবদ্ধ </a:t>
            </a:r>
            <a:r>
              <a:rPr lang="en-US" sz="40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শব্দটির</a:t>
            </a:r>
            <a:r>
              <a:rPr lang="en-US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অর্থ</a:t>
            </a:r>
            <a:r>
              <a:rPr lang="en-US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? </a:t>
            </a:r>
          </a:p>
          <a:p>
            <a:r>
              <a:rPr lang="en-US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৩। </a:t>
            </a:r>
            <a:r>
              <a:rPr lang="en-US" sz="40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ভাষাতাত্ত্বিক</a:t>
            </a:r>
            <a:r>
              <a:rPr lang="en-US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কাদের</a:t>
            </a:r>
            <a:r>
              <a:rPr lang="en-US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বলা</a:t>
            </a:r>
            <a:r>
              <a:rPr lang="en-US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?</a:t>
            </a:r>
          </a:p>
          <a:p>
            <a:r>
              <a:rPr lang="en-US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৪। </a:t>
            </a:r>
            <a:r>
              <a:rPr lang="en-US" sz="40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শ্লোক</a:t>
            </a:r>
            <a:r>
              <a:rPr lang="en-US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?</a:t>
            </a:r>
          </a:p>
          <a:p>
            <a:r>
              <a:rPr lang="en-US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৫। </a:t>
            </a:r>
            <a:r>
              <a:rPr lang="en-US" sz="40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হুমায়ন</a:t>
            </a:r>
            <a:r>
              <a:rPr lang="en-US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আজাদ</a:t>
            </a:r>
            <a:r>
              <a:rPr lang="en-US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কবে</a:t>
            </a:r>
            <a:r>
              <a:rPr lang="en-US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মৃত্যু</a:t>
            </a:r>
            <a:r>
              <a:rPr lang="en-US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বরণ</a:t>
            </a:r>
            <a:r>
              <a:rPr lang="en-US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করেন</a:t>
            </a:r>
            <a:r>
              <a:rPr lang="en-US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?</a:t>
            </a:r>
          </a:p>
          <a:p>
            <a:r>
              <a:rPr lang="en-US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৬। </a:t>
            </a:r>
            <a:r>
              <a:rPr lang="en-US" sz="40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পৃথিবীর</a:t>
            </a:r>
            <a:r>
              <a:rPr lang="en-US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আদি</a:t>
            </a:r>
            <a:r>
              <a:rPr lang="en-US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ভাষাগোষ্টীর</a:t>
            </a:r>
            <a:r>
              <a:rPr lang="en-US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নাম</a:t>
            </a:r>
            <a:r>
              <a:rPr lang="en-US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4000" b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?  </a:t>
            </a:r>
            <a:endParaRPr lang="en-US" sz="40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3737" t="44243" r="8182" b="40000"/>
          <a:stretch/>
        </p:blipFill>
        <p:spPr>
          <a:xfrm>
            <a:off x="3352799" y="290944"/>
            <a:ext cx="4668983" cy="1080655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3" name="Picture 2" descr="h3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55821" y="1664973"/>
            <a:ext cx="6196739" cy="2946216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849086" y="4976950"/>
            <a:ext cx="1077685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আর্য,সংস্কৃত,প্রাকৃত,অপভ্রংশ</a:t>
            </a:r>
            <a:r>
              <a:rPr lang="en-US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40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বাংলা</a:t>
            </a:r>
            <a:r>
              <a:rPr lang="en-US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ভাষার</a:t>
            </a:r>
            <a:r>
              <a:rPr lang="en-US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স্তর</a:t>
            </a:r>
            <a:r>
              <a:rPr lang="en-US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বিন্যাস</a:t>
            </a:r>
            <a:r>
              <a:rPr lang="en-US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কর</a:t>
            </a:r>
            <a:r>
              <a:rPr lang="en-US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     </a:t>
            </a:r>
            <a:endParaRPr lang="en-US" sz="4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5197" t="43656" r="10287" b="39785"/>
          <a:stretch/>
        </p:blipFill>
        <p:spPr>
          <a:xfrm>
            <a:off x="3883742" y="353961"/>
            <a:ext cx="4424517" cy="1135626"/>
          </a:xfrm>
          <a:prstGeom prst="rect">
            <a:avLst/>
          </a:prstGeom>
        </p:spPr>
      </p:pic>
      <p:pic>
        <p:nvPicPr>
          <p:cNvPr id="5" name="Picture 4" descr="12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25600" y="1828800"/>
            <a:ext cx="8940800" cy="39624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1548581" y="2526496"/>
            <a:ext cx="6096000" cy="3293209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bn-IN" sz="48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মিতালী সরকার</a:t>
            </a:r>
          </a:p>
          <a:p>
            <a:pPr algn="ctr"/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              </a:t>
            </a:r>
            <a:r>
              <a:rPr lang="bn-IN" sz="2400" dirty="0">
                <a:latin typeface="NikoshBAN" panose="02000000000000000000" pitchFamily="2" charset="0"/>
                <a:cs typeface="NikoshBAN" panose="02000000000000000000" pitchFamily="2" charset="0"/>
              </a:rPr>
              <a:t>সহঃশিক্ষক(হিন্দু ধর্ম)</a:t>
            </a:r>
          </a:p>
          <a:p>
            <a:pPr algn="ctr"/>
            <a:r>
              <a:rPr lang="bn-IN" sz="32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শিবগঞ্জ পাইলট বালিকা উচ্চ </a:t>
            </a:r>
            <a:r>
              <a:rPr lang="en-US" sz="3200" dirty="0" err="1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বিদ্যা</a:t>
            </a:r>
            <a:r>
              <a:rPr lang="bn-IN" sz="32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লয়</a:t>
            </a:r>
          </a:p>
          <a:p>
            <a:pPr algn="ctr"/>
            <a:r>
              <a:rPr lang="bn-IN" sz="32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শিবগঞ্জ, বগুড়া</a:t>
            </a:r>
          </a:p>
          <a:p>
            <a:pPr algn="ctr"/>
            <a:r>
              <a:rPr lang="en-US" sz="32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Mobail:01712338244</a:t>
            </a:r>
          </a:p>
          <a:p>
            <a:pPr algn="ctr"/>
            <a:r>
              <a:rPr lang="en-US" sz="32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Email: mspghs@gmail.com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138515" y="537394"/>
            <a:ext cx="6319684" cy="1260523"/>
          </a:xfrm>
          <a:prstGeom prst="rect">
            <a:avLst/>
          </a:prstGeom>
        </p:spPr>
      </p:pic>
      <p:sp>
        <p:nvSpPr>
          <p:cNvPr id="3" name="Vertical Scroll 2"/>
          <p:cNvSpPr/>
          <p:nvPr/>
        </p:nvSpPr>
        <p:spPr>
          <a:xfrm>
            <a:off x="1032387" y="1797917"/>
            <a:ext cx="7138219" cy="4809360"/>
          </a:xfrm>
          <a:prstGeom prst="verticalScroll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669381" y="2307772"/>
            <a:ext cx="2708367" cy="36227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xmlns="" val="4246411899"/>
      </p:ext>
    </p:extLst>
  </p:cSld>
  <p:clrMapOvr>
    <a:masterClrMapping/>
  </p:clrMapOvr>
  <p:transition spd="slow">
    <p:pull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3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520700" y="2828836"/>
            <a:ext cx="7200900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as-IN" sz="4400" b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শ্রেণিঃ অষ্টম </a:t>
            </a:r>
          </a:p>
          <a:p>
            <a:pPr algn="ctr"/>
            <a:r>
              <a:rPr lang="as-IN" sz="4400" b="1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বিষয়ঃ </a:t>
            </a:r>
            <a:r>
              <a:rPr lang="bn-BD" sz="4400" b="1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সাহিত্য কণিকা (বাংলা ১ম পত্র ) </a:t>
            </a:r>
          </a:p>
          <a:p>
            <a:pPr algn="ctr"/>
            <a:r>
              <a:rPr lang="bn-BD" sz="44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বিশেষ পাঠঃ গদ্য  </a:t>
            </a:r>
            <a:endParaRPr lang="as-IN" sz="4400" b="1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as-IN" sz="4400" b="1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সময়ঃ </a:t>
            </a:r>
            <a:r>
              <a:rPr lang="en-US" sz="4400" b="1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5</a:t>
            </a:r>
            <a:r>
              <a:rPr lang="as-IN" sz="4400" b="1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০ </a:t>
            </a:r>
            <a:r>
              <a:rPr lang="as-IN" sz="4400" b="1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মিনিট</a:t>
            </a:r>
            <a:endParaRPr lang="bn-IN" sz="4400" b="1" dirty="0" smtClean="0">
              <a:solidFill>
                <a:srgbClr val="0070C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bn-IN" sz="4400" b="1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তারিখঃ </a:t>
            </a:r>
            <a:r>
              <a:rPr lang="en-US" sz="4400" b="1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২৩</a:t>
            </a:r>
            <a:r>
              <a:rPr lang="bn-IN" sz="4400" b="1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\০</a:t>
            </a:r>
            <a:r>
              <a:rPr lang="en-US" sz="4400" b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৫</a:t>
            </a:r>
            <a:r>
              <a:rPr lang="bn-IN" sz="4400" b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\২০২০</a:t>
            </a:r>
            <a:endParaRPr lang="as-IN" sz="4400" b="1" dirty="0">
              <a:solidFill>
                <a:srgbClr val="0070C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082116" y="2267683"/>
            <a:ext cx="3271684" cy="392307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1455" b="10025"/>
          <a:stretch/>
        </p:blipFill>
        <p:spPr>
          <a:xfrm>
            <a:off x="2254631" y="0"/>
            <a:ext cx="6666270" cy="16508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729984722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39067"/>
          <a:stretch/>
        </p:blipFill>
        <p:spPr>
          <a:xfrm>
            <a:off x="3202861" y="0"/>
            <a:ext cx="4505325" cy="887991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2470464" y="955511"/>
            <a:ext cx="6096000" cy="1477328"/>
          </a:xfrm>
          <a:prstGeom prst="rect">
            <a:avLst/>
          </a:prstGeom>
        </p:spPr>
        <p:txBody>
          <a:bodyPr>
            <a:spAutoFit/>
          </a:bodyPr>
          <a:lstStyle/>
          <a:p>
            <a:pPr marL="54864">
              <a:spcBef>
                <a:spcPct val="0"/>
              </a:spcBef>
              <a:defRPr/>
            </a:pPr>
            <a:r>
              <a:rPr lang="en-US" sz="5400" b="1" spc="50" dirty="0" err="1" smtClean="0">
                <a:ln w="11430"/>
                <a:solidFill>
                  <a:srgbClr val="0070C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বাংলা</a:t>
            </a:r>
            <a:r>
              <a:rPr lang="en-US" sz="5400" b="1" spc="50" dirty="0" smtClean="0">
                <a:ln w="11430"/>
                <a:solidFill>
                  <a:srgbClr val="0070C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spc="50" dirty="0" err="1" smtClean="0">
                <a:ln w="11430"/>
                <a:solidFill>
                  <a:srgbClr val="0070C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ভাষার</a:t>
            </a:r>
            <a:r>
              <a:rPr lang="en-US" sz="5400" b="1" spc="50" dirty="0" smtClean="0">
                <a:ln w="11430"/>
                <a:solidFill>
                  <a:srgbClr val="0070C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spc="50" dirty="0" err="1" smtClean="0">
                <a:ln w="11430"/>
                <a:solidFill>
                  <a:srgbClr val="0070C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জন্মকথা</a:t>
            </a:r>
            <a:r>
              <a:rPr lang="en-US" sz="5400" b="1" spc="50" dirty="0" smtClean="0">
                <a:ln w="11430"/>
                <a:solidFill>
                  <a:srgbClr val="0070C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 </a:t>
            </a:r>
          </a:p>
          <a:p>
            <a:pPr marL="54864" algn="ctr">
              <a:spcBef>
                <a:spcPct val="0"/>
              </a:spcBef>
              <a:defRPr/>
            </a:pPr>
            <a:r>
              <a:rPr lang="en-US" sz="3600" b="1" spc="50" dirty="0" smtClean="0">
                <a:ln w="11430"/>
                <a:solidFill>
                  <a:srgbClr val="FFFF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          </a:t>
            </a:r>
            <a:r>
              <a:rPr lang="en-US" sz="3600" b="1" spc="50" dirty="0" err="1" smtClean="0">
                <a:ln w="11430"/>
                <a:solidFill>
                  <a:srgbClr val="FFFF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হুমায়ুন</a:t>
            </a:r>
            <a:r>
              <a:rPr lang="en-US" sz="3600" b="1" spc="50" dirty="0" smtClean="0">
                <a:ln w="11430"/>
                <a:solidFill>
                  <a:srgbClr val="FFFF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spc="50" dirty="0" err="1" smtClean="0">
                <a:ln w="11430"/>
                <a:solidFill>
                  <a:srgbClr val="FFFF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আজাদ</a:t>
            </a:r>
            <a:r>
              <a:rPr lang="en-US" sz="3600" b="1" spc="50" dirty="0" smtClean="0">
                <a:ln w="11430"/>
                <a:solidFill>
                  <a:srgbClr val="FFFF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  </a:t>
            </a:r>
            <a:endParaRPr lang="bn-BD" sz="3600" b="1" spc="50" dirty="0">
              <a:ln w="11430"/>
              <a:solidFill>
                <a:srgbClr val="FFFF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Wave 3"/>
          <p:cNvSpPr/>
          <p:nvPr/>
        </p:nvSpPr>
        <p:spPr>
          <a:xfrm>
            <a:off x="2325188" y="640080"/>
            <a:ext cx="6061165" cy="2076994"/>
          </a:xfrm>
          <a:prstGeom prst="wave">
            <a:avLst>
              <a:gd name="adj1" fmla="val 12500"/>
              <a:gd name="adj2" fmla="val 1905"/>
            </a:avLst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="" xmlns:a14="http://schemas.microsoft.com/office/drawing/2010/main">
                  <a14:imgLayer r:embed="rId4">
                    <a14:imgEffect>
                      <a14:sharpenSoften amount="-5000"/>
                    </a14:imgEffect>
                    <a14:imgEffect>
                      <a14:colorTemperature colorTemp="8800"/>
                    </a14:imgEffect>
                    <a14:imgEffect>
                      <a14:saturation sat="296000"/>
                    </a14:imgEffect>
                    <a14:imgEffect>
                      <a14:brightnessContrast bright="28000" contrast="-340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6873" y="2745132"/>
            <a:ext cx="7262080" cy="3413620"/>
          </a:xfrm>
          <a:prstGeom prst="rect">
            <a:avLst/>
          </a:prstGeom>
          <a:ln w="57150">
            <a:gradFill flip="none" rotWithShape="1">
              <a:gsLst>
                <a:gs pos="0">
                  <a:schemeClr val="accent6">
                    <a:lumMod val="89000"/>
                  </a:schemeClr>
                </a:gs>
                <a:gs pos="23000">
                  <a:schemeClr val="accent6">
                    <a:lumMod val="89000"/>
                  </a:schemeClr>
                </a:gs>
                <a:gs pos="69000">
                  <a:schemeClr val="accent6">
                    <a:lumMod val="75000"/>
                  </a:schemeClr>
                </a:gs>
                <a:gs pos="97000">
                  <a:schemeClr val="accent6">
                    <a:lumMod val="70000"/>
                  </a:schemeClr>
                </a:gs>
              </a:gsLst>
              <a:path path="circle">
                <a:fillToRect l="100000" b="100000"/>
              </a:path>
              <a:tileRect t="-100000" r="-100000"/>
            </a:gradFill>
          </a:ln>
          <a:effectLst>
            <a:outerShdw blurRad="44450" dist="27940" dir="5400000" sx="183000" sy="183000" algn="ctr">
              <a:schemeClr val="bg1">
                <a:alpha val="0"/>
              </a:scheme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</p:spTree>
    <p:extLst>
      <p:ext uri="{BB962C8B-B14F-4D97-AF65-F5344CB8AC3E}">
        <p14:creationId xmlns:p14="http://schemas.microsoft.com/office/powerpoint/2010/main" xmlns="" val="57714908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4315" t="1" r="7591" b="16170"/>
          <a:stretch/>
        </p:blipFill>
        <p:spPr>
          <a:xfrm>
            <a:off x="3200399" y="194648"/>
            <a:ext cx="5088194" cy="1253613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5304" b="6989"/>
          <a:stretch/>
        </p:blipFill>
        <p:spPr>
          <a:xfrm>
            <a:off x="884901" y="1448261"/>
            <a:ext cx="5808407" cy="1355469"/>
          </a:xfrm>
          <a:prstGeom prst="rect">
            <a:avLst/>
          </a:prstGeom>
        </p:spPr>
      </p:pic>
      <p:sp>
        <p:nvSpPr>
          <p:cNvPr id="4" name="Wave 3"/>
          <p:cNvSpPr/>
          <p:nvPr/>
        </p:nvSpPr>
        <p:spPr>
          <a:xfrm>
            <a:off x="884901" y="2396614"/>
            <a:ext cx="10825318" cy="4380270"/>
          </a:xfrm>
          <a:prstGeom prst="wave">
            <a:avLst>
              <a:gd name="adj1" fmla="val 12500"/>
              <a:gd name="adj2" fmla="val 587"/>
            </a:avLst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bn-IN" sz="40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লেখক পরিচিতি সঠিক ভাবে বলতে পারবে।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bn-IN" sz="40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প্রবন্ধের </a:t>
            </a:r>
            <a:r>
              <a:rPr lang="en-US" sz="4000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নির্বাচিত</a:t>
            </a:r>
            <a:r>
              <a:rPr lang="en-US" sz="40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অংশটুকু</a:t>
            </a:r>
            <a:r>
              <a:rPr lang="en-US" sz="40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সঠিক</a:t>
            </a:r>
            <a:r>
              <a:rPr lang="en-US" sz="40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উচ্চারণে</a:t>
            </a:r>
            <a:r>
              <a:rPr lang="en-US" sz="40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পড়তে</a:t>
            </a:r>
            <a:r>
              <a:rPr lang="en-US" sz="40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40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.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4000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কঠিন</a:t>
            </a:r>
            <a:r>
              <a:rPr lang="en-US" sz="40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শব্দের</a:t>
            </a:r>
            <a:r>
              <a:rPr lang="en-US" sz="40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অর্থ</a:t>
            </a:r>
            <a:r>
              <a:rPr lang="en-US" sz="40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বলতে</a:t>
            </a:r>
            <a:r>
              <a:rPr lang="en-US" sz="40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40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40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প্রবন্ধের</a:t>
            </a:r>
            <a:r>
              <a:rPr lang="en-US" sz="40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মূল</a:t>
            </a:r>
            <a:r>
              <a:rPr lang="en-US" sz="40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ভাব</a:t>
            </a:r>
            <a:r>
              <a:rPr lang="en-US" sz="40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বলতে</a:t>
            </a:r>
            <a:r>
              <a:rPr lang="en-US" sz="40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40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</a:p>
        </p:txBody>
      </p:sp>
    </p:spTree>
    <p:extLst>
      <p:ext uri="{BB962C8B-B14F-4D97-AF65-F5344CB8AC3E}">
        <p14:creationId xmlns:p14="http://schemas.microsoft.com/office/powerpoint/2010/main" xmlns="" val="4138981052"/>
      </p:ext>
    </p:extLst>
  </p:cSld>
  <p:clrMapOvr>
    <a:masterClrMapping/>
  </p:clrMapOvr>
  <p:transition>
    <p:wipe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906324" y="5288904"/>
            <a:ext cx="228940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32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হুমায়ুন</a:t>
            </a:r>
            <a:r>
              <a:rPr lang="en-US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আজাদ</a:t>
            </a:r>
            <a:r>
              <a:rPr lang="en-US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bn-IN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2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369489" y="340072"/>
            <a:ext cx="6968836" cy="769441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400" b="1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লেখক</a:t>
            </a:r>
            <a:r>
              <a:rPr lang="en-US" sz="44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4400" b="1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  <a:r>
              <a:rPr lang="en-US" sz="44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44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Left Arrow 5"/>
          <p:cNvSpPr/>
          <p:nvPr/>
        </p:nvSpPr>
        <p:spPr>
          <a:xfrm>
            <a:off x="3796145" y="1211338"/>
            <a:ext cx="7930978" cy="1447798"/>
          </a:xfrm>
          <a:prstGeom prst="leftArrow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36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   </a:t>
            </a:r>
            <a:endParaRPr lang="en-US" sz="3600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Left Arrow 6"/>
          <p:cNvSpPr/>
          <p:nvPr/>
        </p:nvSpPr>
        <p:spPr>
          <a:xfrm>
            <a:off x="3796145" y="2798619"/>
            <a:ext cx="7806288" cy="1731818"/>
          </a:xfrm>
          <a:prstGeom prst="leftArrow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Left Arrow 7"/>
          <p:cNvSpPr/>
          <p:nvPr/>
        </p:nvSpPr>
        <p:spPr>
          <a:xfrm>
            <a:off x="3796145" y="4630474"/>
            <a:ext cx="7930978" cy="1551709"/>
          </a:xfrm>
          <a:prstGeom prst="leftArrow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4049486" y="3237610"/>
            <a:ext cx="761564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পেশাঃ</a:t>
            </a:r>
            <a:r>
              <a:rPr lang="en-US" sz="28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ঢাকা</a:t>
            </a:r>
            <a:r>
              <a:rPr lang="en-US" sz="28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বিশ্ববিদ্যালয়ে</a:t>
            </a:r>
            <a:r>
              <a:rPr lang="en-US" sz="28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বাংলা</a:t>
            </a:r>
            <a:r>
              <a:rPr lang="en-US" sz="28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বিভাগে</a:t>
            </a:r>
            <a:r>
              <a:rPr lang="en-US" sz="28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অধ্যাপক</a:t>
            </a:r>
            <a:r>
              <a:rPr lang="en-US" sz="28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হিসেবে</a:t>
            </a:r>
            <a:r>
              <a:rPr lang="en-US" sz="28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নিয়োজিত</a:t>
            </a:r>
            <a:r>
              <a:rPr lang="en-US" sz="28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ছিলেন</a:t>
            </a:r>
            <a:r>
              <a:rPr lang="en-US" sz="28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  </a:t>
            </a:r>
            <a:endParaRPr lang="en-US" sz="2800" dirty="0">
              <a:solidFill>
                <a:srgbClr val="0070C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140926" y="5104965"/>
            <a:ext cx="758619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গ্রন্থঃনানা</a:t>
            </a:r>
            <a:r>
              <a:rPr lang="en-US" sz="28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শামসুর</a:t>
            </a:r>
            <a:r>
              <a:rPr lang="en-US" sz="28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রাহমান,নিঃসঙ্গ</a:t>
            </a:r>
            <a:r>
              <a:rPr lang="en-US" sz="28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শেরপা,কতো</a:t>
            </a:r>
            <a:r>
              <a:rPr lang="en-US" sz="28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নদী</a:t>
            </a:r>
            <a:r>
              <a:rPr lang="en-US" sz="28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সরোবর</a:t>
            </a:r>
            <a:r>
              <a:rPr lang="en-US" sz="28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ইত্যাদি</a:t>
            </a:r>
            <a:r>
              <a:rPr lang="en-US" sz="28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</a:t>
            </a:r>
            <a:endParaRPr lang="en-US" sz="2800" dirty="0">
              <a:solidFill>
                <a:srgbClr val="0070C0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010297" y="1737361"/>
            <a:ext cx="818170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জন্মঃ</a:t>
            </a:r>
            <a:r>
              <a:rPr lang="en-US" sz="28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১৯৪৭ </a:t>
            </a:r>
            <a:r>
              <a:rPr lang="en-US" sz="28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খ্রিস্টাব্দে</a:t>
            </a:r>
            <a:r>
              <a:rPr lang="en-US" sz="28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lang="en-US" sz="28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মুন্সীগঞ্জ</a:t>
            </a:r>
            <a:r>
              <a:rPr lang="en-US" sz="28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জেলার</a:t>
            </a:r>
            <a:r>
              <a:rPr lang="en-US" sz="28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lang="en-US" sz="28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শ্রীনগর</a:t>
            </a:r>
            <a:r>
              <a:rPr lang="en-US" sz="28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থানার</a:t>
            </a:r>
            <a:r>
              <a:rPr lang="en-US" sz="28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রাড়িখাল</a:t>
            </a:r>
            <a:r>
              <a:rPr lang="en-US" sz="28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গ্রামে</a:t>
            </a:r>
            <a:r>
              <a:rPr lang="en-US" sz="28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। </a:t>
            </a:r>
            <a:r>
              <a:rPr lang="en-US" sz="2800" dirty="0" smtClean="0">
                <a:solidFill>
                  <a:srgbClr val="0070C0"/>
                </a:solidFill>
              </a:rPr>
              <a:t>    </a:t>
            </a:r>
            <a:endParaRPr lang="en-US" sz="2800" dirty="0">
              <a:solidFill>
                <a:srgbClr val="0070C0"/>
              </a:solidFill>
            </a:endParaRPr>
          </a:p>
        </p:txBody>
      </p:sp>
      <p:pic>
        <p:nvPicPr>
          <p:cNvPr id="14" name="Picture 13" descr="humauon azad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9078" y="1447119"/>
            <a:ext cx="2619375" cy="36082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266385943"/>
      </p:ext>
    </p:extLst>
  </p:cSld>
  <p:clrMapOvr>
    <a:masterClrMapping/>
  </p:clrMapOvr>
  <p:transition>
    <p:wipe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 animBg="1"/>
      <p:bldP spid="6" grpId="0" animBg="1"/>
      <p:bldP spid="7" grpId="0" animBg="1"/>
      <p:bldP spid="8" grpId="0" animBg="1"/>
      <p:bldP spid="11" grpId="0"/>
      <p:bldP spid="1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25938" r="5578"/>
          <a:stretch/>
        </p:blipFill>
        <p:spPr>
          <a:xfrm>
            <a:off x="4085305" y="1238866"/>
            <a:ext cx="6902243" cy="539790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929149" y="1371600"/>
            <a:ext cx="227125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540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সরব পাঠ </a:t>
            </a:r>
            <a:endParaRPr lang="en-US" sz="540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309030083"/>
      </p:ext>
    </p:extLst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504335" y="1917290"/>
            <a:ext cx="8436079" cy="417871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504335" y="781665"/>
            <a:ext cx="8436079" cy="92333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5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নিরব পাঠ </a:t>
            </a:r>
            <a:endParaRPr lang="en-US" sz="54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594332851"/>
      </p:ext>
    </p:extLst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043646" y="274320"/>
            <a:ext cx="4924697" cy="1015663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60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শব্দার্থ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3" name="Rounded Rectangle 2"/>
          <p:cNvSpPr/>
          <p:nvPr/>
        </p:nvSpPr>
        <p:spPr>
          <a:xfrm>
            <a:off x="1687910" y="1658983"/>
            <a:ext cx="1981200" cy="849086"/>
          </a:xfrm>
          <a:prstGeom prst="round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তরু</a:t>
            </a:r>
            <a:r>
              <a:rPr lang="en-US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 </a:t>
            </a:r>
            <a:endParaRPr lang="en-US" sz="4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7849769" y="1740610"/>
            <a:ext cx="2482951" cy="924213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গাছ</a:t>
            </a:r>
            <a:r>
              <a:rPr lang="en-US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36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2" name="Picture 11" descr="a9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54879" y="1541417"/>
            <a:ext cx="2600053" cy="1237706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24251" y="3138790"/>
            <a:ext cx="2769326" cy="1394021"/>
          </a:xfrm>
          <a:prstGeom prst="rect">
            <a:avLst/>
          </a:prstGeom>
        </p:spPr>
      </p:pic>
      <p:sp>
        <p:nvSpPr>
          <p:cNvPr id="15" name="Rounded Rectangle 14"/>
          <p:cNvSpPr/>
          <p:nvPr/>
        </p:nvSpPr>
        <p:spPr>
          <a:xfrm>
            <a:off x="1737362" y="3336636"/>
            <a:ext cx="2038768" cy="895730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36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দুর্বোধ্য</a:t>
            </a:r>
            <a:r>
              <a:rPr lang="bn-IN" sz="3600" dirty="0" smtClean="0">
                <a:latin typeface="NikoshBAN" pitchFamily="2" charset="0"/>
                <a:cs typeface="NikoshBAN" pitchFamily="2" charset="0"/>
              </a:rPr>
              <a:t> 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8" name="Rounded Rectangle 17"/>
          <p:cNvSpPr/>
          <p:nvPr/>
        </p:nvSpPr>
        <p:spPr>
          <a:xfrm>
            <a:off x="7886047" y="3167903"/>
            <a:ext cx="3089513" cy="121920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IN" sz="36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যা বোঝা কঠিন </a:t>
            </a:r>
            <a:endParaRPr lang="en-US" sz="3600" dirty="0">
              <a:solidFill>
                <a:srgbClr val="0070C0"/>
              </a:solidFill>
            </a:endParaRPr>
          </a:p>
        </p:txBody>
      </p:sp>
      <p:sp>
        <p:nvSpPr>
          <p:cNvPr id="19" name="Rounded Rectangle 18"/>
          <p:cNvSpPr/>
          <p:nvPr/>
        </p:nvSpPr>
        <p:spPr>
          <a:xfrm>
            <a:off x="1461428" y="4704806"/>
            <a:ext cx="2171009" cy="121920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3600" dirty="0" smtClean="0">
                <a:solidFill>
                  <a:schemeClr val="accent6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বিধিবদ্ধ</a:t>
            </a:r>
            <a:endParaRPr lang="en-US" sz="3600" dirty="0">
              <a:solidFill>
                <a:schemeClr val="accent6">
                  <a:lumMod val="50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32392" y="4718595"/>
            <a:ext cx="2821998" cy="1586134"/>
          </a:xfrm>
          <a:prstGeom prst="rect">
            <a:avLst/>
          </a:prstGeom>
        </p:spPr>
      </p:pic>
      <p:sp>
        <p:nvSpPr>
          <p:cNvPr id="21" name="Rounded Rectangle 20"/>
          <p:cNvSpPr/>
          <p:nvPr/>
        </p:nvSpPr>
        <p:spPr>
          <a:xfrm>
            <a:off x="7879919" y="4861560"/>
            <a:ext cx="3173013" cy="121920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3600" dirty="0" smtClean="0">
                <a:solidFill>
                  <a:schemeClr val="accent6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নিয়ম দ্বারা শাসিত </a:t>
            </a:r>
            <a:endParaRPr lang="en-US" sz="3600" dirty="0">
              <a:solidFill>
                <a:schemeClr val="accent6">
                  <a:lumMod val="5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46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  <p:bldP spid="15" grpId="0" animBg="1"/>
      <p:bldP spid="18" grpId="0" animBg="1"/>
      <p:bldP spid="19" grpId="0" animBg="1"/>
      <p:bldP spid="21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1787</TotalTime>
  <Words>187</Words>
  <Application>Microsoft Office PowerPoint</Application>
  <PresentationFormat>Custom</PresentationFormat>
  <Paragraphs>41</Paragraphs>
  <Slides>13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User</dc:creator>
  <cp:lastModifiedBy>mogno</cp:lastModifiedBy>
  <cp:revision>169</cp:revision>
  <dcterms:created xsi:type="dcterms:W3CDTF">2020-04-02T20:49:04Z</dcterms:created>
  <dcterms:modified xsi:type="dcterms:W3CDTF">2020-05-22T19:11:20Z</dcterms:modified>
</cp:coreProperties>
</file>