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383" r:id="rId2"/>
  </p:sldMasterIdLst>
  <p:notesMasterIdLst>
    <p:notesMasterId r:id="rId26"/>
  </p:notesMasterIdLst>
  <p:handoutMasterIdLst>
    <p:handoutMasterId r:id="rId27"/>
  </p:handoutMasterIdLst>
  <p:sldIdLst>
    <p:sldId id="477" r:id="rId3"/>
    <p:sldId id="522" r:id="rId4"/>
    <p:sldId id="536" r:id="rId5"/>
    <p:sldId id="474" r:id="rId6"/>
    <p:sldId id="426" r:id="rId7"/>
    <p:sldId id="497" r:id="rId8"/>
    <p:sldId id="524" r:id="rId9"/>
    <p:sldId id="531" r:id="rId10"/>
    <p:sldId id="529" r:id="rId11"/>
    <p:sldId id="505" r:id="rId12"/>
    <p:sldId id="501" r:id="rId13"/>
    <p:sldId id="534" r:id="rId14"/>
    <p:sldId id="532" r:id="rId15"/>
    <p:sldId id="535" r:id="rId16"/>
    <p:sldId id="533" r:id="rId17"/>
    <p:sldId id="530" r:id="rId18"/>
    <p:sldId id="483" r:id="rId19"/>
    <p:sldId id="493" r:id="rId20"/>
    <p:sldId id="517" r:id="rId21"/>
    <p:sldId id="516" r:id="rId22"/>
    <p:sldId id="518" r:id="rId23"/>
    <p:sldId id="519" r:id="rId24"/>
    <p:sldId id="520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86EE"/>
    <a:srgbClr val="00CC00"/>
    <a:srgbClr val="0000FF"/>
    <a:srgbClr val="5C0419"/>
    <a:srgbClr val="A0E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825" autoAdjust="0"/>
  </p:normalViewPr>
  <p:slideViewPr>
    <p:cSldViewPr snapToGrid="0">
      <p:cViewPr>
        <p:scale>
          <a:sx n="40" d="100"/>
          <a:sy n="40" d="100"/>
        </p:scale>
        <p:origin x="-120" y="-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23-May-20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23-May-20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E5759A-0B3A-4817-A061-F4034A1B61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5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A86E-5CAA-457D-AB26-7FB86CF222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9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3A86E-5CAA-457D-AB26-7FB86CF222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A7CF84-2CA2-44C6-B795-B0F4131C25A1}" type="datetime1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89765-ED28-4BB0-B94F-1EC303427A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7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F1EC0-4AA8-4582-B260-DD905EE86D59}" type="datetime1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8C310-DDD0-4BFB-906F-F6D8A4E08C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CE747E-D64D-4439-BACD-EE126F10BA87}" type="datetime1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E9EDF-4226-4655-BF6A-22A93A3F6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0BC19-A374-4156-9544-E828D9CB4B70}" type="datetime1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AA34C-094E-4AC1-80B2-3B0EB80B1A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9C8A11-3F55-4C5C-A9D8-347F21BD750E}" type="datetime1">
              <a:rPr lang="en-US" smtClean="0"/>
              <a:t>23-May-20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C1337-9F62-4BFF-A90B-D728D7F384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0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DE313-4FA4-4972-BF5D-D83C8814992D}" type="datetime1">
              <a:rPr lang="en-US" smtClean="0"/>
              <a:t>23-May-20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849A9-B8FC-46E4-A177-224562D821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5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CA370-FDA1-431B-B74E-69FD6B04F447}" type="datetime1">
              <a:rPr lang="en-US" smtClean="0"/>
              <a:t>23-May-20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E6F15-7B84-4B22-9747-3ADE01825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2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0F881-4CD1-4FFB-B29A-F95EE4D8F278}" type="datetime1">
              <a:rPr lang="en-US" smtClean="0"/>
              <a:t>23-May-20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66B58-FA2E-4024-A0D5-3FD57FC467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7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16B7A-0C0F-47D5-9E28-8C57025E2B4A}" type="datetime1">
              <a:rPr lang="en-US" smtClean="0"/>
              <a:t>23-May-20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64A2E-5CFA-4DC7-819A-8920696BF3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29FAEC-AA7B-4BB8-BC61-4E233476F225}" type="datetime1">
              <a:rPr lang="en-US" smtClean="0"/>
              <a:t>23-May-20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E2CBF-AF42-461C-BE55-3FCC750811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04A17-2E2B-4EB4-A5C1-5A80D4A1F4AC}" type="datetime1">
              <a:rPr lang="en-US" smtClean="0"/>
              <a:t>23-May-20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Mohammad Harun or Rashid.  Shikkhok Batayan ID: Harun76bd       01819446658; mhr76bd@gmail.com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35E9F-1B2E-40D3-B9F9-E7455E0AF7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3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2D5071-3D59-4DD0-AA48-947C8B149CE2}" type="datetime1">
              <a:rPr lang="en-US" smtClean="0">
                <a:solidFill>
                  <a:srgbClr val="4E5B6F"/>
                </a:solidFill>
                <a:latin typeface="Corbel"/>
              </a:rPr>
              <a:t>23-May-20</a:t>
            </a:fld>
            <a:endParaRPr lang="en-US">
              <a:solidFill>
                <a:srgbClr val="4E5B6F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E5B6F"/>
                </a:solidFill>
                <a:latin typeface="Corbel"/>
              </a:rPr>
              <a:t>Mohammad Harun or Rashid.  Shikkhok Batayan ID: Harun76bd       01819446658; mhr76bd@gmail.com</a:t>
            </a:r>
            <a:endParaRPr lang="en-US">
              <a:solidFill>
                <a:srgbClr val="4E5B6F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srgbClr val="4E5B6F"/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4E5B6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7498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g"/><Relationship Id="rId5" Type="http://schemas.openxmlformats.org/officeDocument/2006/relationships/image" Target="../media/image42.jpeg"/><Relationship Id="rId10" Type="http://schemas.openxmlformats.org/officeDocument/2006/relationships/image" Target="../media/image47.jpg"/><Relationship Id="rId4" Type="http://schemas.openxmlformats.org/officeDocument/2006/relationships/image" Target="../media/image41.jpeg"/><Relationship Id="rId9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1299411"/>
            <a:ext cx="11381874" cy="5245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6273" y="649705"/>
            <a:ext cx="107321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Welcome the students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471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4"/>
          <p:cNvSpPr/>
          <p:nvPr/>
        </p:nvSpPr>
        <p:spPr>
          <a:xfrm>
            <a:off x="4258457" y="3736769"/>
            <a:ext cx="241855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133" y="4647977"/>
            <a:ext cx="497058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pm is the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29292"/>
            <a:ext cx="1219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10 pm is the time </a:t>
            </a:r>
            <a:r>
              <a:rPr lang="en-US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when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we go to bed. 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9110" y="4555644"/>
            <a:ext cx="569384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go to bed.</a:t>
            </a:r>
          </a:p>
        </p:txBody>
      </p:sp>
      <p:sp>
        <p:nvSpPr>
          <p:cNvPr id="4" name="Left-Right Arrow Callout 3"/>
          <p:cNvSpPr/>
          <p:nvPr/>
        </p:nvSpPr>
        <p:spPr>
          <a:xfrm>
            <a:off x="4683406" y="4651359"/>
            <a:ext cx="2098382" cy="943684"/>
          </a:xfrm>
          <a:prstGeom prst="leftRightArrowCallout">
            <a:avLst>
              <a:gd name="adj1" fmla="val 20160"/>
              <a:gd name="adj2" fmla="val 25000"/>
              <a:gd name="adj3" fmla="val 31050"/>
              <a:gd name="adj4" fmla="val 6113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5181599" y="5729292"/>
            <a:ext cx="1828802" cy="94884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6" r="15446"/>
          <a:stretch/>
        </p:blipFill>
        <p:spPr>
          <a:xfrm>
            <a:off x="0" y="59512"/>
            <a:ext cx="2286000" cy="2497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19" y="-49063"/>
            <a:ext cx="3916911" cy="2606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47"/>
          <a:stretch/>
        </p:blipFill>
        <p:spPr>
          <a:xfrm>
            <a:off x="2285999" y="-1"/>
            <a:ext cx="3123119" cy="2557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79" y="0"/>
            <a:ext cx="2783471" cy="2557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969" y="2583559"/>
            <a:ext cx="7612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time is it now? 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0312" y="3492321"/>
            <a:ext cx="74869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69775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4" grpId="0" animBg="1"/>
      <p:bldP spid="8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4"/>
          <p:cNvSpPr/>
          <p:nvPr/>
        </p:nvSpPr>
        <p:spPr>
          <a:xfrm>
            <a:off x="4258457" y="3736769"/>
            <a:ext cx="241855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728" y="3217196"/>
            <a:ext cx="497058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 is a 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728" y="4487955"/>
            <a:ext cx="12203727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Dhaka is a city </a:t>
            </a:r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where</a:t>
            </a:r>
            <a:r>
              <a:rPr lang="en-US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my father works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3947" y="3278551"/>
            <a:ext cx="558494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 works.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4800601" y="3100190"/>
            <a:ext cx="1900238" cy="1387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where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324474" y="4666316"/>
            <a:ext cx="2562226" cy="94884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218" y="6007"/>
            <a:ext cx="4643688" cy="2992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212" y="-18890"/>
            <a:ext cx="3633787" cy="3017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71913" cy="29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3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4"/>
          <p:cNvSpPr/>
          <p:nvPr/>
        </p:nvSpPr>
        <p:spPr>
          <a:xfrm>
            <a:off x="4258457" y="3736769"/>
            <a:ext cx="241855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8" y="4294214"/>
            <a:ext cx="497058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Tell 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728" y="5468965"/>
            <a:ext cx="1220372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Tell me </a:t>
            </a:r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how</a:t>
            </a:r>
            <a:r>
              <a:rPr lang="en-US" sz="7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I can help you</a:t>
            </a:r>
            <a:r>
              <a:rPr lang="en-US" sz="7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7055" y="4316465"/>
            <a:ext cx="558494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can help you.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4968932" y="4081198"/>
            <a:ext cx="1644532" cy="1387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977344" y="5594706"/>
            <a:ext cx="1981509" cy="94884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77" y="1"/>
            <a:ext cx="6083916" cy="37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4"/>
          <p:cNvSpPr/>
          <p:nvPr/>
        </p:nvSpPr>
        <p:spPr>
          <a:xfrm>
            <a:off x="4258457" y="3736769"/>
            <a:ext cx="241855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728" y="3339121"/>
            <a:ext cx="497058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728" y="4487955"/>
            <a:ext cx="12203727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AIDS is a disease </a:t>
            </a:r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that/which</a:t>
            </a:r>
            <a:r>
              <a:rPr lang="en-US" sz="6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is caused by HIV</a:t>
            </a:r>
            <a:r>
              <a:rPr lang="en-US" sz="6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3947" y="3278551"/>
            <a:ext cx="558494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HIV.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4800601" y="3100190"/>
            <a:ext cx="1900238" cy="1387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That/</a:t>
            </a:r>
          </a:p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6281737" y="4592242"/>
            <a:ext cx="4090988" cy="94884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10" y="9795"/>
            <a:ext cx="4683105" cy="2775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3" y="9795"/>
            <a:ext cx="3240117" cy="2789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713" y="-15698"/>
            <a:ext cx="4224287" cy="28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1975" r="10110" b="119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Nelson Mandel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41488" y="441324"/>
            <a:ext cx="8888412" cy="457196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57163" y="214313"/>
            <a:ext cx="1028700" cy="900112"/>
          </a:xfrm>
          <a:prstGeom prst="wedgeEllipseCallout">
            <a:avLst>
              <a:gd name="adj1" fmla="val 108334"/>
              <a:gd name="adj2" fmla="val 4186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Click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4"/>
          <p:cNvSpPr/>
          <p:nvPr/>
        </p:nvSpPr>
        <p:spPr>
          <a:xfrm>
            <a:off x="4258457" y="3736769"/>
            <a:ext cx="241855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1728" y="3802325"/>
            <a:ext cx="497058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black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728" y="4885603"/>
            <a:ext cx="1220372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They were the black 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who/that</a:t>
            </a:r>
            <a:r>
              <a:rPr lang="en-US" sz="6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were neglected in their own mother land.</a:t>
            </a:r>
            <a:endParaRPr lang="en-US" sz="6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7056" y="3763449"/>
            <a:ext cx="558494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neglected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4796203" y="3531231"/>
            <a:ext cx="1900238" cy="1387765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That/</a:t>
            </a:r>
          </a:p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rame 12"/>
          <p:cNvSpPr/>
          <p:nvPr/>
        </p:nvSpPr>
        <p:spPr>
          <a:xfrm>
            <a:off x="7200900" y="4945987"/>
            <a:ext cx="3186113" cy="9404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34" y="-28575"/>
            <a:ext cx="6383865" cy="3559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15" y="1580031"/>
            <a:ext cx="2856119" cy="1945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7" y="1514475"/>
            <a:ext cx="3030644" cy="2016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8" y="0"/>
            <a:ext cx="3028950" cy="151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46" y="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/>
          <p:cNvSpPr/>
          <p:nvPr/>
        </p:nvSpPr>
        <p:spPr>
          <a:xfrm rot="365262">
            <a:off x="3978499" y="2745804"/>
            <a:ext cx="7313355" cy="3424005"/>
          </a:xfrm>
          <a:prstGeom prst="blockArc">
            <a:avLst>
              <a:gd name="adj1" fmla="val 10202534"/>
              <a:gd name="adj2" fmla="val 18262583"/>
              <a:gd name="adj3" fmla="val 463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Lightning Bolt 16"/>
          <p:cNvSpPr/>
          <p:nvPr/>
        </p:nvSpPr>
        <p:spPr>
          <a:xfrm>
            <a:off x="2357437" y="3962226"/>
            <a:ext cx="2714626" cy="991162"/>
          </a:xfrm>
          <a:prstGeom prst="lightningBol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204255" y="977940"/>
            <a:ext cx="3114261" cy="3070270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59609" y="3318758"/>
            <a:ext cx="955576" cy="951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93220" y="2400134"/>
            <a:ext cx="1202780" cy="122617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Obj.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61794" y="2885519"/>
            <a:ext cx="1946766" cy="183993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5C0419"/>
                </a:solidFill>
              </a:rPr>
              <a:t>possessive</a:t>
            </a:r>
            <a:endParaRPr lang="en-US" sz="3600" dirty="0">
              <a:solidFill>
                <a:srgbClr val="5C0419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66093" y="-5513"/>
            <a:ext cx="2586998" cy="253318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800667" y="4837"/>
            <a:ext cx="3268017" cy="331392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endParaRPr lang="en-US" sz="8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513029"/>
            <a:ext cx="12192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 algn="just">
              <a:buFont typeface="Wingdings 2" panose="05020102010507070707" pitchFamily="18" charset="2"/>
              <a:buChar char="C"/>
            </a:pP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I like him 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who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is honest. That is the man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whom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I was looking for. I offered him a bag </a:t>
            </a:r>
            <a:r>
              <a:rPr lang="en-US" sz="4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whose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bag was stolen.  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7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"/>
          <p:cNvSpPr/>
          <p:nvPr/>
        </p:nvSpPr>
        <p:spPr>
          <a:xfrm>
            <a:off x="6024564" y="642918"/>
            <a:ext cx="1000131" cy="50006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"/>
          <p:cNvSpPr/>
          <p:nvPr/>
        </p:nvSpPr>
        <p:spPr>
          <a:xfrm>
            <a:off x="7096134" y="642918"/>
            <a:ext cx="1000131" cy="50006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4"/>
          <p:cNvSpPr/>
          <p:nvPr/>
        </p:nvSpPr>
        <p:spPr>
          <a:xfrm>
            <a:off x="4717844" y="3079948"/>
            <a:ext cx="181391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4"/>
          <p:cNvSpPr/>
          <p:nvPr/>
        </p:nvSpPr>
        <p:spPr>
          <a:xfrm>
            <a:off x="3667108" y="500042"/>
            <a:ext cx="1000132" cy="5000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>
              <a:ln>
                <a:solidFill>
                  <a:schemeClr val="bg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6" t="6197" r="19425" b="7056"/>
          <a:stretch/>
        </p:blipFill>
        <p:spPr>
          <a:xfrm>
            <a:off x="7548145" y="1509346"/>
            <a:ext cx="3574713" cy="3783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91" y="892951"/>
            <a:ext cx="7014095" cy="52538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01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3296992" y="-120211"/>
            <a:ext cx="3945228" cy="121061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do these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32" y="828536"/>
            <a:ext cx="1124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 with appropriate connectors: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2217" y="29207"/>
            <a:ext cx="43474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Time:05 </a:t>
            </a:r>
            <a:r>
              <a:rPr lang="en-US" sz="4400" b="1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Minutes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033" y="-2461"/>
            <a:ext cx="3035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Viva-voce</a:t>
            </a:r>
            <a:endParaRPr lang="en-US" sz="48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2" y="1291081"/>
            <a:ext cx="1219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bought a story book (a)________ was very interesting.  She presented the book to a person (b)______ she loved very much. The man (c) _______ got the book read again and again. He thanked her (d) _______ gift was very interesting and educative.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went to a book fair (e) _____ she found that book in a book stall.   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3829" y="1275252"/>
            <a:ext cx="2073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4313" y="2572241"/>
            <a:ext cx="1671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3032" y="3191680"/>
            <a:ext cx="1622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77180" y="4579974"/>
            <a:ext cx="1675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8540" y="3804704"/>
            <a:ext cx="18207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53657" y="5550093"/>
            <a:ext cx="4838343" cy="7737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Click me to get answer</a:t>
            </a:r>
            <a:endParaRPr lang="en-US" sz="36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  <p:bldP spid="14" grpId="0"/>
      <p:bldP spid="5" grpId="0"/>
      <p:bldP spid="6" grpId="0"/>
      <p:bldP spid="25" grpId="0"/>
      <p:bldP spid="26" grpId="0"/>
      <p:bldP spid="27" grpId="0"/>
      <p:bldP spid="28" grpId="0"/>
      <p:bldP spid="7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1964790" cy="14710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58636" y="1"/>
            <a:ext cx="28609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228600"/>
            <a:ext cx="4094328" cy="1143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08 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</p:txBody>
      </p:sp>
      <p:sp>
        <p:nvSpPr>
          <p:cNvPr id="10" name="Oval 9"/>
          <p:cNvSpPr/>
          <p:nvPr/>
        </p:nvSpPr>
        <p:spPr>
          <a:xfrm>
            <a:off x="1769918" y="1970963"/>
            <a:ext cx="1219200" cy="12192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69778" y="1983163"/>
            <a:ext cx="1219200" cy="1219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57096" y="4232771"/>
            <a:ext cx="1219200" cy="12192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69778" y="4278246"/>
            <a:ext cx="1219200" cy="12192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06665" y="2208042"/>
            <a:ext cx="57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4390" y="2080146"/>
            <a:ext cx="57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3525" y="4457650"/>
            <a:ext cx="57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4390" y="4491460"/>
            <a:ext cx="57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494" y="5547527"/>
            <a:ext cx="11484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group will make 5 sentences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connectors basis on the photos.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832" y="1743650"/>
            <a:ext cx="2590441" cy="1698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56" y="4064243"/>
            <a:ext cx="2474658" cy="1649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856" y="3898221"/>
            <a:ext cx="2647950" cy="1724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99" y="1814225"/>
            <a:ext cx="2455916" cy="195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"/>
          <p:cNvSpPr/>
          <p:nvPr/>
        </p:nvSpPr>
        <p:spPr>
          <a:xfrm>
            <a:off x="6000750" y="642918"/>
            <a:ext cx="1333508" cy="50006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"/>
          <p:cNvSpPr/>
          <p:nvPr/>
        </p:nvSpPr>
        <p:spPr>
          <a:xfrm>
            <a:off x="7429510" y="642918"/>
            <a:ext cx="1333508" cy="50006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4"/>
          <p:cNvSpPr/>
          <p:nvPr/>
        </p:nvSpPr>
        <p:spPr>
          <a:xfrm>
            <a:off x="4258457" y="3079946"/>
            <a:ext cx="241855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ounded Rectangle 4"/>
          <p:cNvSpPr/>
          <p:nvPr/>
        </p:nvSpPr>
        <p:spPr>
          <a:xfrm>
            <a:off x="2857477" y="500042"/>
            <a:ext cx="1333509" cy="5000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0" kern="1200" dirty="0">
              <a:ln>
                <a:solidFill>
                  <a:schemeClr val="bg2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-78185"/>
            <a:ext cx="1181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8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3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" t="6593" r="2370" b="17682"/>
          <a:stretch/>
        </p:blipFill>
        <p:spPr>
          <a:xfrm>
            <a:off x="1023871" y="1"/>
            <a:ext cx="9762186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0614" y="612925"/>
            <a:ext cx="907960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Let’s Try </a:t>
            </a:r>
          </a:p>
          <a:p>
            <a:pPr algn="ctr"/>
            <a:r>
              <a:rPr lang="en-US" sz="11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ourselves</a:t>
            </a:r>
            <a:endParaRPr lang="en-US" sz="13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84008" y="5125646"/>
            <a:ext cx="4041912" cy="62168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2 minutes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ucation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2" y="-24"/>
            <a:ext cx="2819841" cy="16764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834588" y="78660"/>
            <a:ext cx="6553200" cy="1143000"/>
          </a:xfrm>
          <a:prstGeom prst="wedgeEllipseCallout">
            <a:avLst>
              <a:gd name="adj1" fmla="val -52970"/>
              <a:gd name="adj2" fmla="val 8991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10" name="Horizontal Scroll 9"/>
          <p:cNvSpPr/>
          <p:nvPr/>
        </p:nvSpPr>
        <p:spPr>
          <a:xfrm>
            <a:off x="300037" y="742950"/>
            <a:ext cx="11785945" cy="6429375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marL="742913" indent="-742913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2761" y="1825191"/>
            <a:ext cx="10853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(a) This is Eric___ is the first boy in the class.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2761" y="2629617"/>
            <a:ext cx="10641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(b) I read a novel___ was very tragic.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7540" y="3443754"/>
            <a:ext cx="10788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(c) 1971 is the year___ Bangladesh became free.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6013" y="4246140"/>
            <a:ext cx="10627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(d) Covid-19 is a disease___ is not incurable.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7540" y="5027332"/>
            <a:ext cx="10788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(e) Be serious ___ you can save your family.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wq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454" y="0"/>
            <a:ext cx="1569198" cy="1609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7" name="Picture 16" descr="home 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09" y="553223"/>
            <a:ext cx="1214446" cy="9764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5155" y="318155"/>
            <a:ext cx="6087629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8800" b="1" dirty="0">
                <a:ln w="5715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8800" dirty="0">
              <a:ln w="57150">
                <a:solidFill>
                  <a:schemeClr val="tx1"/>
                </a:solidFill>
              </a:ln>
              <a:solidFill>
                <a:srgbClr val="00B0F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3" y="1529638"/>
            <a:ext cx="111871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text of five sentences using who, which, what, when and where: </a:t>
            </a:r>
            <a:endParaRPr lang="en-US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7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"/>
          <p:cNvSpPr/>
          <p:nvPr/>
        </p:nvSpPr>
        <p:spPr>
          <a:xfrm>
            <a:off x="6024564" y="642918"/>
            <a:ext cx="1000131" cy="50006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"/>
          <p:cNvSpPr/>
          <p:nvPr/>
        </p:nvSpPr>
        <p:spPr>
          <a:xfrm>
            <a:off x="7096134" y="642918"/>
            <a:ext cx="1000131" cy="500066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4"/>
          <p:cNvSpPr/>
          <p:nvPr/>
        </p:nvSpPr>
        <p:spPr>
          <a:xfrm>
            <a:off x="4717844" y="3079948"/>
            <a:ext cx="181391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Heart 47"/>
          <p:cNvSpPr/>
          <p:nvPr/>
        </p:nvSpPr>
        <p:spPr>
          <a:xfrm>
            <a:off x="2047221" y="892951"/>
            <a:ext cx="7558110" cy="559119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9" name="Picture 48" descr="dhonnobad-1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 rot="-1548036">
            <a:off x="3986096" y="1861055"/>
            <a:ext cx="5469873" cy="3396200"/>
          </a:xfrm>
          <a:prstGeom prst="smileyFace">
            <a:avLst>
              <a:gd name="adj" fmla="val 4653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0" name="Oval 49"/>
          <p:cNvSpPr/>
          <p:nvPr/>
        </p:nvSpPr>
        <p:spPr>
          <a:xfrm rot="20102305">
            <a:off x="4013258" y="1978798"/>
            <a:ext cx="4499302" cy="17594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5224468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78904" y="-1"/>
            <a:ext cx="6513095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Sultan Ahmed </a:t>
            </a:r>
            <a:r>
              <a:rPr lang="en-US" sz="4000" dirty="0" err="1" smtClean="0"/>
              <a:t>Miazi</a:t>
            </a:r>
            <a:endParaRPr lang="en-US" sz="4000" dirty="0" smtClean="0"/>
          </a:p>
          <a:p>
            <a:pPr algn="ctr"/>
            <a:r>
              <a:rPr lang="en-US" sz="4000" dirty="0" err="1" smtClean="0"/>
              <a:t>Astt</a:t>
            </a:r>
            <a:r>
              <a:rPr lang="en-US" sz="4000" dirty="0" smtClean="0"/>
              <a:t>. Teacher</a:t>
            </a:r>
          </a:p>
          <a:p>
            <a:pPr algn="ctr"/>
            <a:r>
              <a:rPr lang="en-US" sz="4000" dirty="0" err="1" smtClean="0"/>
              <a:t>Balia</a:t>
            </a:r>
            <a:r>
              <a:rPr lang="en-US" sz="4000" dirty="0" smtClean="0"/>
              <a:t> K.B.D.N. </a:t>
            </a:r>
            <a:r>
              <a:rPr lang="en-US" sz="4000" dirty="0" err="1" smtClean="0"/>
              <a:t>Dakhil</a:t>
            </a:r>
            <a:r>
              <a:rPr lang="en-US" sz="4000" dirty="0" smtClean="0"/>
              <a:t> Madrasah</a:t>
            </a:r>
          </a:p>
          <a:p>
            <a:pPr algn="ctr"/>
            <a:r>
              <a:rPr lang="en-US" sz="4000" dirty="0" err="1" smtClean="0"/>
              <a:t>Chamdpur</a:t>
            </a:r>
            <a:r>
              <a:rPr lang="en-US" sz="4000" dirty="0" smtClean="0"/>
              <a:t> </a:t>
            </a:r>
            <a:r>
              <a:rPr lang="en-US" sz="4000" dirty="0" err="1" smtClean="0"/>
              <a:t>Sadar</a:t>
            </a:r>
            <a:r>
              <a:rPr lang="en-US" sz="4000" dirty="0" smtClean="0"/>
              <a:t>, </a:t>
            </a:r>
            <a:r>
              <a:rPr lang="en-US" sz="4000" dirty="0" err="1" smtClean="0"/>
              <a:t>Chandpur</a:t>
            </a:r>
            <a:r>
              <a:rPr lang="en-US" sz="4000" dirty="0" smtClean="0"/>
              <a:t>.</a:t>
            </a:r>
          </a:p>
          <a:p>
            <a:pPr algn="ctr"/>
            <a:r>
              <a:rPr lang="en-US" sz="4000" dirty="0" smtClean="0"/>
              <a:t>01817106106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84734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921817" y="944539"/>
            <a:ext cx="1019182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IX/X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 : English 2</a:t>
            </a:r>
            <a:r>
              <a:rPr lang="en-US" sz="60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Paper</a:t>
            </a:r>
          </a:p>
          <a:p>
            <a:pPr algn="ctr"/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(English Grammar And Composition)</a:t>
            </a:r>
          </a:p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Time: 45 Minutes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636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9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6360"/>
            <a:ext cx="12192000" cy="498729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lesson the students will be able to-</a:t>
            </a:r>
          </a:p>
          <a:p>
            <a:pPr algn="just">
              <a:buFont typeface="Wingdings"/>
              <a:buChar char="F"/>
            </a:pPr>
            <a:r>
              <a:rPr lang="en-US" sz="5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find out relative pronouns as connectors.</a:t>
            </a:r>
          </a:p>
          <a:p>
            <a:pPr algn="just">
              <a:buFont typeface="Wingdings"/>
              <a:buChar char="F"/>
            </a:pPr>
            <a:r>
              <a:rPr lang="en-US" sz="5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make sentences using the connectors.</a:t>
            </a:r>
          </a:p>
          <a:p>
            <a:pPr algn="just">
              <a:buFont typeface="Wingdings"/>
              <a:buChar char="F"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apply the linking words/connectors </a:t>
            </a:r>
          </a:p>
          <a:p>
            <a:pPr marL="0" indent="0" algn="just">
              <a:buNone/>
            </a:pPr>
            <a:r>
              <a:rPr lang="en-US" sz="58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5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filling the gaps.</a:t>
            </a:r>
          </a:p>
          <a:p>
            <a:pPr algn="just">
              <a:buFont typeface="Wingdings"/>
              <a:buChar char="F"/>
            </a:pPr>
            <a:r>
              <a:rPr lang="en-US" sz="5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solve the problems using the connectors.</a:t>
            </a:r>
          </a:p>
          <a:p>
            <a:pPr algn="just">
              <a:buNone/>
            </a:pPr>
            <a:endParaRPr lang="en-US" sz="60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5669" y="4114800"/>
            <a:ext cx="11591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who, which, what, when, how, where, whom, whose, why, that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837" y="5898107"/>
            <a:ext cx="1146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understand by the photos and text?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57" y="0"/>
            <a:ext cx="6183443" cy="411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49" y="1471612"/>
            <a:ext cx="3085791" cy="2643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33" y="1"/>
            <a:ext cx="2433416" cy="16573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0779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478" y="4887372"/>
            <a:ext cx="9032857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IX/X,  Subject: English</a:t>
            </a: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Paper:II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U-9, L-7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18" y="4596048"/>
            <a:ext cx="2442130" cy="226195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189072"/>
            <a:ext cx="11920068" cy="5073979"/>
            <a:chOff x="28267" y="408037"/>
            <a:chExt cx="11920068" cy="5073979"/>
          </a:xfrm>
        </p:grpSpPr>
        <p:sp>
          <p:nvSpPr>
            <p:cNvPr id="2" name="TextBox 1"/>
            <p:cNvSpPr txBox="1"/>
            <p:nvPr/>
          </p:nvSpPr>
          <p:spPr>
            <a:xfrm>
              <a:off x="2915478" y="408037"/>
              <a:ext cx="9032857" cy="110799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 today’s lesson is-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478" y="1516032"/>
              <a:ext cx="9032857" cy="344030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034748" y="2740350"/>
              <a:ext cx="8608787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connectors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32233" y="2739725"/>
              <a:ext cx="280076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Sentence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  <p:sp>
          <p:nvSpPr>
            <p:cNvPr id="4" name="Heart 3"/>
            <p:cNvSpPr/>
            <p:nvPr/>
          </p:nvSpPr>
          <p:spPr>
            <a:xfrm>
              <a:off x="28267" y="408037"/>
              <a:ext cx="2915477" cy="5073979"/>
            </a:xfrm>
            <a:prstGeom prst="hear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 pronoun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2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-Turn Arrow 1"/>
          <p:cNvSpPr/>
          <p:nvPr/>
        </p:nvSpPr>
        <p:spPr>
          <a:xfrm>
            <a:off x="6310554" y="4024996"/>
            <a:ext cx="1151704" cy="415684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-Turn Arrow 2"/>
          <p:cNvSpPr/>
          <p:nvPr/>
        </p:nvSpPr>
        <p:spPr>
          <a:xfrm flipH="1">
            <a:off x="4165258" y="4043200"/>
            <a:ext cx="1157254" cy="415684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ounded Rectangle 4"/>
          <p:cNvSpPr/>
          <p:nvPr/>
        </p:nvSpPr>
        <p:spPr>
          <a:xfrm>
            <a:off x="4258457" y="3736769"/>
            <a:ext cx="241855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7837" y="4368584"/>
            <a:ext cx="497058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girl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4" y="5612729"/>
            <a:ext cx="1217376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This is the girl </a:t>
            </a:r>
            <a:r>
              <a:rPr lang="en-US" sz="6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who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likes ornament. 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6644" y="4368583"/>
            <a:ext cx="544752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likes ornament.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5103977" y="4007638"/>
            <a:ext cx="1618745" cy="151235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Frame 3"/>
          <p:cNvSpPr/>
          <p:nvPr/>
        </p:nvSpPr>
        <p:spPr>
          <a:xfrm>
            <a:off x="4952744" y="5630933"/>
            <a:ext cx="1618745" cy="970978"/>
          </a:xfrm>
          <a:prstGeom prst="frame">
            <a:avLst/>
          </a:prstGeom>
          <a:solidFill>
            <a:srgbClr val="FC86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20897"/>
          <a:stretch/>
        </p:blipFill>
        <p:spPr>
          <a:xfrm>
            <a:off x="342901" y="0"/>
            <a:ext cx="3311892" cy="3814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/>
        </p:blipFill>
        <p:spPr>
          <a:xfrm>
            <a:off x="8657722" y="-105243"/>
            <a:ext cx="3518377" cy="3887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2" y="-65742"/>
            <a:ext cx="2676519" cy="1590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22" y="1492773"/>
            <a:ext cx="2705100" cy="2289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49" y="-26482"/>
            <a:ext cx="2418893" cy="384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19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1" grpId="0" animBg="1"/>
      <p:bldP spid="24" grpId="0" animBg="1"/>
      <p:bldP spid="2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4"/>
          <p:cNvSpPr/>
          <p:nvPr/>
        </p:nvSpPr>
        <p:spPr>
          <a:xfrm>
            <a:off x="4258457" y="3736769"/>
            <a:ext cx="241855" cy="27086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49" y="4400954"/>
            <a:ext cx="497058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bought a bag.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49" y="5687791"/>
            <a:ext cx="12192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I bought a bag which was lost. 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9474" y="4319736"/>
            <a:ext cx="5602526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lost.</a:t>
            </a:r>
          </a:p>
        </p:txBody>
      </p:sp>
      <p:sp>
        <p:nvSpPr>
          <p:cNvPr id="11" name="Smiley Face 10"/>
          <p:cNvSpPr/>
          <p:nvPr/>
        </p:nvSpPr>
        <p:spPr>
          <a:xfrm>
            <a:off x="5018381" y="3505438"/>
            <a:ext cx="1618745" cy="151235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Chevron 21"/>
          <p:cNvSpPr/>
          <p:nvPr/>
        </p:nvSpPr>
        <p:spPr>
          <a:xfrm rot="5400000">
            <a:off x="5004169" y="4026528"/>
            <a:ext cx="1559747" cy="1748354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connector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Donut 6"/>
          <p:cNvSpPr/>
          <p:nvPr/>
        </p:nvSpPr>
        <p:spPr>
          <a:xfrm>
            <a:off x="5366152" y="5647243"/>
            <a:ext cx="2454527" cy="1210757"/>
          </a:xfrm>
          <a:prstGeom prst="donut">
            <a:avLst>
              <a:gd name="adj" fmla="val 5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0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616" y="394753"/>
            <a:ext cx="2627425" cy="2662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37" y="2533798"/>
            <a:ext cx="26289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312" y="289542"/>
            <a:ext cx="2164492" cy="2991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1" y="200174"/>
            <a:ext cx="3807464" cy="38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2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2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530</Words>
  <Application>Microsoft Office PowerPoint</Application>
  <PresentationFormat>Custom</PresentationFormat>
  <Paragraphs>102</Paragraphs>
  <Slides>23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Learning Outcomes: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2020-05-23T20:44:15Z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