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BE9F2"/>
    <a:srgbClr val="E8FEE6"/>
    <a:srgbClr val="E2FBFE"/>
    <a:srgbClr val="12AA06"/>
    <a:srgbClr val="000000"/>
    <a:srgbClr val="003E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66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2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Farhadiba akther</a:t>
            </a:r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anchor="b" bIns="0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6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bIns="91440" tIns="91440">
            <a:normAutofit/>
          </a:bodyPr>
          <a:lstStyle>
            <a:lvl1pPr algn="l" indent="0" marL="0">
              <a:buNone/>
              <a:defRPr baseline="0" b="0" cap="all" sz="1800">
                <a:solidFill>
                  <a:schemeClr val="tx1"/>
                </a:solidFill>
              </a:defRPr>
            </a:lvl1pPr>
            <a:lvl2pPr algn="ctr" indent="0" marL="457200">
              <a:buNone/>
              <a:defRPr sz="18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0" name="Straight Connector 14"/>
          <p:cNvCxnSpPr>
            <a:cxnSpLocks/>
          </p:cNvCxnSpPr>
          <p:nvPr/>
        </p:nvCxnSpPr>
        <p:spPr>
          <a:xfrm>
            <a:off x="2417780" y="3528542"/>
            <a:ext cx="863707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5" name="Straight Connector 25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9439111" y="798973"/>
            <a:ext cx="0" cy="4659889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32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6" name="Straight Connector 14"/>
          <p:cNvCxnSpPr>
            <a:cxnSpLocks/>
          </p:cNvCxnSpPr>
          <p:nvPr/>
        </p:nvCxnSpPr>
        <p:spPr>
          <a:xfrm>
            <a:off x="1454239" y="3804985"/>
            <a:ext cx="8630446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7" name="Straight Connector 34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0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2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9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8" name="Straight Connector 28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1" name="Straight Connector 24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5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algn="l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9" name="Straight Connector 16"/>
          <p:cNvCxnSpPr>
            <a:cxnSpLocks/>
          </p:cNvCxnSpPr>
          <p:nvPr/>
        </p:nvCxnSpPr>
        <p:spPr>
          <a:xfrm>
            <a:off x="1448280" y="3205491"/>
            <a:ext cx="3269490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048664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/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algn="tl" blurRad="127000" dir="4740000" dist="22860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5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/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algn="l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/>
          </a:lstStyle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p>
            <a:endParaRPr lang="en-US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4" name="Straight Connector 30"/>
          <p:cNvCxnSpPr>
            <a:cxnSpLocks/>
          </p:cNvCxnSpPr>
          <p:nvPr/>
        </p:nvCxnSpPr>
        <p:spPr>
          <a:xfrm>
            <a:off x="1447382" y="3143605"/>
            <a:ext cx="5527351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7"/>
          <p:cNvSpPr/>
          <p:nvPr/>
        </p:nvSpPr>
        <p:spPr>
          <a:xfrm>
            <a:off x="0" y="2019476"/>
            <a:ext cx="12192000" cy="4105941"/>
          </a:xfrm>
          <a:prstGeom prst="rect"/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7152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2"/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/>
        </p:spPr>
      </p:pic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/>
        </p:spPr>
        <p:txBody>
          <a:bodyPr anchor="t" bIns="45720" lIns="91440" rIns="91440" rtlCol="0" tIns="45720" vert="horz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8" name="Straight Connector 9"/>
          <p:cNvCxnSpPr>
            <a:cxnSpLocks/>
          </p:cNvCxnSpPr>
          <p:nvPr/>
        </p:nvCxnSpPr>
        <p:spPr>
          <a:xfrm>
            <a:off x="0" y="6128413"/>
            <a:ext cx="12192000" cy="0"/>
          </a:xfrm>
          <a:prstGeom prst="line"/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cap="all" sz="3200" i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cap="none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gif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extBox 1"/>
          <p:cNvSpPr txBox="1"/>
          <p:nvPr/>
        </p:nvSpPr>
        <p:spPr>
          <a:xfrm>
            <a:off x="817636" y="0"/>
            <a:ext cx="10556725" cy="830997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 w="38100">
            <a:solidFill>
              <a:srgbClr val="00206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4800" lang="en-US" err="1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dirty="0" sz="48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dirty="0" sz="48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4800" lang="en-US" err="1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dirty="0" sz="48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5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17637" y="830997"/>
            <a:ext cx="10556725" cy="602700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1"/>
          <p:cNvSpPr/>
          <p:nvPr/>
        </p:nvSpPr>
        <p:spPr>
          <a:xfrm>
            <a:off x="706582" y="134456"/>
            <a:ext cx="10778836" cy="574963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TextBox 2"/>
          <p:cNvSpPr txBox="1"/>
          <p:nvPr/>
        </p:nvSpPr>
        <p:spPr>
          <a:xfrm>
            <a:off x="4125419" y="3429000"/>
            <a:ext cx="6745573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</a:p>
          <a:p>
            <a:r>
              <a:rPr dirty="0" sz="32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 দিয়ে গড়া= মনগড়া;</a:t>
            </a:r>
          </a:p>
          <a:p>
            <a:r>
              <a:rPr dirty="0" sz="32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বসতের নিমিত্ত বাড়ি= বসতবাড়ি।</a:t>
            </a:r>
            <a:endParaRPr dirty="0" sz="32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TextBox 3"/>
          <p:cNvSpPr txBox="1"/>
          <p:nvPr/>
        </p:nvSpPr>
        <p:spPr>
          <a:xfrm>
            <a:off x="1918741" y="734518"/>
            <a:ext cx="8784236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পূর্বপদের বিভক্তি </a:t>
            </a:r>
            <a:r>
              <a:rPr dirty="0" sz="3200" lang="bn-IN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লোপে যে সমাস হয় এবং যে সমাসে </a:t>
            </a:r>
            <a:r>
              <a:rPr dirty="0" sz="3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পরপদের অর্থ </a:t>
            </a:r>
            <a:r>
              <a:rPr dirty="0" sz="3200" lang="bn-IN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প্রধানভাবে বোঝায় তাকে তৎপুরুষ সমাস বলে। </a:t>
            </a:r>
            <a:endParaRPr dirty="0" sz="3200" lang="en-US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"/>
          <p:cNvSpPr/>
          <p:nvPr/>
        </p:nvSpPr>
        <p:spPr>
          <a:xfrm>
            <a:off x="706582" y="269368"/>
            <a:ext cx="10778836" cy="574963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28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28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28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28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28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28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TextBox 2"/>
          <p:cNvSpPr txBox="1"/>
          <p:nvPr/>
        </p:nvSpPr>
        <p:spPr>
          <a:xfrm>
            <a:off x="1321633" y="1169233"/>
            <a:ext cx="9548734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সমাসে সমস্যমান পদগুলোর কোনটির অর্থ না বুঝিয়ে, অন্য কোনো পদকে বুঝায়, তাকে বহুব্রীহি সমাস বলে। </a:t>
            </a:r>
          </a:p>
        </p:txBody>
      </p:sp>
      <p:sp>
        <p:nvSpPr>
          <p:cNvPr id="1048628" name="TextBox 4"/>
          <p:cNvSpPr txBox="1"/>
          <p:nvPr/>
        </p:nvSpPr>
        <p:spPr>
          <a:xfrm>
            <a:off x="1321633" y="3429000"/>
            <a:ext cx="9441305" cy="2288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</a:p>
          <a:p>
            <a:r>
              <a:rPr dirty="0" sz="3200" lang="bn-IN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বীণা পানিতে যার= বীণাপানি; এখানে ‘বীণা’ অথবা পাণি (অর্থাৎ হাত) কোনোটাই না বুঝিয়ে দেবী স্ররস্বতীকে বোঝানো হয়েছে। </a:t>
            </a:r>
          </a:p>
          <a:p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  <p:bldP spid="10486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1"/>
          <p:cNvSpPr/>
          <p:nvPr/>
        </p:nvSpPr>
        <p:spPr>
          <a:xfrm>
            <a:off x="706582" y="449251"/>
            <a:ext cx="10778836" cy="574963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0" name="TextBox 2"/>
          <p:cNvSpPr txBox="1"/>
          <p:nvPr/>
        </p:nvSpPr>
        <p:spPr>
          <a:xfrm>
            <a:off x="1918741" y="1454046"/>
            <a:ext cx="8769246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সমাহার (সমষ্টি) বা মিলন অর্থে সংখ্যাবাচক শব্দের সংগে বিশেষ্য পদের যে সমাস হয়, তাকে দিগু সমাস বলে।</a:t>
            </a:r>
            <a:endParaRPr dirty="0" sz="32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TextBox 3"/>
          <p:cNvSpPr txBox="1"/>
          <p:nvPr/>
        </p:nvSpPr>
        <p:spPr>
          <a:xfrm>
            <a:off x="3913909" y="3788128"/>
            <a:ext cx="6715594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</a:p>
          <a:p>
            <a:r>
              <a:rPr dirty="0" sz="3200" lang="bn-IN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 অব্দের সমাহার= শতাব্দি;</a:t>
            </a:r>
          </a:p>
          <a:p>
            <a:r>
              <a:rPr dirty="0" sz="3200" lang="bn-IN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কালের সমাহার= ত্রিকাল।</a:t>
            </a:r>
            <a:endParaRPr dirty="0" sz="3200" lang="en-US">
              <a:solidFill>
                <a:srgbClr val="12AA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30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6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set>
                                      <p:cBhvr>
                                        <p:cTn dur="500" fill="hold" id="9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4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  <p:bldP spid="10486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1"/>
          <p:cNvSpPr/>
          <p:nvPr/>
        </p:nvSpPr>
        <p:spPr>
          <a:xfrm>
            <a:off x="706582" y="187689"/>
            <a:ext cx="10778836" cy="574963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TextBox 2"/>
          <p:cNvSpPr txBox="1"/>
          <p:nvPr/>
        </p:nvSpPr>
        <p:spPr>
          <a:xfrm>
            <a:off x="1850348" y="1121592"/>
            <a:ext cx="8979109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পূর্বপদে অব্যয়যোগে নিষ্পন্ন সমাসে যদি অব্যয়েরই অর্থের প্রাধান্য থাকে, তবে তাকে অব্যয়ীভাব সমাস বলে।</a:t>
            </a:r>
            <a:endParaRPr dirty="0" sz="32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4" name="TextBox 3"/>
          <p:cNvSpPr txBox="1"/>
          <p:nvPr/>
        </p:nvSpPr>
        <p:spPr>
          <a:xfrm>
            <a:off x="4005497" y="2863948"/>
            <a:ext cx="4991724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</a:p>
          <a:p>
            <a:r>
              <a:rPr dirty="0" sz="3200" lang="bn-IN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 পর্যন্ত= আমরণ;</a:t>
            </a:r>
          </a:p>
          <a:p>
            <a:r>
              <a:rPr dirty="0" sz="3200" lang="bn-IN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অভাব= নিরামিষ।</a:t>
            </a:r>
            <a:endParaRPr dirty="0" sz="3200" lang="en-US">
              <a:solidFill>
                <a:srgbClr val="12AA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/>
      <p:bldP spid="1048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2"/>
          <p:cNvSpPr/>
          <p:nvPr/>
        </p:nvSpPr>
        <p:spPr>
          <a:xfrm>
            <a:off x="2053653" y="28069"/>
            <a:ext cx="6400800" cy="1945641"/>
          </a:xfrm>
          <a:prstGeom prst="rect"/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p>
            <a:pPr algn="ctr" lvl="0"/>
            <a:r>
              <a:rPr dirty="0" sz="4400" lang="bn-IN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dirty="0" sz="4400" lang="bn-IN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dirty="0" sz="4400" lang="bn-IN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dirty="0" sz="36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dirty="0" sz="4400" lang="en-US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6" name="TextBox 1"/>
          <p:cNvSpPr txBox="1"/>
          <p:nvPr/>
        </p:nvSpPr>
        <p:spPr>
          <a:xfrm>
            <a:off x="3687581" y="553338"/>
            <a:ext cx="35991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নিজেরা চেষ্টা করি-</a:t>
            </a:r>
            <a:endParaRPr dirty="0" sz="3600" lang="en-US">
              <a:solidFill>
                <a:srgbClr val="FF0000"/>
              </a:solidFill>
            </a:endParaRPr>
          </a:p>
        </p:txBody>
      </p:sp>
      <p:sp>
        <p:nvSpPr>
          <p:cNvPr id="1048637" name="TextBox 3"/>
          <p:cNvSpPr txBox="1"/>
          <p:nvPr/>
        </p:nvSpPr>
        <p:spPr>
          <a:xfrm>
            <a:off x="824459" y="2782669"/>
            <a:ext cx="5271541" cy="2987040"/>
          </a:xfrm>
          <a:prstGeom prst="rect"/>
          <a:noFill/>
        </p:spPr>
        <p:txBody>
          <a:bodyPr rtlCol="0" wrap="square">
            <a:spAutoFit/>
          </a:bodyPr>
          <a:p>
            <a:pPr lvl="0"/>
            <a:r>
              <a:rPr dirty="0" sz="32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উঁচু নিচু- দ্বন্দ্ব </a:t>
            </a:r>
          </a:p>
          <a:p>
            <a:pPr lvl="0"/>
            <a:r>
              <a:rPr dirty="0" sz="32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ত্রিফলা- দ্বিগু</a:t>
            </a:r>
          </a:p>
          <a:p>
            <a:pPr lvl="0"/>
            <a:r>
              <a:rPr dirty="0" sz="32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রথ দেখা- তৎপুরুষ</a:t>
            </a:r>
          </a:p>
          <a:p>
            <a:pPr lvl="0"/>
            <a:r>
              <a:rPr dirty="0" sz="32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সিংহ পুরুষ-  কর্মধারয়</a:t>
            </a:r>
          </a:p>
          <a:p>
            <a:pPr lvl="0"/>
            <a:r>
              <a:rPr dirty="0" sz="32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বেতার- বহুব্রীহি</a:t>
            </a:r>
          </a:p>
          <a:p>
            <a:pPr lvl="0"/>
            <a:r>
              <a:rPr dirty="0" sz="32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উপজেলা,দুর্নীতি-অব্যয়ীভাব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Box 1"/>
          <p:cNvSpPr txBox="1"/>
          <p:nvPr/>
        </p:nvSpPr>
        <p:spPr>
          <a:xfrm>
            <a:off x="4018872" y="509571"/>
            <a:ext cx="3796145" cy="769441"/>
          </a:xfrm>
          <a:prstGeom prst="rect"/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TextBox 2"/>
          <p:cNvSpPr txBox="1"/>
          <p:nvPr/>
        </p:nvSpPr>
        <p:spPr>
          <a:xfrm>
            <a:off x="2206052" y="1628507"/>
            <a:ext cx="8229600" cy="3520441"/>
          </a:xfrm>
          <a:prstGeom prst="rect"/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p>
            <a:r>
              <a:rPr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b="1" dirty="0" sz="36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 বাক্য সহ সমাস নির্ণয় করঃ</a:t>
            </a:r>
          </a:p>
          <a:p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মধুমাখা</a:t>
            </a:r>
          </a:p>
          <a:p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মৌমাছি</a:t>
            </a:r>
          </a:p>
          <a:p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সিংহাসন</a:t>
            </a:r>
          </a:p>
          <a:p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মা-বাবা</a:t>
            </a:r>
          </a:p>
          <a:p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হাট-বাজার</a:t>
            </a:r>
            <a:endParaRPr dirty="0" sz="3200" lang="en-US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dirty="0" sz="3200" lang="en-US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দা-কুমড়া</a:t>
            </a:r>
            <a:r>
              <a:rPr dirty="0" sz="3200" lang="en-US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  <p:bldP spid="10486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1"/>
          <p:cNvSpPr txBox="1"/>
          <p:nvPr/>
        </p:nvSpPr>
        <p:spPr>
          <a:xfrm>
            <a:off x="4966854" y="615408"/>
            <a:ext cx="2258291" cy="769441"/>
          </a:xfrm>
          <a:prstGeom prst="rect"/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TextBox 3"/>
          <p:cNvSpPr txBox="1"/>
          <p:nvPr/>
        </p:nvSpPr>
        <p:spPr>
          <a:xfrm>
            <a:off x="1162050" y="2050473"/>
            <a:ext cx="10020300" cy="2987040"/>
          </a:xfrm>
          <a:prstGeom prst="rect"/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rtlCol="0" wrap="square">
            <a:spAutoFit/>
          </a:bodyPr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১। সমাস শব্দের অর্থ কী ? </a:t>
            </a:r>
          </a:p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২। সমাস কয় প্রকার ?</a:t>
            </a:r>
          </a:p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৩। হাট-বাজার কোন সমাস ?</a:t>
            </a:r>
          </a:p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৪। মা-বাবা কোন সমাস ?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endParaRPr dirty="0" sz="32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Box 1"/>
          <p:cNvSpPr txBox="1"/>
          <p:nvPr/>
        </p:nvSpPr>
        <p:spPr>
          <a:xfrm>
            <a:off x="4107767" y="762853"/>
            <a:ext cx="3726873" cy="769441"/>
          </a:xfrm>
          <a:prstGeom prst="rect"/>
          <a:noFill/>
          <a:ln w="28575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4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dirty="0" sz="4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3" name="TextBox 2"/>
          <p:cNvSpPr txBox="1"/>
          <p:nvPr/>
        </p:nvSpPr>
        <p:spPr>
          <a:xfrm>
            <a:off x="2112818" y="1951672"/>
            <a:ext cx="7966363" cy="1551940"/>
          </a:xfrm>
          <a:prstGeom prst="rect"/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40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 সমাসের ব্যাসবাক্য সহ ২টি করে উদাহরণ লিখে আনবে।</a:t>
            </a:r>
          </a:p>
          <a:p>
            <a:endParaRPr dirty="0" lang="b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animBg="1"/>
      <p:bldP spid="10486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2"/>
          <p:cNvSpPr txBox="1"/>
          <p:nvPr/>
        </p:nvSpPr>
        <p:spPr>
          <a:xfrm>
            <a:off x="2459683" y="207818"/>
            <a:ext cx="7217216" cy="1015663"/>
          </a:xfrm>
          <a:prstGeom prst="rect"/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6000" lang="bn-IN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 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59683" y="1223481"/>
            <a:ext cx="7244925" cy="542670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2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3"/>
          <p:cNvSpPr/>
          <p:nvPr/>
        </p:nvSpPr>
        <p:spPr>
          <a:xfrm>
            <a:off x="8537670" y="261487"/>
            <a:ext cx="2608065" cy="3024554"/>
          </a:xfrm>
          <a:prstGeom prst="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8" name="TextBox 8"/>
          <p:cNvSpPr txBox="1"/>
          <p:nvPr/>
        </p:nvSpPr>
        <p:spPr>
          <a:xfrm>
            <a:off x="8432800" y="4513943"/>
            <a:ext cx="2817806" cy="13487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IN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r>
              <a:rPr dirty="0" sz="2800" lang="bn-IN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</a:t>
            </a:r>
          </a:p>
          <a:p>
            <a:r>
              <a:rPr dirty="0" sz="2800" lang="bn-IN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03622" y="0"/>
            <a:ext cx="1429936" cy="6130978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625018" y="-109374"/>
            <a:ext cx="1674491" cy="3140144"/>
          </a:xfrm>
          <a:prstGeom prst="rect"/>
        </p:spPr>
      </p:pic>
      <p:sp>
        <p:nvSpPr>
          <p:cNvPr id="1048711" name=""/>
          <p:cNvSpPr txBox="1"/>
          <p:nvPr/>
        </p:nvSpPr>
        <p:spPr>
          <a:xfrm>
            <a:off x="462262" y="3630023"/>
            <a:ext cx="4000000" cy="17678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GB">
                <a:solidFill>
                  <a:srgbClr val="000000"/>
                </a:solidFill>
              </a:rPr>
              <a:t>ফারহা</a:t>
            </a:r>
            <a:r>
              <a:rPr altLang="en-US" sz="2800" lang="en-US">
                <a:solidFill>
                  <a:srgbClr val="000000"/>
                </a:solidFill>
              </a:rPr>
              <a:t> দিবা</a:t>
            </a:r>
            <a:r>
              <a:rPr altLang="en-US" sz="2800" lang="en-US">
                <a:solidFill>
                  <a:srgbClr val="000000"/>
                </a:solidFill>
              </a:rPr>
              <a:t> আক্তার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US" sz="2800" lang="en-GB">
                <a:solidFill>
                  <a:srgbClr val="000000"/>
                </a:solidFill>
              </a:rPr>
              <a:t>সহকারি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শি</a:t>
            </a:r>
            <a:r>
              <a:rPr altLang="en-US" sz="2800" lang="en-GB">
                <a:solidFill>
                  <a:srgbClr val="000000"/>
                </a:solidFill>
              </a:rPr>
              <a:t>ক</a:t>
            </a:r>
            <a:r>
              <a:rPr altLang="en-US" sz="2800" lang="en-GB">
                <a:solidFill>
                  <a:srgbClr val="000000"/>
                </a:solidFill>
              </a:rPr>
              <a:t>্</a:t>
            </a:r>
            <a:r>
              <a:rPr altLang="en-US" sz="2800" lang="en-GB">
                <a:solidFill>
                  <a:srgbClr val="000000"/>
                </a:solidFill>
              </a:rPr>
              <a:t>ষ</a:t>
            </a:r>
            <a:r>
              <a:rPr altLang="en-US" sz="2800" lang="en-GB">
                <a:solidFill>
                  <a:srgbClr val="000000"/>
                </a:solidFill>
              </a:rPr>
              <a:t>ক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US" sz="2800" lang="en-GB">
                <a:solidFill>
                  <a:srgbClr val="000000"/>
                </a:solidFill>
              </a:rPr>
              <a:t>লালমোহন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সরকারী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US" sz="2800" lang="en-GB">
                <a:solidFill>
                  <a:srgbClr val="000000"/>
                </a:solidFill>
              </a:rPr>
              <a:t>মডেল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মাধ</a:t>
            </a:r>
            <a:r>
              <a:rPr altLang="en-US" sz="2800" lang="en-GB">
                <a:solidFill>
                  <a:srgbClr val="000000"/>
                </a:solidFill>
              </a:rPr>
              <a:t>্যমিক</a:t>
            </a:r>
            <a:r>
              <a:rPr altLang="en-US" sz="2800" lang="en-US">
                <a:solidFill>
                  <a:srgbClr val="000000"/>
                </a:solidFill>
              </a:rPr>
              <a:t> বিদ্যালয়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1"/>
          <p:cNvSpPr txBox="1"/>
          <p:nvPr/>
        </p:nvSpPr>
        <p:spPr>
          <a:xfrm>
            <a:off x="2978727" y="429491"/>
            <a:ext cx="6165273" cy="1539240"/>
          </a:xfrm>
          <a:prstGeom prst="rect"/>
          <a:noFill/>
          <a:ln w="5715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just"/>
            <a:r>
              <a:rPr dirty="0" sz="4800" lang="bn-IN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209715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0998" y="1607809"/>
            <a:ext cx="3768437" cy="4353789"/>
          </a:xfrm>
          <a:prstGeom prst="rect"/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</p:pic>
      <p:sp>
        <p:nvSpPr>
          <p:cNvPr id="1048590" name="Down Arrow 7"/>
          <p:cNvSpPr/>
          <p:nvPr/>
        </p:nvSpPr>
        <p:spPr>
          <a:xfrm rot="19401362">
            <a:off x="2323607" y="3322594"/>
            <a:ext cx="152235" cy="687122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1" name="TextBox 8"/>
          <p:cNvSpPr txBox="1"/>
          <p:nvPr/>
        </p:nvSpPr>
        <p:spPr>
          <a:xfrm>
            <a:off x="1665635" y="2695688"/>
            <a:ext cx="1199164" cy="646331"/>
          </a:xfrm>
          <a:prstGeom prst="rect"/>
          <a:solidFill>
            <a:schemeClr val="accent4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r>
              <a:rPr dirty="0" sz="36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endParaRPr dirty="0" sz="36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112659" y="1680541"/>
            <a:ext cx="3974441" cy="4281056"/>
          </a:xfrm>
          <a:prstGeom prst="rect"/>
        </p:spPr>
      </p:pic>
      <p:pic>
        <p:nvPicPr>
          <p:cNvPr id="2097158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358407" y="1607808"/>
            <a:ext cx="3684160" cy="4353789"/>
          </a:xfrm>
          <a:prstGeom prst="rect"/>
        </p:spPr>
      </p:pic>
      <p:sp>
        <p:nvSpPr>
          <p:cNvPr id="1048592" name="TextBox 13"/>
          <p:cNvSpPr txBox="1"/>
          <p:nvPr/>
        </p:nvSpPr>
        <p:spPr>
          <a:xfrm>
            <a:off x="8279156" y="1680541"/>
            <a:ext cx="1729688" cy="1158240"/>
          </a:xfrm>
          <a:prstGeom prst="rect"/>
          <a:solidFill>
            <a:schemeClr val="accent4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r>
              <a:rPr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TextBox 14"/>
          <p:cNvSpPr txBox="1"/>
          <p:nvPr/>
        </p:nvSpPr>
        <p:spPr>
          <a:xfrm>
            <a:off x="6415720" y="2814138"/>
            <a:ext cx="788695" cy="1412240"/>
          </a:xfrm>
          <a:prstGeom prst="rect"/>
          <a:solidFill>
            <a:schemeClr val="accent4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pPr algn="ctr"/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6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  <p:bldP spid="1048590" grpId="0" animBg="1"/>
      <p:bldP spid="1048591" grpId="0" animBg="1"/>
      <p:bldP spid="1048592" grpId="0" animBg="1"/>
      <p:bldP spid="10485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"/>
          <p:cNvSpPr txBox="1"/>
          <p:nvPr/>
        </p:nvSpPr>
        <p:spPr>
          <a:xfrm>
            <a:off x="659567" y="817418"/>
            <a:ext cx="10927830" cy="1539240"/>
          </a:xfrm>
          <a:prstGeom prst="rect"/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৫টা</a:t>
            </a:r>
          </a:p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১+১+১+১+১ =৫টা</a:t>
            </a:r>
          </a:p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৫টা ।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ব্যপারটা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48595" name="TextBox 2"/>
          <p:cNvSpPr txBox="1"/>
          <p:nvPr/>
        </p:nvSpPr>
        <p:spPr>
          <a:xfrm>
            <a:off x="4954172" y="2757481"/>
            <a:ext cx="2008910" cy="1015663"/>
          </a:xfrm>
          <a:prstGeom prst="rect"/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6" tmFilter="0, 0; .2, .5; .8, .5; 1, 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048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1"/>
          <p:cNvSpPr txBox="1"/>
          <p:nvPr/>
        </p:nvSpPr>
        <p:spPr>
          <a:xfrm>
            <a:off x="3629891" y="255318"/>
            <a:ext cx="4932217" cy="1882140"/>
          </a:xfrm>
          <a:prstGeom prst="rect"/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TextBox 2"/>
          <p:cNvSpPr txBox="1"/>
          <p:nvPr/>
        </p:nvSpPr>
        <p:spPr>
          <a:xfrm>
            <a:off x="1884217" y="1927826"/>
            <a:ext cx="8423563" cy="4358640"/>
          </a:xfrm>
          <a:prstGeom prst="rect"/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indent="-457200" marL="457200">
              <a:buFont typeface="Arial" panose="020B0604020202020204" pitchFamily="34" charset="0"/>
              <a:buChar char="•"/>
            </a:pP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প্রকারভেদগুলোর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6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dirty="0" sz="36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457200" marL="457200">
              <a:buFont typeface="Arial" panose="020B0604020202020204" pitchFamily="34" charset="0"/>
              <a:buChar char="•"/>
            </a:pP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"/>
          <p:cNvSpPr txBox="1"/>
          <p:nvPr/>
        </p:nvSpPr>
        <p:spPr>
          <a:xfrm>
            <a:off x="3110345" y="341156"/>
            <a:ext cx="5763492" cy="2021840"/>
          </a:xfrm>
          <a:prstGeom prst="rect"/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rtlCol="0" wrap="square">
            <a:spAutoFit/>
          </a:bodyPr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সিংহ চিহ্নিত যে আসন-        সিংহাসন 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9" name="TextBox 4"/>
          <p:cNvSpPr txBox="1"/>
          <p:nvPr/>
        </p:nvSpPr>
        <p:spPr>
          <a:xfrm>
            <a:off x="1246909" y="1758361"/>
            <a:ext cx="6594764" cy="1539240"/>
          </a:xfrm>
          <a:prstGeom prst="rect"/>
          <a:solidFill>
            <a:schemeClr val="accent5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dirty="0" sz="48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dirty="0" sz="48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মৌমা</a:t>
            </a:r>
            <a:r>
              <a:rPr dirty="0" sz="4800" lang="bn-IN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endParaRPr dirty="0" sz="4800" lang="bn-IN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0" name="Left-Right Arrow 11"/>
          <p:cNvSpPr/>
          <p:nvPr/>
        </p:nvSpPr>
        <p:spPr>
          <a:xfrm>
            <a:off x="1025237" y="2604655"/>
            <a:ext cx="4585854" cy="318655"/>
          </a:xfrm>
          <a:prstGeom prst="left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Down Arrow 12"/>
          <p:cNvSpPr/>
          <p:nvPr/>
        </p:nvSpPr>
        <p:spPr>
          <a:xfrm>
            <a:off x="685801" y="2923310"/>
            <a:ext cx="2632363" cy="2119745"/>
          </a:xfrm>
          <a:prstGeom prst="downArrow"/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bn-IN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dirty="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dirty="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dirty="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dirty="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বিগ্রহ</a:t>
            </a:r>
            <a:r>
              <a:rPr dirty="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dirty="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dirty="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।সমাস </a:t>
            </a:r>
            <a:r>
              <a:rPr dirty="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dirty="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02" name="Right Arrow 19"/>
          <p:cNvSpPr/>
          <p:nvPr/>
        </p:nvSpPr>
        <p:spPr>
          <a:xfrm>
            <a:off x="3778034" y="2473186"/>
            <a:ext cx="4211782" cy="2140526"/>
          </a:xfrm>
          <a:prstGeom prst="rightArrow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শব্দের অর্থ-</a:t>
            </a:r>
          </a:p>
          <a:p>
            <a:pPr algn="ctr"/>
            <a:r>
              <a:rPr dirty="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একপদীকরণ</a:t>
            </a:r>
          </a:p>
          <a:p>
            <a:pPr algn="ctr"/>
            <a:r>
              <a:rPr dirty="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সংক্ষেপ “</a:t>
            </a:r>
          </a:p>
          <a:p>
            <a:pPr algn="ctr"/>
            <a:r>
              <a:rPr dirty="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পদের মিলন</a:t>
            </a:r>
            <a:r>
              <a:rPr dirty="0" sz="2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0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TextBox 20"/>
          <p:cNvSpPr txBox="1"/>
          <p:nvPr/>
        </p:nvSpPr>
        <p:spPr>
          <a:xfrm>
            <a:off x="8579859" y="3336851"/>
            <a:ext cx="1776845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dirty="0" sz="36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Down Arrow 21"/>
          <p:cNvSpPr/>
          <p:nvPr/>
        </p:nvSpPr>
        <p:spPr>
          <a:xfrm>
            <a:off x="9224529" y="3983183"/>
            <a:ext cx="487506" cy="652946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TextBox 22"/>
          <p:cNvSpPr txBox="1"/>
          <p:nvPr/>
        </p:nvSpPr>
        <p:spPr>
          <a:xfrm>
            <a:off x="8527476" y="4724675"/>
            <a:ext cx="2029690" cy="802640"/>
          </a:xfrm>
          <a:prstGeom prst="rect"/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400" lang="bn-IN">
                <a:latin typeface="NikoshBAN" panose="02000000000000000000" pitchFamily="2" charset="0"/>
                <a:cs typeface="NikoshBAN" panose="02000000000000000000" pitchFamily="2" charset="0"/>
              </a:rPr>
              <a:t>সমস্ত পদ বা</a:t>
            </a:r>
          </a:p>
          <a:p>
            <a:r>
              <a:rPr dirty="0" sz="2400" lang="bn-IN">
                <a:latin typeface="NikoshBAN" panose="02000000000000000000" pitchFamily="2" charset="0"/>
                <a:cs typeface="NikoshBAN" panose="02000000000000000000" pitchFamily="2" charset="0"/>
              </a:rPr>
              <a:t>সমাসবদ্ধ পদ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Oval Callout 23"/>
          <p:cNvSpPr/>
          <p:nvPr/>
        </p:nvSpPr>
        <p:spPr>
          <a:xfrm>
            <a:off x="10075718" y="1925098"/>
            <a:ext cx="1766454" cy="1165151"/>
          </a:xfrm>
          <a:prstGeom prst="wedgeEllipseCallout">
            <a:avLst>
              <a:gd name="adj1" fmla="val -41288"/>
              <a:gd name="adj2" fmla="val 76037"/>
            </a:avLst>
          </a:prstGeom>
          <a:blipFill>
            <a:blip xmlns:r="http://schemas.openxmlformats.org/officeDocument/2006/relationships" r:embed="rId2"/>
            <a:tile algn="tl" flip="none" sx="100000" sy="100000" tx="0" ty="0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অংশ</a:t>
            </a:r>
            <a:endParaRPr dirty="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27"/>
          <p:cNvSpPr txBox="1"/>
          <p:nvPr/>
        </p:nvSpPr>
        <p:spPr>
          <a:xfrm>
            <a:off x="2783818" y="4666453"/>
            <a:ext cx="4350328" cy="584775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মৌ সংগ্রহ করে যে মাছি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Left-Right Arrow 28"/>
          <p:cNvSpPr/>
          <p:nvPr/>
        </p:nvSpPr>
        <p:spPr>
          <a:xfrm rot="5400000">
            <a:off x="3030682" y="5381576"/>
            <a:ext cx="387926" cy="187037"/>
          </a:xfrm>
          <a:prstGeom prst="left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TextBox 29"/>
          <p:cNvSpPr txBox="1"/>
          <p:nvPr/>
        </p:nvSpPr>
        <p:spPr>
          <a:xfrm>
            <a:off x="2783818" y="5698960"/>
            <a:ext cx="872835" cy="369332"/>
          </a:xfrm>
          <a:prstGeom prst="rect"/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 wrap="square">
            <a:spAutoFit/>
          </a:bodyPr>
          <a:p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Left-Right Arrow 30"/>
          <p:cNvSpPr/>
          <p:nvPr/>
        </p:nvSpPr>
        <p:spPr>
          <a:xfrm>
            <a:off x="3532910" y="5361710"/>
            <a:ext cx="2459182" cy="53975"/>
          </a:xfrm>
          <a:prstGeom prst="leftRightArrow"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Down Arrow 31"/>
          <p:cNvSpPr/>
          <p:nvPr/>
        </p:nvSpPr>
        <p:spPr>
          <a:xfrm>
            <a:off x="4544291" y="5415685"/>
            <a:ext cx="249382" cy="333952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Down Arrow 32"/>
          <p:cNvSpPr/>
          <p:nvPr/>
        </p:nvSpPr>
        <p:spPr>
          <a:xfrm>
            <a:off x="6206838" y="5361709"/>
            <a:ext cx="374073" cy="387927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TextBox 33"/>
          <p:cNvSpPr txBox="1"/>
          <p:nvPr/>
        </p:nvSpPr>
        <p:spPr>
          <a:xfrm>
            <a:off x="4153424" y="5717908"/>
            <a:ext cx="1059873" cy="383370"/>
          </a:xfrm>
          <a:prstGeom prst="rect"/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TextBox 34"/>
          <p:cNvSpPr txBox="1"/>
          <p:nvPr/>
        </p:nvSpPr>
        <p:spPr>
          <a:xfrm>
            <a:off x="5279628" y="5731946"/>
            <a:ext cx="2164771" cy="369332"/>
          </a:xfrm>
          <a:prstGeom prst="rect"/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rtlCol="0" wrap="square">
            <a:spAutoFit/>
          </a:bodyPr>
          <a:p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পরপদ বা উত্তর পদ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Rectangular Callout 2"/>
          <p:cNvSpPr/>
          <p:nvPr/>
        </p:nvSpPr>
        <p:spPr>
          <a:xfrm>
            <a:off x="8666019" y="2119745"/>
            <a:ext cx="1156854" cy="692452"/>
          </a:xfrm>
          <a:prstGeom prst="wedgeRectCallout">
            <a:avLst>
              <a:gd name="adj1" fmla="val -36402"/>
              <a:gd name="adj2" fmla="val 12452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dirty="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1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8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5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79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2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>
                      <p:stCondLst>
                        <p:cond delay="indefinite"/>
                      </p:stCondLst>
                      <p:childTnLst>
                        <p:par>
                          <p:cTn fill="hold" id="1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2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8">
                      <p:stCondLst>
                        <p:cond delay="indefinite"/>
                      </p:stCondLst>
                      <p:childTnLst>
                        <p:par>
                          <p:cTn fill="hold" id="1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0">
                      <p:stCondLst>
                        <p:cond delay="indefinite"/>
                      </p:stCondLst>
                      <p:childTnLst>
                        <p:par>
                          <p:cTn fill="hold" id="1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5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6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7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  <p:bldP spid="1048599" grpId="0" animBg="1"/>
      <p:bldP spid="1048600" grpId="0" animBg="1"/>
      <p:bldP spid="1048601" grpId="0" animBg="1"/>
      <p:bldP spid="1048602" grpId="0" animBg="1"/>
      <p:bldP spid="1048603" grpId="0"/>
      <p:bldP spid="1048604" grpId="0" animBg="1"/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  <p:bldP spid="10486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extBox 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551709" y="997527"/>
            <a:ext cx="8631382" cy="2616101"/>
          </a:xfrm>
          <a:prstGeom prst="rect"/>
          <a:blipFill>
            <a:blip xmlns:r="http://schemas.openxmlformats.org/officeDocument/2006/relationships" r:embed="rId1"/>
            <a:stretch>
              <a:fillRect l="-2823" t="-4640" r="-2399" b="-6497"/>
            </a:stretch>
          </a:blipFill>
          <a:ln>
            <a:solidFill>
              <a:srgbClr val="C00000"/>
            </a:solidFill>
          </a:ln>
        </p:spPr>
        <p:txBody>
          <a:bodyPr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17" name="TextBox 2"/>
          <p:cNvSpPr txBox="1"/>
          <p:nvPr/>
        </p:nvSpPr>
        <p:spPr>
          <a:xfrm>
            <a:off x="1828801" y="4447310"/>
            <a:ext cx="2992581" cy="2021840"/>
          </a:xfrm>
          <a:prstGeom prst="rect"/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3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– ৬ প্রকার ।     </a:t>
            </a:r>
          </a:p>
          <a:p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dirty="0" sz="32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TextBox 3"/>
          <p:cNvSpPr txBox="1"/>
          <p:nvPr/>
        </p:nvSpPr>
        <p:spPr>
          <a:xfrm>
            <a:off x="5361710" y="4447310"/>
            <a:ext cx="5223163" cy="2021840"/>
          </a:xfrm>
          <a:prstGeom prst="rect"/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rtlCol="0" wrap="square">
            <a:spAutoFit/>
          </a:bodyPr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১। দ্বন্দ্ব          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৪। বহুব্রীহি  </a:t>
            </a:r>
          </a:p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২। কর্মধারয়        ৫। দ্বিগু 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৩। তৎপুরুষ     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  ৬।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সমাস।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"/>
          <p:cNvSpPr/>
          <p:nvPr/>
        </p:nvSpPr>
        <p:spPr>
          <a:xfrm>
            <a:off x="764637" y="323850"/>
            <a:ext cx="10662725" cy="2440025"/>
          </a:xfrm>
          <a:prstGeom prst="rect"/>
          <a:pattFill prst="pct5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যে সমাসে প্রত্যেকটি সমস্যমান পদের অর্থের প্রাধান্য থাকে, তাকে দ্বন্দ্ব সমাস বলে। </a:t>
            </a:r>
          </a:p>
        </p:txBody>
      </p:sp>
      <p:sp>
        <p:nvSpPr>
          <p:cNvPr id="1048620" name="TextBox 3"/>
          <p:cNvSpPr txBox="1"/>
          <p:nvPr/>
        </p:nvSpPr>
        <p:spPr>
          <a:xfrm>
            <a:off x="919088" y="3429000"/>
            <a:ext cx="10353822" cy="2021840"/>
          </a:xfrm>
          <a:prstGeom prst="rect"/>
          <a:solidFill>
            <a:srgbClr val="FBE9F2"/>
          </a:solidFill>
        </p:spPr>
        <p:txBody>
          <a:bodyPr rtlCol="0" wrap="square">
            <a:spAutoFit/>
          </a:bodyPr>
          <a:p>
            <a:pPr algn="ctr"/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যেমনঃ দোয়াত ও কলম= দোয়াত-কলম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32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দোয়াত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dirty="0" sz="3200" lang="bn-IN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পদেরই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অর্থের প্রাধান্য সমস্ত পদে রক্ষিত হয়েছে।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2"/>
          <p:cNvSpPr txBox="1"/>
          <p:nvPr/>
        </p:nvSpPr>
        <p:spPr>
          <a:xfrm>
            <a:off x="731520" y="604910"/>
            <a:ext cx="10874326" cy="2021840"/>
          </a:xfrm>
          <a:prstGeom prst="rect"/>
          <a:pattFill prst="pct5">
            <a:fgClr>
              <a:srgbClr val="FBE9F2"/>
            </a:fgClr>
            <a:bgClr>
              <a:schemeClr val="bg1"/>
            </a:bgClr>
          </a:pattFill>
        </p:spPr>
        <p:txBody>
          <a:bodyPr rtlCol="0" wrap="square">
            <a:spAutoFit/>
          </a:bodyPr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বিশেষণ বা বিশেষণভাবাপন্ন পদের সাথে বিশেষ্য বা বিশেষ্যভাবাপন্ন পদের যে সমাস হয় এবং </a:t>
            </a:r>
            <a:r>
              <a:rPr dirty="0" sz="3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পরপদের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অর্থই প্রাধান্য পায় তাকে কর্মধারয় সমাস বলে।</a:t>
            </a:r>
          </a:p>
          <a:p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TextBox 1"/>
          <p:cNvSpPr txBox="1"/>
          <p:nvPr/>
        </p:nvSpPr>
        <p:spPr>
          <a:xfrm>
            <a:off x="3702570" y="2893101"/>
            <a:ext cx="5891135" cy="646331"/>
          </a:xfrm>
          <a:prstGeom prst="rect"/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 wrap="square">
            <a:spAutoFit/>
          </a:bodyPr>
          <a:p>
            <a:r>
              <a:rPr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যেমনঃ নীল যে </a:t>
            </a:r>
            <a:r>
              <a:rPr dirty="0" sz="36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= নীলপদ্ম</a:t>
            </a:r>
            <a:endParaRPr dirty="0" sz="3600" lang="en-US"/>
          </a:p>
        </p:txBody>
      </p:sp>
      <p:cxnSp>
        <p:nvCxnSpPr>
          <p:cNvPr id="3145729" name="Straight Arrow Connector 4"/>
          <p:cNvCxnSpPr>
            <a:cxnSpLocks/>
          </p:cNvCxnSpPr>
          <p:nvPr/>
        </p:nvCxnSpPr>
        <p:spPr>
          <a:xfrm>
            <a:off x="2338466" y="1499017"/>
            <a:ext cx="3830217" cy="1499016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lastClr="000000" val="windowText"/>
      </a:dk1>
      <a:lt1>
        <a:sysClr lastClr="FFFFFF" val="window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r="5400000" dist="50800" rotWithShape="0" sx="96000" sy="9600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User</dc:creator>
  <cp:lastModifiedBy>hp</cp:lastModifiedBy>
  <dcterms:created xsi:type="dcterms:W3CDTF">2019-09-08T06:49:09Z</dcterms:created>
  <dcterms:modified xsi:type="dcterms:W3CDTF">2020-05-19T14:36:03Z</dcterms:modified>
</cp:coreProperties>
</file>