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69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31F-5EA9-4B99-AB97-0466421D699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F244-5C15-4697-B3FA-8F8773034C9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31F-5EA9-4B99-AB97-0466421D699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F244-5C15-4697-B3FA-8F8773034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31F-5EA9-4B99-AB97-0466421D699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F244-5C15-4697-B3FA-8F8773034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31F-5EA9-4B99-AB97-0466421D699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F244-5C15-4697-B3FA-8F8773034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31F-5EA9-4B99-AB97-0466421D699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F244-5C15-4697-B3FA-8F8773034C9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31F-5EA9-4B99-AB97-0466421D699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F244-5C15-4697-B3FA-8F8773034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31F-5EA9-4B99-AB97-0466421D699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F244-5C15-4697-B3FA-8F8773034C9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31F-5EA9-4B99-AB97-0466421D699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F244-5C15-4697-B3FA-8F8773034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31F-5EA9-4B99-AB97-0466421D699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F244-5C15-4697-B3FA-8F8773034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31F-5EA9-4B99-AB97-0466421D699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F244-5C15-4697-B3FA-8F8773034C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31F-5EA9-4B99-AB97-0466421D699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F244-5C15-4697-B3FA-8F8773034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6CBA31F-5EA9-4B99-AB97-0466421D699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D5FF244-5C15-4697-B3FA-8F8773034C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&#2439;-&#2478;&#2503;&#2439;&#2482;&#2435;nurulamin198306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latin typeface="Shonar Bangla" pitchFamily="34" charset="0"/>
                <a:cs typeface="Shonar Bangla" pitchFamily="34" charset="0"/>
              </a:rPr>
              <a:t>                    </a:t>
            </a:r>
            <a:r>
              <a:rPr lang="en-US" sz="5300" dirty="0" err="1" smtClean="0">
                <a:latin typeface="Shonar Bangla" pitchFamily="34" charset="0"/>
                <a:cs typeface="Shonar Bangla" pitchFamily="34" charset="0"/>
              </a:rPr>
              <a:t>শিক্ষক</a:t>
            </a:r>
            <a:r>
              <a:rPr lang="en-US" sz="53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300" dirty="0" err="1">
                <a:latin typeface="Shonar Bangla" pitchFamily="34" charset="0"/>
                <a:cs typeface="Shonar Bangla" pitchFamily="34" charset="0"/>
              </a:rPr>
              <a:t>পরিচিতি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latin typeface="Shonar Bangla" pitchFamily="34" charset="0"/>
                <a:cs typeface="Shonar Bangla" pitchFamily="34" charset="0"/>
              </a:rPr>
              <a:t/>
            </a:r>
            <a:br>
              <a:rPr lang="en-US" sz="2800" dirty="0">
                <a:latin typeface="Shonar Bangla" pitchFamily="34" charset="0"/>
                <a:cs typeface="Shonar Bangla" pitchFamily="34" charset="0"/>
              </a:rPr>
            </a:b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8956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z="34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4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মো</a:t>
            </a:r>
            <a:r>
              <a:rPr lang="en-US" sz="34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. </a:t>
            </a:r>
            <a:r>
              <a:rPr lang="en-US" sz="34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নূরুল</a:t>
            </a:r>
            <a:r>
              <a:rPr lang="en-US" sz="34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আমিন</a:t>
            </a:r>
            <a:r>
              <a:rPr lang="en-US" sz="34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endParaRPr lang="en-US" sz="34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      </a:t>
            </a:r>
            <a:r>
              <a:rPr lang="en-US" sz="34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    </a:t>
            </a:r>
            <a:r>
              <a:rPr lang="en-US" sz="34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সহকারি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as-IN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শিক্ষক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( </a:t>
            </a:r>
            <a:r>
              <a:rPr lang="en-US" sz="34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গণিত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) </a:t>
            </a:r>
          </a:p>
          <a:p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      </a:t>
            </a:r>
            <a:r>
              <a:rPr lang="en-US" sz="34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    </a:t>
            </a:r>
            <a:r>
              <a:rPr lang="en-US" sz="34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ভর</a:t>
            </a:r>
            <a:r>
              <a:rPr lang="en-US" sz="34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সরাই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উচ্চ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বিদ্যালয়</a:t>
            </a:r>
            <a:endParaRPr lang="en-US" sz="34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      </a:t>
            </a:r>
            <a:r>
              <a:rPr lang="en-US" sz="34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     </a:t>
            </a:r>
            <a:r>
              <a:rPr lang="en-US" sz="34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কালিহাতি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sz="34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টাঙ্গাইল</a:t>
            </a:r>
            <a:r>
              <a:rPr lang="en-US" sz="34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। </a:t>
            </a:r>
            <a:endParaRPr lang="en-US" sz="34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en-US" sz="340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  <a:hlinkClick r:id="rId2"/>
              </a:rPr>
              <a:t>                                                                    </a:t>
            </a:r>
            <a:r>
              <a:rPr lang="en-US" sz="340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  <a:hlinkClick r:id="rId2"/>
              </a:rPr>
              <a:t>       ইমেইলঃnurulamin198306@gmail.com</a:t>
            </a:r>
            <a:endParaRPr lang="en-US" sz="34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</a:t>
            </a:r>
            <a:r>
              <a:rPr lang="en-US" sz="34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Mobile:01714889462</a:t>
            </a:r>
            <a:endParaRPr lang="en-US" sz="3400" dirty="0">
              <a:latin typeface="Shonar Bangla" pitchFamily="34" charset="0"/>
              <a:cs typeface="Shonar Bangla" pitchFamily="34" charset="0"/>
            </a:endParaRPr>
          </a:p>
          <a:p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43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0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5440363"/>
              </a:xfrm>
            </p:spPr>
            <p:txBody>
              <a:bodyPr>
                <a:noAutofit/>
              </a:bodyPr>
              <a:lstStyle/>
              <a:p>
                <a:r>
                  <a:rPr lang="bn-BD" sz="2000" b="1" dirty="0" smtClean="0">
                    <a:latin typeface="Shonar Bangla" pitchFamily="34" charset="0"/>
                    <a:cs typeface="Shonar Bangla" pitchFamily="34" charset="0"/>
                  </a:rPr>
                  <a:t>৭। </a:t>
                </a:r>
                <a:r>
                  <a:rPr lang="en-US" sz="2000" b="1" dirty="0">
                    <a:latin typeface="Shonar Bangla" pitchFamily="34" charset="0"/>
                    <a:cs typeface="Shonar Bangla" pitchFamily="34" charset="0"/>
                  </a:rPr>
                  <a:t>1g    H</a:t>
                </a:r>
                <a:r>
                  <a:rPr lang="en-US" sz="2000" b="1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000" b="1" dirty="0">
                    <a:latin typeface="Shonar Bangla" pitchFamily="34" charset="0"/>
                    <a:cs typeface="Shonar Bangla" pitchFamily="34" charset="0"/>
                  </a:rPr>
                  <a:t>SO</a:t>
                </a:r>
                <a:r>
                  <a:rPr lang="en-US" sz="2000" b="1" baseline="-25000" dirty="0">
                    <a:latin typeface="Shonar Bangla" pitchFamily="34" charset="0"/>
                    <a:cs typeface="Shonar Bangla" pitchFamily="34" charset="0"/>
                  </a:rPr>
                  <a:t>4 </a:t>
                </a:r>
                <a:r>
                  <a:rPr lang="bn-BD" sz="2000" b="1" dirty="0">
                    <a:latin typeface="Shonar Bangla" pitchFamily="34" charset="0"/>
                    <a:cs typeface="Shonar Bangla" pitchFamily="34" charset="0"/>
                  </a:rPr>
                  <a:t>  এ কত গুলো </a:t>
                </a:r>
                <a:r>
                  <a:rPr lang="en-US" sz="2000" b="1" dirty="0">
                    <a:latin typeface="Shonar Bangla" pitchFamily="34" charset="0"/>
                    <a:cs typeface="Shonar Bangla" pitchFamily="34" charset="0"/>
                  </a:rPr>
                  <a:t>H, S </a:t>
                </a:r>
                <a:r>
                  <a:rPr lang="bn-BD" sz="2000" b="1" dirty="0">
                    <a:latin typeface="Shonar Bangla" pitchFamily="34" charset="0"/>
                    <a:cs typeface="Shonar Bangla" pitchFamily="34" charset="0"/>
                  </a:rPr>
                  <a:t> এবং</a:t>
                </a:r>
                <a:r>
                  <a:rPr lang="en-US" sz="2000" b="1" dirty="0">
                    <a:latin typeface="Shonar Bangla" pitchFamily="34" charset="0"/>
                    <a:cs typeface="Shonar Bangla" pitchFamily="34" charset="0"/>
                  </a:rPr>
                  <a:t>  O  </a:t>
                </a:r>
                <a:r>
                  <a:rPr lang="bn-BD" sz="2000" b="1" dirty="0">
                    <a:latin typeface="Shonar Bangla" pitchFamily="34" charset="0"/>
                    <a:cs typeface="Shonar Bangla" pitchFamily="34" charset="0"/>
                  </a:rPr>
                  <a:t>  পরমানু আছে ?</a:t>
                </a:r>
                <a:endParaRPr lang="en-US" sz="2000" b="1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সমাধানঃ </a:t>
                </a:r>
                <a:r>
                  <a:rPr lang="bn-BD" sz="2000" dirty="0" smtClean="0">
                    <a:latin typeface="Shonar Bangla" pitchFamily="34" charset="0"/>
                    <a:cs typeface="Shonar Bangla" pitchFamily="34" charset="0"/>
                  </a:rPr>
                  <a:t>   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H</a:t>
                </a:r>
                <a:r>
                  <a:rPr lang="en-US" sz="2000" baseline="-25000" dirty="0" smtClean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SO</a:t>
                </a:r>
                <a:r>
                  <a:rPr lang="en-US" sz="2000" baseline="-25000" dirty="0" smtClean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bn-BD" sz="2000" baseline="-25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এর   ভর  , </a:t>
                </a:r>
                <a:r>
                  <a:rPr lang="bn-BD" sz="2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W =   1 g</a:t>
                </a:r>
              </a:p>
              <a:p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H</a:t>
                </a:r>
                <a:r>
                  <a:rPr lang="en-US" sz="20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SO</a:t>
                </a:r>
                <a:r>
                  <a:rPr lang="en-US" sz="2000" baseline="-25000" dirty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bn-BD" sz="2000" baseline="-250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এর   আনবিক ভর 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,</a:t>
                </a:r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M = 1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×</m:t>
                    </m:r>
                    <m:r>
                      <a:rPr lang="en-US" sz="2000" i="1">
                        <a:latin typeface="Cambria Math"/>
                      </a:rPr>
                      <m:t>2</m:t>
                    </m:r>
                  </m:oMath>
                </a14:m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+32+16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×</m:t>
                    </m:r>
                    <m:r>
                      <a:rPr lang="en-US" sz="2000" i="1">
                        <a:latin typeface="Cambria Math"/>
                      </a:rPr>
                      <m:t>4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=  2+32+64 = 98 </a:t>
                </a:r>
              </a:p>
              <a:p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অনুর সংখ্যা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,</a:t>
                </a:r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N</a:t>
                </a:r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  = ? </a:t>
                </a:r>
                <a:endParaRPr lang="en-US" sz="20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আমরা জানি,</a:t>
                </a:r>
                <a:r>
                  <a:rPr lang="en-US" sz="2000" b="1" dirty="0">
                    <a:latin typeface="Shonar Bangla" pitchFamily="34" charset="0"/>
                    <a:cs typeface="Shonar Bangla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𝑾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𝑴</m:t>
                        </m:r>
                      </m:den>
                    </m:f>
                  </m:oMath>
                </a14:m>
                <a:r>
                  <a:rPr lang="en-US" sz="2000" b="1" dirty="0">
                    <a:latin typeface="Shonar Bangla" pitchFamily="34" charset="0"/>
                    <a:cs typeface="Shonar Bangla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𝑵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𝟎𝟐𝟑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0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𝟐𝟑</m:t>
                                  </m:r>
                                </m:sup>
                              </m:sSup>
                            </m:e>
                          </m:mr>
                        </m:m>
                      </m:den>
                    </m:f>
                  </m:oMath>
                </a14:m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endParaRPr lang="en-US" sz="20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000" dirty="0" smtClean="0">
                    <a:latin typeface="Shonar Bangla" pitchFamily="34" charset="0"/>
                    <a:cs typeface="Shonar Bangla" pitchFamily="34" charset="0"/>
                  </a:rPr>
                  <a:t>  বা</a:t>
                </a:r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,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>
                            <a:latin typeface="Cambria Math"/>
                          </a:rPr>
                          <m:t>98</m:t>
                        </m:r>
                      </m:den>
                    </m:f>
                  </m:oMath>
                </a14:m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>
                            <a:latin typeface="Cambria Math"/>
                          </a:rPr>
                          <m:t>𝑁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b="0" i="1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sz="2000" b="0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000" b="0" i="1">
                                  <a:latin typeface="Cambria Math"/>
                                </a:rPr>
                                <m:t>023</m:t>
                              </m:r>
                              <m:r>
                                <a:rPr lang="en-US" sz="2000" b="0" i="1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000" b="0" i="1">
                                      <a:latin typeface="Cambria Math"/>
                                    </a:rPr>
                                    <m:t>23</m:t>
                                  </m:r>
                                </m:sup>
                              </m:sSup>
                            </m:e>
                          </m:mr>
                        </m:m>
                      </m:den>
                    </m:f>
                  </m:oMath>
                </a14:m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endParaRPr lang="bn-BD" sz="20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endParaRPr lang="en-US" sz="20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বা, </a:t>
                </a:r>
                <a:r>
                  <a:rPr lang="bn-BD" sz="20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/>
                      </a:rPr>
                      <m:t>×</m:t>
                    </m:r>
                    <m:r>
                      <a:rPr lang="en-US" sz="2000" b="0" i="1">
                        <a:latin typeface="Cambria Math"/>
                      </a:rPr>
                      <m:t>98</m:t>
                    </m:r>
                  </m:oMath>
                </a14:m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  =  6.023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23</m:t>
                        </m:r>
                      </m:sup>
                    </m:sSup>
                  </m:oMath>
                </a14:m>
                <a:endParaRPr lang="en-US" sz="20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বা</a:t>
                </a:r>
                <a:r>
                  <a:rPr lang="bn-BD" sz="2000" dirty="0" smtClean="0">
                    <a:latin typeface="Shonar Bangla" pitchFamily="34" charset="0"/>
                    <a:cs typeface="Shonar Bangla" pitchFamily="34" charset="0"/>
                  </a:rPr>
                  <a:t>,    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N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>
                            <a:latin typeface="Cambria Math"/>
                          </a:rPr>
                          <m:t>6</m:t>
                        </m:r>
                        <m:r>
                          <a:rPr lang="en-US" sz="2000" b="0">
                            <a:latin typeface="Cambria Math"/>
                          </a:rPr>
                          <m:t>.</m:t>
                        </m:r>
                        <m:r>
                          <a:rPr lang="en-US" sz="2000" b="0" i="1">
                            <a:latin typeface="Cambria Math"/>
                          </a:rPr>
                          <m:t>023</m:t>
                        </m:r>
                        <m:r>
                          <a:rPr lang="en-US" sz="2000" b="0" i="1">
                            <a:latin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b="0" i="1">
                                <a:latin typeface="Cambria Math"/>
                              </a:rPr>
                              <m:t>23</m:t>
                            </m:r>
                          </m:sup>
                        </m:sSup>
                      </m:num>
                      <m:den>
                        <m:r>
                          <a:rPr lang="en-US" sz="2000" b="0" i="1">
                            <a:latin typeface="Cambria Math"/>
                          </a:rPr>
                          <m:t>98</m:t>
                        </m:r>
                      </m:den>
                    </m:f>
                  </m:oMath>
                </a14:m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  =  6.145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21</m:t>
                        </m:r>
                      </m:sup>
                    </m:sSup>
                  </m:oMath>
                </a14:m>
                <a:endParaRPr lang="bn-BD" sz="2000" dirty="0" smtClean="0">
                  <a:latin typeface="Shonar Bangla" pitchFamily="34" charset="0"/>
                </a:endParaRPr>
              </a:p>
              <a:p>
                <a:endParaRPr lang="bn-BD" sz="20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1 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g    H</a:t>
                </a:r>
                <a:r>
                  <a:rPr lang="en-US" sz="20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SO</a:t>
                </a:r>
                <a:r>
                  <a:rPr lang="en-US" sz="2000" baseline="-25000" dirty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bn-BD" sz="2000" baseline="-250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অণু থাকে 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6.145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21</m:t>
                        </m:r>
                      </m:sup>
                    </m:sSup>
                  </m:oMath>
                </a14:m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 টি </a:t>
                </a:r>
              </a:p>
              <a:p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1 g    H</a:t>
                </a:r>
                <a:r>
                  <a:rPr lang="en-US" sz="20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SO</a:t>
                </a:r>
                <a:r>
                  <a:rPr lang="en-US" sz="2000" baseline="-25000" dirty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bn-BD" sz="2000" baseline="-250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 এ  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H  </a:t>
                </a:r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পরমানু আছে   =  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6.145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21</m:t>
                        </m:r>
                      </m:sup>
                    </m:sSup>
                    <m:r>
                      <a:rPr lang="bn-BD" sz="2000">
                        <a:latin typeface="Cambria Math"/>
                      </a:rPr>
                      <m:t>×</m:t>
                    </m:r>
                  </m:oMath>
                </a14:m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2= 1.229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22</m:t>
                        </m:r>
                      </m:sup>
                    </m:sSup>
                  </m:oMath>
                </a14:m>
                <a:endParaRPr lang="bn-BD" sz="2000" dirty="0" smtClean="0">
                  <a:latin typeface="Shonar Bangla" pitchFamily="34" charset="0"/>
                </a:endParaRPr>
              </a:p>
              <a:p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1 g    H</a:t>
                </a:r>
                <a:r>
                  <a:rPr lang="en-US" sz="20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SO</a:t>
                </a:r>
                <a:r>
                  <a:rPr lang="en-US" sz="2000" baseline="-25000" dirty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bn-BD" sz="2000" baseline="-250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 এ  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S   </a:t>
                </a:r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পরমানু আছে   =  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6.145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21</m:t>
                        </m:r>
                      </m:sup>
                    </m:sSup>
                    <m:r>
                      <a:rPr lang="bn-BD" sz="2000">
                        <a:latin typeface="Cambria Math"/>
                      </a:rPr>
                      <m:t>×</m:t>
                    </m:r>
                  </m:oMath>
                </a14:m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1 = 6.145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21</m:t>
                        </m:r>
                      </m:sup>
                    </m:sSup>
                  </m:oMath>
                </a14:m>
                <a:endParaRPr lang="bn-BD" sz="2000" dirty="0" smtClean="0">
                  <a:latin typeface="Shonar Bangla" pitchFamily="34" charset="0"/>
                </a:endParaRPr>
              </a:p>
              <a:p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1 g    H</a:t>
                </a:r>
                <a:r>
                  <a:rPr lang="en-US" sz="20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SO</a:t>
                </a:r>
                <a:r>
                  <a:rPr lang="en-US" sz="2000" baseline="-25000" dirty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bn-BD" sz="2000" baseline="-250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 এ  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O   </a:t>
                </a:r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পরমানু আছে   =  </a:t>
                </a:r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6.145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21</m:t>
                        </m:r>
                      </m:sup>
                    </m:sSup>
                    <m:r>
                      <a:rPr lang="bn-BD" sz="2000">
                        <a:latin typeface="Cambria Math"/>
                      </a:rPr>
                      <m:t>×</m:t>
                    </m:r>
                  </m:oMath>
                </a14:m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4= 2.458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22</m:t>
                        </m:r>
                      </m:sup>
                    </m:sSup>
                  </m:oMath>
                </a14:m>
                <a:r>
                  <a:rPr lang="en-US" sz="2000" dirty="0">
                    <a:latin typeface="Shonar Bangla" pitchFamily="34" charset="0"/>
                    <a:cs typeface="Shonar Bangla" pitchFamily="34" charset="0"/>
                  </a:rPr>
                  <a:t> </a:t>
                </a:r>
              </a:p>
              <a:p>
                <a:endParaRPr lang="en-US" sz="2000" dirty="0">
                  <a:latin typeface="Shonar Bangla" pitchFamily="34" charset="0"/>
                  <a:cs typeface="Shonar Bangla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5440363"/>
              </a:xfrm>
              <a:blipFill rotWithShape="1">
                <a:blip r:embed="rId2"/>
                <a:stretch>
                  <a:fillRect l="-593" t="-1121" b="-7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16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990600"/>
            <a:ext cx="8229600" cy="1143000"/>
          </a:xfrm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54403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#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400" u="sng" dirty="0">
                    <a:latin typeface="Shonar Bangla" pitchFamily="34" charset="0"/>
                    <a:cs typeface="Shonar Bangla" pitchFamily="34" charset="0"/>
                  </a:rPr>
                  <a:t>শতকরা সংযুতি নির্ণয়ের সূত্রঃ</a:t>
                </a:r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200" b="1" dirty="0">
                    <a:latin typeface="Shonar Bangla" pitchFamily="34" charset="0"/>
                    <a:cs typeface="Shonar Bangla" pitchFamily="34" charset="0"/>
                  </a:rPr>
                  <a:t>মৌলের শতকরা সংযুতি </a:t>
                </a:r>
                <a:r>
                  <a:rPr lang="bn-BD" sz="2200" dirty="0">
                    <a:latin typeface="Shonar Bangla" pitchFamily="34" charset="0"/>
                    <a:cs typeface="Shonar Bangla" pitchFamily="34" charset="0"/>
                  </a:rPr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200" b="0" i="0">
                            <a:latin typeface="Cambria Math"/>
                          </a:rPr>
                          <m:t>মৌলের</m:t>
                        </m:r>
                        <m:r>
                          <a:rPr lang="bn-BD" sz="2200" b="0" i="0">
                            <a:latin typeface="Cambria Math"/>
                          </a:rPr>
                          <m:t> </m:t>
                        </m:r>
                        <m:r>
                          <a:rPr lang="bn-BD" sz="2200" b="0" i="0">
                            <a:latin typeface="Cambria Math"/>
                          </a:rPr>
                          <m:t>পারমানবিক</m:t>
                        </m:r>
                        <m:r>
                          <a:rPr lang="bn-BD" sz="2200" b="0" i="0">
                            <a:latin typeface="Cambria Math"/>
                          </a:rPr>
                          <m:t> </m:t>
                        </m:r>
                        <m:r>
                          <a:rPr lang="bn-BD" sz="2200" b="0" i="0">
                            <a:latin typeface="Cambria Math"/>
                          </a:rPr>
                          <m:t>ভর</m:t>
                        </m:r>
                        <m:r>
                          <a:rPr lang="bn-BD" sz="2200" b="0" i="0">
                            <a:latin typeface="Cambria Math"/>
                          </a:rPr>
                          <m:t> ×</m:t>
                        </m:r>
                        <m:r>
                          <a:rPr lang="bn-BD" sz="2200" b="0" i="0">
                            <a:latin typeface="Cambria Math"/>
                          </a:rPr>
                          <m:t>পরমানু</m:t>
                        </m:r>
                        <m:r>
                          <a:rPr lang="bn-BD" sz="2200" b="0" i="0">
                            <a:latin typeface="Cambria Math"/>
                          </a:rPr>
                          <m:t> </m:t>
                        </m:r>
                        <m:r>
                          <a:rPr lang="bn-BD" sz="2200" b="0" i="0">
                            <a:latin typeface="Cambria Math"/>
                          </a:rPr>
                          <m:t>সংখ্যা</m:t>
                        </m:r>
                      </m:num>
                      <m:den>
                        <m:r>
                          <a:rPr lang="bn-BD" sz="2200" b="0" i="0">
                            <a:latin typeface="Cambria Math"/>
                          </a:rPr>
                          <m:t>যৌগের</m:t>
                        </m:r>
                        <m:r>
                          <a:rPr lang="bn-BD" sz="2200" b="0" i="0">
                            <a:latin typeface="Cambria Math"/>
                          </a:rPr>
                          <m:t> </m:t>
                        </m:r>
                        <m:r>
                          <a:rPr lang="bn-BD" sz="2200" b="0" i="0">
                            <a:latin typeface="Cambria Math"/>
                          </a:rPr>
                          <m:t>আনবিক</m:t>
                        </m:r>
                        <m:r>
                          <a:rPr lang="bn-BD" sz="2200" b="0" i="0">
                            <a:latin typeface="Cambria Math"/>
                          </a:rPr>
                          <m:t> </m:t>
                        </m:r>
                        <m:r>
                          <a:rPr lang="bn-BD" sz="2200" b="0" i="0">
                            <a:latin typeface="Cambria Math"/>
                          </a:rPr>
                          <m:t>ভর</m:t>
                        </m:r>
                        <m:r>
                          <a:rPr lang="bn-BD" sz="2200" b="0" i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sz="2200" b="1" i="1">
                        <a:latin typeface="Cambria Math"/>
                      </a:rPr>
                      <m:t>×</m:t>
                    </m:r>
                    <m:r>
                      <a:rPr lang="en-US" sz="2200" b="1" i="1">
                        <a:latin typeface="Cambria Math"/>
                      </a:rPr>
                      <m:t>𝟏𝟎𝟎</m:t>
                    </m:r>
                    <m:r>
                      <a:rPr lang="en-US" sz="2200" b="1" i="1">
                        <a:latin typeface="Cambria Math"/>
                      </a:rPr>
                      <m:t>%</m:t>
                    </m:r>
                  </m:oMath>
                </a14:m>
                <a:endParaRPr lang="bn-BD" sz="2200" b="1" dirty="0" smtClean="0">
                  <a:latin typeface="Shonar Bangla" pitchFamily="34" charset="0"/>
                </a:endParaRPr>
              </a:p>
              <a:p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৮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। ব্লিচিং পাউডারের মৌল সমুহের শতকরা সংযুতি নির্ণয় কর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।</a:t>
                </a:r>
              </a:p>
              <a:p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সমাধানঃ  ব্লিচিং পাউডারের সংকেত </a:t>
                </a:r>
                <a:r>
                  <a:rPr lang="en-US" sz="2400" dirty="0" err="1">
                    <a:latin typeface="Shonar Bangla" pitchFamily="34" charset="0"/>
                    <a:cs typeface="Shonar Bangla" pitchFamily="34" charset="0"/>
                  </a:rPr>
                  <a:t>Ca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(</a:t>
                </a:r>
                <a:r>
                  <a:rPr lang="en-US" sz="2400" dirty="0" err="1">
                    <a:latin typeface="Shonar Bangla" pitchFamily="34" charset="0"/>
                    <a:cs typeface="Shonar Bangla" pitchFamily="34" charset="0"/>
                  </a:rPr>
                  <a:t>OCl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)</a:t>
                </a:r>
                <a:r>
                  <a:rPr lang="en-US" sz="2400" dirty="0" err="1">
                    <a:latin typeface="Shonar Bangla" pitchFamily="34" charset="0"/>
                    <a:cs typeface="Shonar Bangla" pitchFamily="34" charset="0"/>
                  </a:rPr>
                  <a:t>Cl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বা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CaOCl</a:t>
                </a:r>
                <a:r>
                  <a:rPr lang="en-US" sz="24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.</a:t>
                </a:r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এর আনবিক ভর = 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40+16+ 35.5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×</m:t>
                    </m:r>
                    <m:r>
                      <a:rPr lang="en-US" sz="2400" i="1">
                        <a:latin typeface="Cambria Math"/>
                      </a:rPr>
                      <m:t>2</m:t>
                    </m:r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=  40  +16  +71 =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127</a:t>
                </a:r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∴</m:t>
                    </m:r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CaOCl</a:t>
                </a:r>
                <a:r>
                  <a:rPr lang="en-US" sz="24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যৌগে  </a:t>
                </a:r>
                <a:r>
                  <a:rPr lang="en-US" sz="2400" dirty="0" err="1">
                    <a:latin typeface="Shonar Bangla" pitchFamily="34" charset="0"/>
                    <a:cs typeface="Shonar Bangla" pitchFamily="34" charset="0"/>
                  </a:rPr>
                  <a:t>Ca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এর শতকরা সংযুতি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40</m:t>
                        </m:r>
                        <m:r>
                          <a:rPr lang="en-US" sz="2400" i="1">
                            <a:latin typeface="Cambria Math"/>
                          </a:rPr>
                          <m:t>×</m:t>
                        </m:r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127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×</m:t>
                    </m:r>
                    <m:r>
                      <a:rPr lang="en-US" sz="2400" i="1">
                        <a:latin typeface="Cambria Math"/>
                      </a:rPr>
                      <m:t>100</m:t>
                    </m:r>
                    <m:r>
                      <a:rPr lang="en-US" sz="2400" i="1">
                        <a:latin typeface="Cambria Math"/>
                      </a:rPr>
                      <m:t>%</m:t>
                    </m:r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= 31.49%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∴</m:t>
                    </m:r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CaOCl</a:t>
                </a:r>
                <a:r>
                  <a:rPr lang="en-US" sz="24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যৌগে 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O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এর শতকরা সংযুতি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16</m:t>
                        </m:r>
                        <m:r>
                          <a:rPr lang="en-US" sz="2400" i="1">
                            <a:latin typeface="Cambria Math"/>
                          </a:rPr>
                          <m:t>×</m:t>
                        </m:r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127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×</m:t>
                    </m:r>
                    <m:r>
                      <a:rPr lang="en-US" sz="2400" i="1">
                        <a:latin typeface="Cambria Math"/>
                      </a:rPr>
                      <m:t>100</m:t>
                    </m:r>
                    <m:r>
                      <a:rPr lang="en-US" sz="2400" i="1">
                        <a:latin typeface="Cambria Math"/>
                      </a:rPr>
                      <m:t>%</m:t>
                    </m:r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= 12.6%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∴</m:t>
                    </m:r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CaOCl</a:t>
                </a:r>
                <a:r>
                  <a:rPr lang="en-US" sz="24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যৌগে  </a:t>
                </a:r>
                <a:r>
                  <a:rPr lang="en-US" sz="2400" dirty="0" err="1">
                    <a:latin typeface="Shonar Bangla" pitchFamily="34" charset="0"/>
                    <a:cs typeface="Shonar Bangla" pitchFamily="34" charset="0"/>
                  </a:rPr>
                  <a:t>Cl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এর শতকরা সংযুতি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35</m:t>
                        </m:r>
                        <m:r>
                          <a:rPr lang="en-US" sz="2400" i="1">
                            <a:latin typeface="Cambria Math"/>
                          </a:rPr>
                          <m:t>.</m:t>
                        </m:r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×</m:t>
                        </m:r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127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×</m:t>
                    </m:r>
                    <m:r>
                      <a:rPr lang="en-US" sz="2400" i="1">
                        <a:latin typeface="Cambria Math"/>
                      </a:rPr>
                      <m:t>100</m:t>
                    </m:r>
                    <m:r>
                      <a:rPr lang="en-US" sz="2400" i="1">
                        <a:latin typeface="Cambria Math"/>
                      </a:rPr>
                      <m:t>%</m:t>
                    </m:r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= 55.9%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5440363"/>
              </a:xfrm>
              <a:blipFill rotWithShape="1">
                <a:blip r:embed="rId2"/>
                <a:stretch>
                  <a:fillRect l="-815" t="-2018" b="-3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417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bn-BD" sz="2600" b="1" dirty="0">
                    <a:latin typeface="Shonar Bangla" pitchFamily="34" charset="0"/>
                    <a:cs typeface="Shonar Bangla" pitchFamily="34" charset="0"/>
                  </a:rPr>
                  <a:t>৯</a:t>
                </a:r>
                <a:r>
                  <a:rPr lang="bn-BD" sz="2600" b="1" dirty="0" smtClean="0">
                    <a:latin typeface="Shonar Bangla" pitchFamily="34" charset="0"/>
                    <a:cs typeface="Shonar Bangla" pitchFamily="34" charset="0"/>
                  </a:rPr>
                  <a:t>।    </a:t>
                </a:r>
                <a:r>
                  <a:rPr lang="en-US" sz="2600" b="1" dirty="0">
                    <a:latin typeface="Shonar Bangla" pitchFamily="34" charset="0"/>
                    <a:cs typeface="Shonar Bangla" pitchFamily="34" charset="0"/>
                  </a:rPr>
                  <a:t>Al</a:t>
                </a:r>
                <a:r>
                  <a:rPr lang="en-US" sz="2600" b="1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600" b="1" dirty="0">
                    <a:latin typeface="Shonar Bangla" pitchFamily="34" charset="0"/>
                    <a:cs typeface="Shonar Bangla" pitchFamily="34" charset="0"/>
                  </a:rPr>
                  <a:t>(SO</a:t>
                </a:r>
                <a:r>
                  <a:rPr lang="en-US" sz="2600" b="1" baseline="-25000" dirty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en-US" sz="2600" b="1" dirty="0">
                    <a:latin typeface="Shonar Bangla" pitchFamily="34" charset="0"/>
                    <a:cs typeface="Shonar Bangla" pitchFamily="34" charset="0"/>
                  </a:rPr>
                  <a:t>)</a:t>
                </a:r>
                <a:r>
                  <a:rPr lang="en-US" sz="2600" b="1" baseline="-25000" dirty="0">
                    <a:latin typeface="Shonar Bangla" pitchFamily="34" charset="0"/>
                    <a:cs typeface="Shonar Bangla" pitchFamily="34" charset="0"/>
                  </a:rPr>
                  <a:t>3</a:t>
                </a:r>
                <a:r>
                  <a:rPr lang="en-US" sz="2600" b="1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600" b="1" dirty="0">
                    <a:latin typeface="Shonar Bangla" pitchFamily="34" charset="0"/>
                    <a:cs typeface="Shonar Bangla" pitchFamily="34" charset="0"/>
                  </a:rPr>
                  <a:t>যৌগে আলুমিনিয়াম, সালফার এবং অক্সিজেনের শতকরা সংযুতি নির্ণয় কর </a:t>
                </a:r>
                <a:r>
                  <a:rPr lang="bn-BD" sz="2600" b="1" dirty="0" smtClean="0">
                    <a:latin typeface="Shonar Bangla" pitchFamily="34" charset="0"/>
                    <a:cs typeface="Shonar Bangla" pitchFamily="34" charset="0"/>
                  </a:rPr>
                  <a:t>।</a:t>
                </a:r>
              </a:p>
              <a:p>
                <a:endParaRPr lang="en-US" sz="2600" b="1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600" dirty="0">
                    <a:latin typeface="Shonar Bangla" pitchFamily="34" charset="0"/>
                    <a:cs typeface="Shonar Bangla" pitchFamily="34" charset="0"/>
                  </a:rPr>
                  <a:t>সমাধানঃ  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Al</a:t>
                </a:r>
                <a:r>
                  <a:rPr lang="en-US" sz="26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(SO</a:t>
                </a:r>
                <a:r>
                  <a:rPr lang="en-US" sz="2600" baseline="-25000" dirty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)</a:t>
                </a:r>
                <a:r>
                  <a:rPr lang="en-US" sz="2600" baseline="-25000" dirty="0">
                    <a:latin typeface="Shonar Bangla" pitchFamily="34" charset="0"/>
                    <a:cs typeface="Shonar Bangla" pitchFamily="34" charset="0"/>
                  </a:rPr>
                  <a:t>3</a:t>
                </a:r>
                <a:r>
                  <a:rPr lang="bn-BD" sz="2600" dirty="0">
                    <a:latin typeface="Shonar Bangla" pitchFamily="34" charset="0"/>
                    <a:cs typeface="Shonar Bangla" pitchFamily="34" charset="0"/>
                  </a:rPr>
                  <a:t>   এর আনবিক ভর = 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27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×</m:t>
                    </m:r>
                    <m:r>
                      <a:rPr lang="en-US" sz="2600" i="1">
                        <a:latin typeface="Cambria Math"/>
                      </a:rPr>
                      <m:t>2</m:t>
                    </m:r>
                  </m:oMath>
                </a14:m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+(32+16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×</m:t>
                    </m:r>
                    <m:r>
                      <a:rPr lang="en-US" sz="2600" i="1">
                        <a:latin typeface="Cambria Math"/>
                      </a:rPr>
                      <m:t>4</m:t>
                    </m:r>
                  </m:oMath>
                </a14:m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600" dirty="0" smtClean="0">
                    <a:latin typeface="Shonar Bangla" pitchFamily="34" charset="0"/>
                    <a:cs typeface="Shonar Bangla" pitchFamily="34" charset="0"/>
                  </a:rPr>
                  <a:t>3</a:t>
                </a:r>
                <a:endParaRPr lang="bn-BD" sz="26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6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600" dirty="0" smtClean="0">
                    <a:latin typeface="Shonar Bangla" pitchFamily="34" charset="0"/>
                    <a:cs typeface="Shonar Bangla" pitchFamily="34" charset="0"/>
                  </a:rPr>
                  <a:t>                                                       </a:t>
                </a:r>
                <a:r>
                  <a:rPr lang="en-US" sz="26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=  54 +(  32+  64)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×</m:t>
                    </m:r>
                    <m:r>
                      <a:rPr lang="en-US" sz="2600" i="1">
                        <a:latin typeface="Cambria Math"/>
                      </a:rPr>
                      <m:t>3</m:t>
                    </m:r>
                  </m:oMath>
                </a14:m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endParaRPr lang="bn-BD" sz="26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6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600" dirty="0" smtClean="0">
                    <a:latin typeface="Shonar Bangla" pitchFamily="34" charset="0"/>
                    <a:cs typeface="Shonar Bangla" pitchFamily="34" charset="0"/>
                  </a:rPr>
                  <a:t>                                                      </a:t>
                </a:r>
                <a:r>
                  <a:rPr lang="en-US" sz="26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=  54  +96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3  </a:t>
                </a:r>
                <a:endParaRPr lang="bn-BD" sz="26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6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600" dirty="0" smtClean="0">
                    <a:latin typeface="Shonar Bangla" pitchFamily="34" charset="0"/>
                    <a:cs typeface="Shonar Bangla" pitchFamily="34" charset="0"/>
                  </a:rPr>
                  <a:t>                                                        </a:t>
                </a:r>
                <a:r>
                  <a:rPr lang="en-US" sz="2600" dirty="0" smtClean="0">
                    <a:latin typeface="Shonar Bangla" pitchFamily="34" charset="0"/>
                    <a:cs typeface="Shonar Bangla" pitchFamily="34" charset="0"/>
                  </a:rPr>
                  <a:t>=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54  +  288  </a:t>
                </a:r>
                <a:endParaRPr lang="bn-BD" sz="26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6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600" dirty="0" smtClean="0">
                    <a:latin typeface="Shonar Bangla" pitchFamily="34" charset="0"/>
                    <a:cs typeface="Shonar Bangla" pitchFamily="34" charset="0"/>
                  </a:rPr>
                  <a:t>                                                        </a:t>
                </a:r>
                <a:r>
                  <a:rPr lang="en-US" sz="2600" dirty="0" smtClean="0">
                    <a:latin typeface="Shonar Bangla" pitchFamily="34" charset="0"/>
                    <a:cs typeface="Shonar Bangla" pitchFamily="34" charset="0"/>
                  </a:rPr>
                  <a:t>=  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342 </a:t>
                </a:r>
              </a:p>
              <a:p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∴  </m:t>
                    </m:r>
                  </m:oMath>
                </a14:m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Al</a:t>
                </a:r>
                <a:r>
                  <a:rPr lang="en-US" sz="26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(SO</a:t>
                </a:r>
                <a:r>
                  <a:rPr lang="en-US" sz="2600" baseline="-25000" dirty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)</a:t>
                </a:r>
                <a:r>
                  <a:rPr lang="en-US" sz="2600" baseline="-25000" dirty="0">
                    <a:latin typeface="Shonar Bangla" pitchFamily="34" charset="0"/>
                    <a:cs typeface="Shonar Bangla" pitchFamily="34" charset="0"/>
                  </a:rPr>
                  <a:t>3</a:t>
                </a:r>
                <a:r>
                  <a:rPr lang="bn-BD" sz="2600" dirty="0">
                    <a:latin typeface="Shonar Bangla" pitchFamily="34" charset="0"/>
                    <a:cs typeface="Shonar Bangla" pitchFamily="34" charset="0"/>
                  </a:rPr>
                  <a:t>    এ  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Al </a:t>
                </a:r>
                <a:r>
                  <a:rPr lang="bn-BD" sz="2600" dirty="0">
                    <a:latin typeface="Shonar Bangla" pitchFamily="34" charset="0"/>
                    <a:cs typeface="Shonar Bangla" pitchFamily="34" charset="0"/>
                  </a:rPr>
                  <a:t>এর শতকরা সংযুতি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/>
                          </a:rPr>
                          <m:t>27</m:t>
                        </m:r>
                        <m:r>
                          <a:rPr lang="en-US" sz="2600" i="1">
                            <a:latin typeface="Cambria Math"/>
                          </a:rPr>
                          <m:t>×</m:t>
                        </m:r>
                        <m:r>
                          <a:rPr lang="en-US" sz="26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600" i="1">
                            <a:latin typeface="Cambria Math"/>
                          </a:rPr>
                          <m:t>342</m:t>
                        </m:r>
                      </m:den>
                    </m:f>
                    <m:r>
                      <a:rPr lang="en-US" sz="2600" i="1">
                        <a:latin typeface="Cambria Math"/>
                      </a:rPr>
                      <m:t> ×</m:t>
                    </m:r>
                    <m:r>
                      <a:rPr lang="en-US" sz="2600" i="1">
                        <a:latin typeface="Cambria Math"/>
                      </a:rPr>
                      <m:t>100</m:t>
                    </m:r>
                    <m:r>
                      <a:rPr lang="en-US" sz="2600" i="1">
                        <a:latin typeface="Cambria Math"/>
                      </a:rPr>
                      <m:t>%</m:t>
                    </m:r>
                  </m:oMath>
                </a14:m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  =15.78</a:t>
                </a:r>
                <a:r>
                  <a:rPr lang="en-US" sz="2600" dirty="0" smtClean="0">
                    <a:latin typeface="Shonar Bangla" pitchFamily="34" charset="0"/>
                    <a:cs typeface="Shonar Bangla" pitchFamily="34" charset="0"/>
                  </a:rPr>
                  <a:t>%</a:t>
                </a:r>
                <a:endParaRPr lang="bn-BD" sz="26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600" dirty="0">
                  <a:latin typeface="Shonar Bangla" pitchFamily="34" charset="0"/>
                  <a:cs typeface="Shonar Bangla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∴  </m:t>
                    </m:r>
                  </m:oMath>
                </a14:m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Al</a:t>
                </a:r>
                <a:r>
                  <a:rPr lang="en-US" sz="26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(SO</a:t>
                </a:r>
                <a:r>
                  <a:rPr lang="en-US" sz="2600" baseline="-25000" dirty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)</a:t>
                </a:r>
                <a:r>
                  <a:rPr lang="en-US" sz="2600" baseline="-25000" dirty="0">
                    <a:latin typeface="Shonar Bangla" pitchFamily="34" charset="0"/>
                    <a:cs typeface="Shonar Bangla" pitchFamily="34" charset="0"/>
                  </a:rPr>
                  <a:t>3</a:t>
                </a:r>
                <a:r>
                  <a:rPr lang="bn-BD" sz="2600" dirty="0">
                    <a:latin typeface="Shonar Bangla" pitchFamily="34" charset="0"/>
                    <a:cs typeface="Shonar Bangla" pitchFamily="34" charset="0"/>
                  </a:rPr>
                  <a:t>    এ  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S  </a:t>
                </a:r>
                <a:r>
                  <a:rPr lang="bn-BD" sz="2600" dirty="0">
                    <a:latin typeface="Shonar Bangla" pitchFamily="34" charset="0"/>
                    <a:cs typeface="Shonar Bangla" pitchFamily="34" charset="0"/>
                  </a:rPr>
                  <a:t>এর শতকরা সংযুতি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/>
                          </a:rPr>
                          <m:t>32</m:t>
                        </m:r>
                        <m:r>
                          <a:rPr lang="en-US" sz="2600" i="1">
                            <a:latin typeface="Cambria Math"/>
                          </a:rPr>
                          <m:t>×</m:t>
                        </m:r>
                        <m:r>
                          <a:rPr lang="en-US" sz="26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600" i="1">
                            <a:latin typeface="Cambria Math"/>
                          </a:rPr>
                          <m:t>342</m:t>
                        </m:r>
                      </m:den>
                    </m:f>
                    <m:r>
                      <a:rPr lang="en-US" sz="2600" i="1">
                        <a:latin typeface="Cambria Math"/>
                      </a:rPr>
                      <m:t> ×</m:t>
                    </m:r>
                    <m:r>
                      <a:rPr lang="en-US" sz="2600" i="1">
                        <a:latin typeface="Cambria Math"/>
                      </a:rPr>
                      <m:t>100</m:t>
                    </m:r>
                    <m:r>
                      <a:rPr lang="en-US" sz="2600" i="1">
                        <a:latin typeface="Cambria Math"/>
                      </a:rPr>
                      <m:t>%</m:t>
                    </m:r>
                  </m:oMath>
                </a14:m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  =28.07</a:t>
                </a:r>
                <a:r>
                  <a:rPr lang="en-US" sz="2600" dirty="0" smtClean="0">
                    <a:latin typeface="Shonar Bangla" pitchFamily="34" charset="0"/>
                    <a:cs typeface="Shonar Bangla" pitchFamily="34" charset="0"/>
                  </a:rPr>
                  <a:t>%</a:t>
                </a:r>
                <a:endParaRPr lang="bn-BD" sz="26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600" dirty="0">
                  <a:latin typeface="Shonar Bangla" pitchFamily="34" charset="0"/>
                  <a:cs typeface="Shonar Bangla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∴  </m:t>
                    </m:r>
                  </m:oMath>
                </a14:m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Al</a:t>
                </a:r>
                <a:r>
                  <a:rPr lang="en-US" sz="26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(SO</a:t>
                </a:r>
                <a:r>
                  <a:rPr lang="en-US" sz="2600" baseline="-25000" dirty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)</a:t>
                </a:r>
                <a:r>
                  <a:rPr lang="en-US" sz="2600" baseline="-25000" dirty="0">
                    <a:latin typeface="Shonar Bangla" pitchFamily="34" charset="0"/>
                    <a:cs typeface="Shonar Bangla" pitchFamily="34" charset="0"/>
                  </a:rPr>
                  <a:t>3</a:t>
                </a:r>
                <a:r>
                  <a:rPr lang="bn-BD" sz="2600" dirty="0">
                    <a:latin typeface="Shonar Bangla" pitchFamily="34" charset="0"/>
                    <a:cs typeface="Shonar Bangla" pitchFamily="34" charset="0"/>
                  </a:rPr>
                  <a:t>    এ  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O  </a:t>
                </a:r>
                <a:r>
                  <a:rPr lang="bn-BD" sz="2600" dirty="0">
                    <a:latin typeface="Shonar Bangla" pitchFamily="34" charset="0"/>
                    <a:cs typeface="Shonar Bangla" pitchFamily="34" charset="0"/>
                  </a:rPr>
                  <a:t>এর শতকরা সংযুতি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/>
                          </a:rPr>
                          <m:t>16</m:t>
                        </m:r>
                        <m:r>
                          <a:rPr lang="en-US" sz="2600" i="1">
                            <a:latin typeface="Cambria Math"/>
                          </a:rPr>
                          <m:t>×</m:t>
                        </m:r>
                        <m:r>
                          <a:rPr lang="en-US" sz="2600" i="1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sz="2600" i="1">
                            <a:latin typeface="Cambria Math"/>
                          </a:rPr>
                          <m:t>342</m:t>
                        </m:r>
                      </m:den>
                    </m:f>
                    <m:r>
                      <a:rPr lang="en-US" sz="2600" i="1">
                        <a:latin typeface="Cambria Math"/>
                      </a:rPr>
                      <m:t> ×</m:t>
                    </m:r>
                    <m:r>
                      <a:rPr lang="en-US" sz="2600" i="1">
                        <a:latin typeface="Cambria Math"/>
                      </a:rPr>
                      <m:t>100</m:t>
                    </m:r>
                    <m:r>
                      <a:rPr lang="en-US" sz="2600" i="1">
                        <a:latin typeface="Cambria Math"/>
                      </a:rPr>
                      <m:t>%</m:t>
                    </m:r>
                  </m:oMath>
                </a14:m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6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600" dirty="0" smtClean="0">
                    <a:latin typeface="Shonar Bangla" pitchFamily="34" charset="0"/>
                    <a:cs typeface="Shonar Bangla" pitchFamily="34" charset="0"/>
                  </a:rPr>
                  <a:t>=</a:t>
                </a:r>
                <a:r>
                  <a:rPr lang="en-US" sz="2600" dirty="0">
                    <a:latin typeface="Shonar Bangla" pitchFamily="34" charset="0"/>
                    <a:cs typeface="Shonar Bangla" pitchFamily="34" charset="0"/>
                  </a:rPr>
                  <a:t>56.14%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  <a:blipFill rotWithShape="1">
                <a:blip r:embed="rId2"/>
                <a:stretch>
                  <a:fillRect l="-963" t="-2653" r="-148" b="-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418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bn-BD" dirty="0">
                <a:latin typeface="Shonar Bangla" pitchFamily="34" charset="0"/>
                <a:cs typeface="Shonar Bangla" pitchFamily="34" charset="0"/>
              </a:rPr>
              <a:t>৯ম/ ১০ম শ্রেণি 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/>
            </a:r>
            <a:br>
              <a:rPr lang="en-US" dirty="0">
                <a:latin typeface="Shonar Bangla" pitchFamily="34" charset="0"/>
                <a:cs typeface="Shonar Bangla" pitchFamily="34" charset="0"/>
              </a:rPr>
            </a:br>
            <a:r>
              <a:rPr lang="bn-BD" dirty="0">
                <a:latin typeface="Shonar Bangla" pitchFamily="34" charset="0"/>
                <a:cs typeface="Shonar Bangla" pitchFamily="34" charset="0"/>
              </a:rPr>
              <a:t>রসায়ন বিজ্ঞান , ৬ষ্ঠ অধ্যায়( গাণিতিক সমস্যা) 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/>
            </a:r>
            <a:br>
              <a:rPr lang="en-US" dirty="0">
                <a:latin typeface="Shonar Bangla" pitchFamily="34" charset="0"/>
                <a:cs typeface="Shonar Bangl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4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14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685800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n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𝑀</m:t>
                        </m:r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=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𝑉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22</m:t>
                        </m:r>
                        <m:r>
                          <a:rPr lang="en-US" sz="2400" b="0" i="1">
                            <a:latin typeface="Cambria Math"/>
                          </a:rPr>
                          <m:t>.</m:t>
                        </m:r>
                        <m:r>
                          <a:rPr lang="en-US" sz="2400" b="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=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𝑁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023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23</m:t>
                                  </m:r>
                                </m:sup>
                              </m:sSup>
                            </m:e>
                          </m:mr>
                        </m:m>
                      </m:den>
                    </m:f>
                  </m:oMath>
                </a14:m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 =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𝑃𝑉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𝑅𝑇</m:t>
                        </m:r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n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 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=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𝑀</m:t>
                        </m:r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 ,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𝑀</m:t>
                        </m:r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𝑉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22</m:t>
                        </m:r>
                        <m:r>
                          <a:rPr lang="en-US" sz="2400" b="0" i="1">
                            <a:latin typeface="Cambria Math"/>
                          </a:rPr>
                          <m:t>.</m:t>
                        </m:r>
                        <m:r>
                          <a:rPr lang="en-US" sz="2400" b="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,         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𝑉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22</m:t>
                        </m:r>
                        <m:r>
                          <a:rPr lang="en-US" sz="2400" b="0" i="1">
                            <a:latin typeface="Cambria Math"/>
                          </a:rPr>
                          <m:t>.</m:t>
                        </m:r>
                        <m:r>
                          <a:rPr lang="en-US" sz="2400" b="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𝑁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023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23</m:t>
                                  </m:r>
                                </m:sup>
                              </m:sSup>
                            </m:e>
                          </m:mr>
                        </m:m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bn-BD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𝑉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22</m:t>
                        </m:r>
                        <m:r>
                          <a:rPr lang="en-US" sz="2400" b="0" i="1">
                            <a:latin typeface="Cambria Math"/>
                          </a:rPr>
                          <m:t>.</m:t>
                        </m:r>
                        <m:r>
                          <a:rPr lang="en-US" sz="2400" b="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=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𝑁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023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23</m:t>
                                  </m:r>
                                </m:sup>
                              </m:sSup>
                            </m:e>
                          </m:mr>
                        </m:m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,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𝑁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023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23</m:t>
                                  </m:r>
                                </m:sup>
                              </m:sSup>
                            </m:e>
                          </m:mr>
                        </m:m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=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𝑃𝑉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𝑅𝑇</m:t>
                        </m:r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   </a:t>
                </a:r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𝑀</m:t>
                        </m:r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=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𝑁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023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23</m:t>
                                  </m:r>
                                </m:sup>
                              </m:sSup>
                            </m:e>
                          </m:mr>
                        </m:m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  , 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   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n 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𝑃𝑉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𝑅𝑇</m:t>
                        </m:r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 </a:t>
                </a:r>
                <a:endParaRPr lang="bn-BD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n=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মোলার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সংখ্যা,      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W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=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গ্রাম এককে ভর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,  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M=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আনবিক ভর 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,  </a:t>
                </a:r>
              </a:p>
              <a:p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V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=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লিটার এককে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আয়তন, 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N=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অনুর সংখ্যা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,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P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=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চাপ একক প্যাসকেল 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(Pa)</a:t>
                </a:r>
              </a:p>
              <a:p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T=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তাপমাত্রা একক কেলভিন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(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K)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,</a:t>
                </a:r>
              </a:p>
              <a:p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R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=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মোলার গ্যাস ধ্রুবক এর মান=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8.31 J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−</m:t>
                        </m:r>
                        <m:r>
                          <a:rPr lang="en-US" sz="2400" b="0" i="1">
                            <a:latin typeface="Cambria Math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/>
                          </a:rPr>
                          <m:t>𝑚𝑜𝑙𝑒</m:t>
                        </m:r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−</m:t>
                        </m:r>
                        <m:r>
                          <a:rPr lang="en-US" sz="2400" b="0" i="1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685800"/>
                <a:ext cx="8229600" cy="4525963"/>
              </a:xfrm>
              <a:blipFill rotWithShape="1">
                <a:blip r:embed="rId2"/>
                <a:stretch>
                  <a:fillRect l="-963" b="-30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5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592763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bn-BD" sz="2800" b="1" dirty="0" smtClean="0">
                    <a:latin typeface="Shonar Bangla" pitchFamily="34" charset="0"/>
                    <a:cs typeface="Shonar Bangla" pitchFamily="34" charset="0"/>
                  </a:rPr>
                  <a:t>১। আদর্শ তাপমাত্রা ও চাপে 1 লিটার  CO</a:t>
                </a:r>
                <a:r>
                  <a:rPr lang="bn-BD" sz="2800" b="1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bn-BD" sz="2800" b="1" dirty="0">
                    <a:latin typeface="Shonar Bangla" pitchFamily="34" charset="0"/>
                    <a:cs typeface="Shonar Bangla" pitchFamily="34" charset="0"/>
                  </a:rPr>
                  <a:t>  গ্যাসে কতটি অনু থাকে </a:t>
                </a:r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?</a:t>
                </a:r>
                <a:endParaRPr lang="en-US" sz="28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8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সমাধানঃ দেওয়া আছে, V =  1 লিটার </a:t>
                </a:r>
                <a:endParaRPr lang="en-US" sz="28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আমরা  জানি,  </a:t>
                </a:r>
                <a:endParaRPr lang="bn-BD" sz="2800" b="1" i="1" dirty="0">
                  <a:latin typeface="Shonar Bangla" pitchFamily="34" charset="0"/>
                  <a:cs typeface="Shonar Bangla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bn-BD" sz="2800" b="1" i="1">
                        <a:latin typeface="Cambria Math"/>
                      </a:rPr>
                      <m:t>             </m:t>
                    </m:r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𝑽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𝟐𝟐</m:t>
                        </m:r>
                        <m:r>
                          <a:rPr lang="en-US" sz="2800" b="1" i="1">
                            <a:latin typeface="Cambria Math"/>
                          </a:rPr>
                          <m:t>.</m:t>
                        </m:r>
                        <m:r>
                          <a:rPr lang="en-US" sz="28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b="1" dirty="0">
                    <a:latin typeface="Shonar Bangla" pitchFamily="34" charset="0"/>
                    <a:cs typeface="Shonar Bangla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𝑵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𝟎𝟐𝟑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8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𝟐𝟑</m:t>
                                  </m:r>
                                </m:sup>
                              </m:sSup>
                            </m:e>
                          </m:mr>
                        </m:m>
                      </m:den>
                    </m:f>
                  </m:oMath>
                </a14:m>
                <a:endParaRPr lang="bn-BD" sz="2800" b="1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800" b="1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endParaRPr lang="en-US" sz="28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বা,</a:t>
                </a:r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𝟐𝟐</m:t>
                        </m:r>
                        <m:r>
                          <a:rPr lang="en-US" sz="2800" b="1" i="1">
                            <a:latin typeface="Cambria Math"/>
                          </a:rPr>
                          <m:t>.</m:t>
                        </m:r>
                        <m:r>
                          <a:rPr lang="en-US" sz="28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b="1" dirty="0">
                    <a:latin typeface="Shonar Bangla" pitchFamily="34" charset="0"/>
                    <a:cs typeface="Shonar Bangla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𝑵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𝟎𝟐𝟑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8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𝟐𝟑</m:t>
                                  </m:r>
                                </m:sup>
                              </m:sSup>
                            </m:e>
                          </m:mr>
                        </m:m>
                      </m:den>
                    </m:f>
                  </m:oMath>
                </a14:m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  </a:t>
                </a:r>
              </a:p>
              <a:p>
                <a:endParaRPr lang="en-US" sz="28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বা,  </a:t>
                </a:r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 N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</a:rPr>
                      <m:t>×</m:t>
                    </m:r>
                    <m:r>
                      <a:rPr lang="en-US" sz="2800" b="1" i="1">
                        <a:latin typeface="Cambria Math"/>
                      </a:rPr>
                      <m:t>𝟐𝟐</m:t>
                    </m:r>
                    <m:r>
                      <a:rPr lang="en-US" sz="2800" b="1">
                        <a:latin typeface="Cambria Math"/>
                      </a:rPr>
                      <m:t>.</m:t>
                    </m:r>
                    <m:r>
                      <a:rPr lang="en-US" sz="2800" b="1" i="1">
                        <a:latin typeface="Cambria Math"/>
                      </a:rPr>
                      <m:t>𝟒</m:t>
                    </m:r>
                    <m:r>
                      <a:rPr lang="en-US" sz="2800" b="1">
                        <a:latin typeface="Cambria Math"/>
                      </a:rPr>
                      <m:t> =  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a:rPr lang="en-US" sz="2800" b="1" i="1">
                              <a:latin typeface="Cambria Math"/>
                            </a:rPr>
                            <m:t>𝟔</m:t>
                          </m:r>
                          <m:r>
                            <a:rPr lang="en-US" sz="2800" b="1" i="1">
                              <a:latin typeface="Cambria Math"/>
                            </a:rPr>
                            <m:t>.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𝟎𝟐𝟑</m:t>
                          </m:r>
                          <m:r>
                            <a:rPr lang="en-US" sz="2800" b="1" i="1">
                              <a:latin typeface="Cambria Math"/>
                            </a:rPr>
                            <m:t>×</m:t>
                          </m:r>
                        </m:e>
                        <m:e>
                          <m:sSup>
                            <m:sSup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sz="2800" b="1" i="1">
                                  <a:latin typeface="Cambria Math"/>
                                </a:rPr>
                                <m:t>𝟐𝟑</m:t>
                              </m:r>
                            </m:sup>
                          </m:sSup>
                        </m:e>
                      </m:mr>
                    </m:m>
                  </m:oMath>
                </a14:m>
                <a:r>
                  <a:rPr lang="en-US" sz="2800" b="1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endParaRPr lang="en-US" sz="2800" b="1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800" b="1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800" b="1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800" b="1" dirty="0">
                    <a:latin typeface="Shonar Bangla" pitchFamily="34" charset="0"/>
                    <a:cs typeface="Shonar Bangla" pitchFamily="34" charset="0"/>
                  </a:rPr>
                  <a:t>বা, </a:t>
                </a:r>
                <a:r>
                  <a:rPr lang="en-US" sz="2800" b="1" dirty="0">
                    <a:latin typeface="Shonar Bangla" pitchFamily="34" charset="0"/>
                    <a:cs typeface="Shonar Bangla" pitchFamily="34" charset="0"/>
                  </a:rPr>
                  <a:t>        </a:t>
                </a:r>
                <a:r>
                  <a:rPr lang="bn-BD" sz="2800" b="1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800" b="1" dirty="0">
                    <a:latin typeface="Shonar Bangla" pitchFamily="34" charset="0"/>
                    <a:cs typeface="Shonar Bangla" pitchFamily="34" charset="0"/>
                  </a:rPr>
                  <a:t>N        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  <a:cs typeface="Shonar Bangla" pitchFamily="34" charset="0"/>
                          </a:rPr>
                        </m:ctrlPr>
                      </m:fPr>
                      <m:num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𝟎𝟐𝟑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8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𝟐𝟑</m:t>
                                  </m:r>
                                </m:sup>
                              </m:sSup>
                            </m:e>
                          </m:mr>
                        </m:m>
                      </m:num>
                      <m:den>
                        <m:r>
                          <a:rPr lang="en-US" sz="2800" b="1" i="1">
                            <a:latin typeface="Cambria Math"/>
                            <a:cs typeface="Shonar Bangla" pitchFamily="34" charset="0"/>
                          </a:rPr>
                          <m:t>𝟐𝟐</m:t>
                        </m:r>
                        <m:r>
                          <a:rPr lang="en-US" sz="2800" b="1" i="1">
                            <a:latin typeface="Cambria Math"/>
                            <a:cs typeface="Shonar Bangla" pitchFamily="34" charset="0"/>
                          </a:rPr>
                          <m:t>.</m:t>
                        </m:r>
                        <m:r>
                          <a:rPr lang="en-US" sz="2800" b="1" i="1">
                            <a:latin typeface="Cambria Math"/>
                            <a:cs typeface="Shonar Bangla" pitchFamily="34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2800" dirty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8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বা,    </a:t>
                </a:r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N       =    2.689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22</m:t>
                        </m:r>
                      </m:sup>
                    </m:sSup>
                  </m:oMath>
                </a14:m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endParaRPr lang="bn-BD" sz="2800" dirty="0">
                  <a:latin typeface="Shonar Bangla" pitchFamily="34" charset="0"/>
                  <a:cs typeface="Shonar Bangla" pitchFamily="34" charset="0"/>
                </a:endParaRPr>
              </a:p>
              <a:p>
                <a:endParaRPr lang="bn-BD" sz="2800" b="1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800" b="1" dirty="0" smtClean="0">
                    <a:latin typeface="Shonar Bangla" pitchFamily="34" charset="0"/>
                    <a:cs typeface="Shonar Bangla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  <a:cs typeface="Shonar Bangla" pitchFamily="34" charset="0"/>
                      </a:rPr>
                      <m:t>∴   </m:t>
                    </m:r>
                  </m:oMath>
                </a14:m>
                <a:r>
                  <a:rPr lang="bn-BD" sz="2800" b="1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800" b="1" dirty="0">
                    <a:latin typeface="Shonar Bangla" pitchFamily="34" charset="0"/>
                    <a:cs typeface="Shonar Bangla" pitchFamily="34" charset="0"/>
                  </a:rPr>
                  <a:t>CO</a:t>
                </a:r>
                <a:r>
                  <a:rPr lang="bn-BD" sz="2800" b="1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bn-BD" sz="2800" b="1" dirty="0">
                    <a:latin typeface="Shonar Bangla" pitchFamily="34" charset="0"/>
                    <a:cs typeface="Shonar Bangla" pitchFamily="34" charset="0"/>
                  </a:rPr>
                  <a:t>  গ্যাসে </a:t>
                </a:r>
                <a:r>
                  <a:rPr lang="bn-BD" sz="2800" b="1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800" b="1" dirty="0">
                    <a:latin typeface="Shonar Bangla" pitchFamily="34" charset="0"/>
                    <a:cs typeface="Shonar Bangla" pitchFamily="34" charset="0"/>
                  </a:rPr>
                  <a:t>অনু </a:t>
                </a:r>
                <a:r>
                  <a:rPr lang="bn-BD" sz="2800" b="1" dirty="0" smtClean="0">
                    <a:latin typeface="Shonar Bangla" pitchFamily="34" charset="0"/>
                    <a:cs typeface="Shonar Bangla" pitchFamily="34" charset="0"/>
                  </a:rPr>
                  <a:t>থাকে </a:t>
                </a:r>
                <a:r>
                  <a:rPr lang="en-US" sz="28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2.689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22</m:t>
                        </m:r>
                      </m:sup>
                    </m:sSup>
                  </m:oMath>
                </a14:m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 টি </a:t>
                </a:r>
                <a:endParaRPr lang="en-US" sz="2800" dirty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592763"/>
              </a:xfrm>
              <a:blipFill rotWithShape="1">
                <a:blip r:embed="rId2"/>
                <a:stretch>
                  <a:fillRect l="-815" t="-2399" b="-2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567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0593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২।  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প্রমাণ অবস্থায় 5 মোল CO</a:t>
                </a:r>
                <a:r>
                  <a:rPr lang="bn-BD" sz="24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 এর আয়তন কত ?</a:t>
                </a:r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সমাধানঃ </a:t>
                </a:r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দেওয়া আছে,     মোল  সংখ্যা , n  =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5 মোল </a:t>
                </a:r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আয়তন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, V = ?</a:t>
                </a:r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আমরা জানি,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  </a:t>
                </a:r>
                <a:r>
                  <a:rPr lang="en-US" sz="2400" b="1" dirty="0" smtClean="0">
                    <a:latin typeface="Shonar Bangla" pitchFamily="34" charset="0"/>
                    <a:cs typeface="Shonar Bangla" pitchFamily="34" charset="0"/>
                  </a:rPr>
                  <a:t>n   </a:t>
                </a:r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𝑽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𝟐𝟐</m:t>
                        </m:r>
                        <m:r>
                          <a:rPr lang="en-US" sz="2400" b="1" i="1">
                            <a:latin typeface="Cambria Math"/>
                          </a:rPr>
                          <m:t>.</m:t>
                        </m:r>
                        <m:r>
                          <a:rPr lang="en-US" sz="24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             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বা</a:t>
                </a:r>
                <a:r>
                  <a:rPr lang="bn-BD" sz="2400" b="1" dirty="0" smtClean="0">
                    <a:latin typeface="Shonar Bangla" pitchFamily="34" charset="0"/>
                    <a:cs typeface="Shonar Bangla" pitchFamily="34" charset="0"/>
                  </a:rPr>
                  <a:t>, </a:t>
                </a:r>
                <a:r>
                  <a:rPr lang="en-US" sz="2400" b="1" dirty="0" smtClean="0">
                    <a:latin typeface="Shonar Bangla" pitchFamily="34" charset="0"/>
                    <a:cs typeface="Shonar Bangla" pitchFamily="34" charset="0"/>
                  </a:rPr>
                  <a:t>  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5  = 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𝑉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22</m:t>
                        </m:r>
                        <m:r>
                          <a:rPr lang="en-US" sz="2400" b="0" i="1">
                            <a:latin typeface="Cambria Math"/>
                          </a:rPr>
                          <m:t>.</m:t>
                        </m:r>
                        <m:r>
                          <a:rPr lang="en-US" sz="2400" b="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bn-BD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           বা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, V  =  5  </a:t>
                </a:r>
                <a14:m>
                  <m:oMath xmlns:m="http://schemas.openxmlformats.org/officeDocument/2006/math">
                    <m:r>
                      <a:rPr lang="en-US" sz="2400" b="0">
                        <a:latin typeface="Cambria Math"/>
                      </a:rPr>
                      <m:t>×</m:t>
                    </m:r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22.4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          বা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, V  =  112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লিটার</a:t>
                </a: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bn-BD" sz="2400" i="1" smtClean="0">
                        <a:latin typeface="Cambria Math"/>
                        <a:ea typeface="Cambria Math"/>
                        <a:cs typeface="Shonar Bangla" pitchFamily="34" charset="0"/>
                      </a:rPr>
                      <m:t>∴</m:t>
                    </m:r>
                  </m:oMath>
                </a14:m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CO</a:t>
                </a:r>
                <a:r>
                  <a:rPr lang="bn-BD" sz="24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 এর আয়তন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112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লিটার    ( উঃ)</a:t>
                </a:r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059363"/>
              </a:xfrm>
              <a:blipFill rotWithShape="1">
                <a:blip r:embed="rId2"/>
                <a:stretch>
                  <a:fillRect l="-963" t="-2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00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108364"/>
            <a:ext cx="8229600" cy="1143000"/>
          </a:xfrm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bn-BD" sz="2400" b="1" dirty="0" smtClean="0">
                    <a:latin typeface="Shonar Bangla" pitchFamily="34" charset="0"/>
                    <a:cs typeface="Shonar Bangla" pitchFamily="34" charset="0"/>
                  </a:rPr>
                  <a:t>৩। প্রমাণ অবস্থায় 5 লিটার CH</a:t>
                </a:r>
                <a:r>
                  <a:rPr lang="bn-BD" sz="2400" b="1" baseline="-25000" dirty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bn-BD" sz="2400" b="1" dirty="0">
                    <a:latin typeface="Shonar Bangla" pitchFamily="34" charset="0"/>
                    <a:cs typeface="Shonar Bangla" pitchFamily="34" charset="0"/>
                  </a:rPr>
                  <a:t> গ্যাসে কয়টি H পরমাণু আছে?</a:t>
                </a:r>
                <a:endParaRPr lang="en-US" sz="2400" b="1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সমাধানঃ</a:t>
                </a:r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দেওয়া আছে, আয়তন   V=   5 লিটার </a:t>
                </a:r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আমরা জানি,  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𝑽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𝟐𝟐</m:t>
                        </m:r>
                        <m:r>
                          <a:rPr lang="en-US" sz="2400" b="1" i="1">
                            <a:latin typeface="Cambria Math"/>
                          </a:rPr>
                          <m:t>.</m:t>
                        </m:r>
                        <m:r>
                          <a:rPr lang="en-US" sz="24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𝑵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𝟎𝟐𝟑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𝟐𝟑</m:t>
                                  </m:r>
                                </m:sup>
                              </m:sSup>
                            </m:e>
                          </m:mr>
                        </m:m>
                      </m:den>
                    </m:f>
                  </m:oMath>
                </a14:m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               বা,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22</m:t>
                        </m:r>
                        <m:r>
                          <a:rPr lang="en-US" sz="2400" b="0" i="1">
                            <a:latin typeface="Cambria Math"/>
                          </a:rPr>
                          <m:t>.</m:t>
                        </m:r>
                        <m:r>
                          <a:rPr lang="en-US" sz="2400" b="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𝑁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023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23</m:t>
                                  </m:r>
                                </m:sup>
                              </m:sSup>
                            </m:e>
                          </m:mr>
                        </m:m>
                      </m:den>
                    </m:f>
                  </m:oMath>
                </a14:m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বা, N </a:t>
                </a:r>
                <a14:m>
                  <m:oMath xmlns:m="http://schemas.openxmlformats.org/officeDocument/2006/math">
                    <m:r>
                      <a:rPr lang="bn-BD" sz="2400" i="1" smtClean="0">
                        <a:latin typeface="Cambria Math"/>
                        <a:ea typeface="Cambria Math"/>
                        <a:cs typeface="Shonar Bangla" pitchFamily="34" charset="0"/>
                      </a:rPr>
                      <m:t>×</m:t>
                    </m:r>
                    <m:r>
                      <a:rPr lang="bn-BD" sz="2400" b="0" i="1" smtClean="0">
                        <a:latin typeface="Cambria Math"/>
                        <a:ea typeface="Cambria Math"/>
                        <a:cs typeface="Shonar Bangla" pitchFamily="34" charset="0"/>
                      </a:rPr>
                      <m:t>22</m:t>
                    </m:r>
                    <m:r>
                      <a:rPr lang="bn-BD" sz="2400" b="0" i="1" smtClean="0">
                        <a:latin typeface="Cambria Math"/>
                        <a:ea typeface="Cambria Math"/>
                        <a:cs typeface="Shonar Bangla" pitchFamily="34" charset="0"/>
                      </a:rPr>
                      <m:t>.</m:t>
                    </m:r>
                    <m:r>
                      <a:rPr lang="bn-BD" sz="2400" b="0" i="1" smtClean="0">
                        <a:latin typeface="Cambria Math"/>
                        <a:ea typeface="Cambria Math"/>
                        <a:cs typeface="Shonar Bangla" pitchFamily="34" charset="0"/>
                      </a:rPr>
                      <m:t>4</m:t>
                    </m:r>
                    <m:r>
                      <a:rPr lang="bn-BD" sz="2400" b="0" i="1" smtClean="0">
                        <a:latin typeface="Cambria Math"/>
                        <a:ea typeface="Cambria Math"/>
                        <a:cs typeface="Shonar Bangla" pitchFamily="34" charset="0"/>
                      </a:rPr>
                      <m:t> =</m:t>
                    </m:r>
                    <m:r>
                      <a:rPr lang="bn-BD" sz="2400" b="0" i="1" smtClean="0">
                        <a:latin typeface="Cambria Math"/>
                        <a:ea typeface="Cambria Math"/>
                        <a:cs typeface="Shonar Bangla" pitchFamily="34" charset="0"/>
                      </a:rPr>
                      <m:t>5</m:t>
                    </m:r>
                    <m:r>
                      <a:rPr lang="bn-BD" sz="2400" b="0" i="1" smtClean="0">
                        <a:latin typeface="Cambria Math"/>
                        <a:ea typeface="Cambria Math"/>
                        <a:cs typeface="Shonar Bangla" pitchFamily="34" charset="0"/>
                      </a:rPr>
                      <m:t>×</m:t>
                    </m:r>
                    <m:r>
                      <a:rPr lang="bn-BD" sz="2400" b="0" i="1" smtClean="0">
                        <a:latin typeface="Cambria Math"/>
                        <a:ea typeface="Cambria Math"/>
                        <a:cs typeface="Shonar Bangla" pitchFamily="34" charset="0"/>
                      </a:rPr>
                      <m:t>6</m:t>
                    </m:r>
                    <m:r>
                      <a:rPr lang="bn-BD" sz="2400" b="0" i="1" smtClean="0">
                        <a:latin typeface="Cambria Math"/>
                        <a:ea typeface="Cambria Math"/>
                        <a:cs typeface="Shonar Bangla" pitchFamily="34" charset="0"/>
                      </a:rPr>
                      <m:t>.</m:t>
                    </m:r>
                    <m:r>
                      <a:rPr lang="bn-BD" sz="2400" b="0" i="1" smtClean="0">
                        <a:latin typeface="Cambria Math"/>
                        <a:ea typeface="Cambria Math"/>
                        <a:cs typeface="Shonar Bangla" pitchFamily="34" charset="0"/>
                      </a:rPr>
                      <m:t>023</m:t>
                    </m:r>
                    <m:r>
                      <a:rPr lang="bn-BD" sz="2400" b="0" i="1" smtClean="0">
                        <a:latin typeface="Cambria Math"/>
                        <a:ea typeface="Cambria Math"/>
                        <a:cs typeface="Shonar Bangla" pitchFamily="34" charset="0"/>
                      </a:rPr>
                      <m:t>×</m:t>
                    </m:r>
                    <m:sSup>
                      <m:sSupPr>
                        <m:ctrlPr>
                          <a:rPr lang="bn-BD" sz="2400" b="0" i="1" smtClean="0">
                            <a:latin typeface="Cambria Math"/>
                            <a:ea typeface="Cambria Math"/>
                            <a:cs typeface="Shonar Bangla" pitchFamily="34" charset="0"/>
                          </a:rPr>
                        </m:ctrlPr>
                      </m:sSupPr>
                      <m:e>
                        <m:r>
                          <a:rPr lang="bn-BD" sz="2400" b="0" i="1" smtClean="0">
                            <a:latin typeface="Cambria Math"/>
                            <a:ea typeface="Cambria Math"/>
                            <a:cs typeface="Shonar Bangla" pitchFamily="34" charset="0"/>
                          </a:rPr>
                          <m:t>10</m:t>
                        </m:r>
                      </m:e>
                      <m:sup>
                        <m:r>
                          <a:rPr lang="bn-BD" sz="2400" b="0" i="1" smtClean="0">
                            <a:latin typeface="Cambria Math"/>
                            <a:ea typeface="Cambria Math"/>
                            <a:cs typeface="Shonar Bangla" pitchFamily="34" charset="0"/>
                          </a:rPr>
                          <m:t>23</m:t>
                        </m:r>
                      </m:sup>
                    </m:sSup>
                  </m:oMath>
                </a14:m>
                <a:endParaRPr lang="bn-BD" sz="2400" b="0" dirty="0" smtClean="0">
                  <a:latin typeface="Shonar Bangla" pitchFamily="34" charset="0"/>
                  <a:ea typeface="Cambria Math"/>
                  <a:cs typeface="Shonar Bangla" pitchFamily="34" charset="0"/>
                </a:endParaRPr>
              </a:p>
              <a:p>
                <a:endParaRPr lang="bn-BD" sz="2400" b="0" dirty="0" smtClean="0">
                  <a:latin typeface="Shonar Bangla" pitchFamily="34" charset="0"/>
                  <a:ea typeface="Cambria Math"/>
                  <a:cs typeface="Shonar Bangla" pitchFamily="34" charset="0"/>
                </a:endParaRPr>
              </a:p>
              <a:p>
                <a:r>
                  <a:rPr lang="bn-BD" sz="2400" dirty="0" smtClean="0">
                    <a:latin typeface="Shonar Bangla" pitchFamily="34" charset="0"/>
                    <a:ea typeface="Cambria Math"/>
                    <a:cs typeface="Shonar Bangla" pitchFamily="34" charset="0"/>
                  </a:rPr>
                  <a:t>বা,   N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/>
                            <a:ea typeface="Cambria Math"/>
                            <a:cs typeface="Shonar Bangla" pitchFamily="34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/>
                            <a:ea typeface="Cambria Math"/>
                            <a:cs typeface="Shonar Bangla" pitchFamily="34" charset="0"/>
                          </a:rPr>
                          <m:t>5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  <a:cs typeface="Shonar Bangla" pitchFamily="34" charset="0"/>
                          </a:rPr>
                          <m:t>×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  <a:cs typeface="Shonar Bangla" pitchFamily="34" charset="0"/>
                          </a:rPr>
                          <m:t>6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  <a:cs typeface="Shonar Bangla" pitchFamily="34" charset="0"/>
                          </a:rPr>
                          <m:t>.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  <a:cs typeface="Shonar Bangla" pitchFamily="34" charset="0"/>
                          </a:rPr>
                          <m:t>023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  <a:cs typeface="Shonar Bangla" pitchFamily="34" charset="0"/>
                          </a:rPr>
                          <m:t>×</m:t>
                        </m:r>
                        <m:sSup>
                          <m:sSupPr>
                            <m:ctrlPr>
                              <a:rPr lang="bn-BD" sz="2400" b="0" i="1" smtClean="0">
                                <a:latin typeface="Cambria Math"/>
                                <a:ea typeface="Cambria Math"/>
                                <a:cs typeface="Shonar Bangla" pitchFamily="34" charset="0"/>
                              </a:rPr>
                            </m:ctrlPr>
                          </m:sSupPr>
                          <m:e>
                            <m:r>
                              <a:rPr lang="bn-BD" sz="2400" b="0" i="1" smtClean="0">
                                <a:latin typeface="Cambria Math"/>
                                <a:ea typeface="Cambria Math"/>
                                <a:cs typeface="Shonar Bangla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bn-BD" sz="2400" b="0" i="1" smtClean="0">
                                <a:latin typeface="Cambria Math"/>
                                <a:ea typeface="Cambria Math"/>
                                <a:cs typeface="Shonar Bangla" pitchFamily="34" charset="0"/>
                              </a:rPr>
                              <m:t>23</m:t>
                            </m:r>
                          </m:sup>
                        </m:sSup>
                      </m:num>
                      <m:den>
                        <m:r>
                          <a:rPr lang="bn-BD" sz="2400" b="0" i="1" smtClean="0">
                            <a:latin typeface="Cambria Math"/>
                            <a:ea typeface="Cambria Math"/>
                            <a:cs typeface="Shonar Bangla" pitchFamily="34" charset="0"/>
                          </a:rPr>
                          <m:t>22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  <a:cs typeface="Shonar Bangla" pitchFamily="34" charset="0"/>
                          </a:rPr>
                          <m:t>.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  <a:cs typeface="Shonar Bangla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bn-BD" sz="2400" b="0" dirty="0" smtClean="0">
                  <a:latin typeface="Shonar Bangla" pitchFamily="34" charset="0"/>
                  <a:ea typeface="Cambria Math"/>
                  <a:cs typeface="Shonar Bangla" pitchFamily="34" charset="0"/>
                </a:endParaRPr>
              </a:p>
              <a:p>
                <a:endParaRPr lang="bn-BD" sz="2400" b="0" dirty="0" smtClean="0">
                  <a:latin typeface="Shonar Bangla" pitchFamily="34" charset="0"/>
                  <a:ea typeface="Cambria Math"/>
                  <a:cs typeface="Shonar Bangla" pitchFamily="34" charset="0"/>
                </a:endParaRPr>
              </a:p>
              <a:p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বা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,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N  = 1.344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endParaRPr lang="bn-BD" sz="2400" b="1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b="1" dirty="0" smtClean="0">
                    <a:latin typeface="Shonar Bangla" pitchFamily="34" charset="0"/>
                    <a:cs typeface="Shonar Bangla" pitchFamily="34" charset="0"/>
                  </a:rPr>
                  <a:t>    </a:t>
                </a:r>
                <a:r>
                  <a:rPr lang="en-US" sz="2400" b="1" dirty="0" smtClean="0">
                    <a:latin typeface="Shonar Bangla" pitchFamily="34" charset="0"/>
                    <a:cs typeface="Shonar Bangla" pitchFamily="34" charset="0"/>
                  </a:rPr>
                  <a:t>CH</a:t>
                </a:r>
                <a:r>
                  <a:rPr lang="en-US" sz="2400" baseline="-25000" dirty="0" smtClean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গ্যাসে অনু আছে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 =    </a:t>
                </a:r>
                <a:r>
                  <a:rPr lang="en-US" sz="2400" b="1" dirty="0" smtClean="0">
                    <a:latin typeface="Shonar Bangla" pitchFamily="34" charset="0"/>
                    <a:cs typeface="Shonar Bangla" pitchFamily="34" charset="0"/>
                  </a:rPr>
                  <a:t>1.344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𝟐𝟑</m:t>
                        </m:r>
                      </m:sup>
                    </m:sSup>
                  </m:oMath>
                </a14:m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 টি </a:t>
                </a:r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b="1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400" b="1" dirty="0" smtClean="0">
                    <a:latin typeface="Shonar Bangla" pitchFamily="34" charset="0"/>
                    <a:cs typeface="Shonar Bangla" pitchFamily="34" charset="0"/>
                  </a:rPr>
                  <a:t>CH</a:t>
                </a:r>
                <a:r>
                  <a:rPr lang="en-US" sz="2400" baseline="-25000" dirty="0" smtClean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গ্যাসে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H 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পরমানু আছে,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= 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(</a:t>
                </a:r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1.344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𝟐𝟑</m:t>
                        </m:r>
                      </m:sup>
                    </m:sSup>
                  </m:oMath>
                </a14:m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/>
                      </a:rPr>
                      <m:t>×</m:t>
                    </m:r>
                  </m:oMath>
                </a14:m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 4)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টি </a:t>
                </a:r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                                              = </a:t>
                </a:r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5.377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𝟐𝟑</m:t>
                        </m:r>
                      </m:sup>
                    </m:sSup>
                  </m:oMath>
                </a14:m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টি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(উঃ )</a:t>
                </a:r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  <a:blipFill rotWithShape="1">
                <a:blip r:embed="rId2"/>
                <a:stretch>
                  <a:fillRect l="-519" t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743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1355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৪।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  একটি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H</a:t>
                </a:r>
                <a:r>
                  <a:rPr lang="en-US" sz="24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O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অণুর ভর কত ?</a:t>
                </a:r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সমাধানঃ</a:t>
                </a: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দেওয়া আছে, অণুর সংখ্যা ,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N=  1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টি</a:t>
                </a:r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H</a:t>
                </a:r>
                <a:r>
                  <a:rPr lang="en-US" sz="2400" baseline="-25000" dirty="0" smtClean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O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আনবিক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ভর  ,  M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=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1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×</m:t>
                    </m:r>
                    <m:r>
                      <a:rPr lang="en-US" sz="2400" i="1">
                        <a:latin typeface="Cambria Math"/>
                      </a:rPr>
                      <m:t>2</m:t>
                    </m:r>
                    <m:r>
                      <a:rPr lang="en-US" sz="2400" i="1">
                        <a:latin typeface="Cambria Math"/>
                      </a:rPr>
                      <m:t>+ </m:t>
                    </m:r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16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=  2+16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 =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18 </a:t>
                </a: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আমরা জানি,</a:t>
                </a:r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𝑾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𝑴</m:t>
                        </m:r>
                      </m:den>
                    </m:f>
                  </m:oMath>
                </a14:m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𝑵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𝟎𝟐𝟑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𝟐𝟑</m:t>
                                  </m:r>
                                </m:sup>
                              </m:sSup>
                            </m:e>
                          </m:mr>
                        </m:m>
                      </m:den>
                    </m:f>
                  </m:oMath>
                </a14:m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বা,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1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023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23</m:t>
                                  </m:r>
                                </m:sup>
                              </m:sSup>
                            </m:e>
                          </m:mr>
                        </m:m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endParaRPr lang="bn-BD" sz="2400" dirty="0">
                  <a:latin typeface="Shonar Bangla" pitchFamily="34" charset="0"/>
                  <a:cs typeface="Shonar Bangla" pitchFamily="34" charset="0"/>
                </a:endParaRPr>
              </a:p>
              <a:p>
                <a:endParaRPr lang="bn-BD" sz="2400" b="1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বা,    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w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6.023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=  18</a:t>
                </a: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বা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,    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W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US" sz="2400">
                            <a:latin typeface="Cambria Math"/>
                          </a:rPr>
                          <m:t> </m:t>
                        </m:r>
                        <m:r>
                          <a:rPr lang="en-US" sz="2400">
                            <a:latin typeface="Cambria Math"/>
                          </a:rPr>
                          <m:t>6</m:t>
                        </m:r>
                        <m:r>
                          <a:rPr lang="en-US" sz="2400">
                            <a:latin typeface="Cambria Math"/>
                          </a:rPr>
                          <m:t>.</m:t>
                        </m:r>
                        <m:r>
                          <a:rPr lang="en-US" sz="2400">
                            <a:latin typeface="Cambria Math"/>
                          </a:rPr>
                          <m:t>023</m:t>
                        </m:r>
                        <m:r>
                          <a:rPr lang="en-US" sz="2400" i="1">
                            <a:latin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=  2.988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g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endParaRPr lang="en-US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একটি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H</a:t>
                </a:r>
                <a:r>
                  <a:rPr lang="en-US" sz="24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O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অণুর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ভর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2.988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g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(উঃ)</a:t>
                </a:r>
                <a:endParaRPr lang="en-US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135563"/>
              </a:xfrm>
              <a:blipFill rotWithShape="1">
                <a:blip r:embed="rId2"/>
                <a:stretch>
                  <a:fillRect l="-963" t="-2257" b="-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807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0"/>
            <a:ext cx="8229600" cy="1143000"/>
          </a:xfrm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762000"/>
                <a:ext cx="8229600" cy="528796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bn-BD" sz="2400" b="1" dirty="0" smtClean="0">
                    <a:latin typeface="Shonar Bangla" pitchFamily="34" charset="0"/>
                    <a:cs typeface="Shonar Bangla" pitchFamily="34" charset="0"/>
                  </a:rPr>
                  <a:t>৫। </a:t>
                </a:r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1 g   H</a:t>
                </a:r>
                <a:r>
                  <a:rPr lang="en-US" sz="2400" b="1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SO</a:t>
                </a:r>
                <a:r>
                  <a:rPr lang="en-US" sz="2400" b="1" baseline="-25000" dirty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400" b="1" dirty="0">
                    <a:latin typeface="Shonar Bangla" pitchFamily="34" charset="0"/>
                    <a:cs typeface="Shonar Bangla" pitchFamily="34" charset="0"/>
                  </a:rPr>
                  <a:t>এ কতগুলো </a:t>
                </a:r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H</a:t>
                </a:r>
                <a:r>
                  <a:rPr lang="en-US" sz="2400" b="1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SO</a:t>
                </a:r>
                <a:r>
                  <a:rPr lang="en-US" sz="2400" b="1" baseline="-25000" dirty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bn-BD" sz="2400" b="1" baseline="-250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400" b="1" dirty="0">
                    <a:latin typeface="Shonar Bangla" pitchFamily="34" charset="0"/>
                    <a:cs typeface="Shonar Bangla" pitchFamily="34" charset="0"/>
                  </a:rPr>
                  <a:t>অণু থাকে ? </a:t>
                </a:r>
                <a:endParaRPr lang="en-US" sz="2400" b="1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সমাধানঃ</a:t>
                </a: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দেওয়া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আছে,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H</a:t>
                </a:r>
                <a:r>
                  <a:rPr lang="en-US" sz="2400" baseline="-25000" dirty="0" smtClean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SO</a:t>
                </a:r>
                <a:r>
                  <a:rPr lang="en-US" sz="2400" baseline="-25000" dirty="0" smtClean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এর 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ভর ,   W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=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1 g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H</a:t>
                </a:r>
                <a:r>
                  <a:rPr lang="en-US" sz="24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SO</a:t>
                </a:r>
                <a:r>
                  <a:rPr lang="en-US" sz="2400" baseline="-25000" dirty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এর  আনবিক ভর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,  M   =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1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×</m:t>
                    </m:r>
                    <m:r>
                      <a:rPr lang="en-US" sz="2400" i="1">
                        <a:latin typeface="Cambria Math"/>
                      </a:rPr>
                      <m:t>2</m:t>
                    </m:r>
                    <m:r>
                      <a:rPr lang="bn-BD" sz="2400" b="0" i="1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+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32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+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16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4 </a:t>
                </a:r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                                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   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= 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2+32+ 64=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98</a:t>
                </a:r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আমরা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জানি,</a:t>
                </a:r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𝑾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𝑴</m:t>
                        </m:r>
                      </m:den>
                    </m:f>
                  </m:oMath>
                </a14:m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𝑵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𝟎𝟐𝟑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𝟐𝟑</m:t>
                                  </m:r>
                                </m:sup>
                              </m:sSup>
                            </m:e>
                          </m:mr>
                        </m:m>
                      </m:den>
                    </m:f>
                  </m:oMath>
                </a14:m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</a:p>
              <a:p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বা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,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98</m:t>
                        </m:r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𝑁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023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23</m:t>
                                  </m:r>
                                </m:sup>
                              </m:sSup>
                            </m:e>
                          </m:mr>
                        </m:m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বা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,  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×</m:t>
                    </m:r>
                    <m:r>
                      <a:rPr lang="en-US" sz="2400" b="0" i="1">
                        <a:latin typeface="Cambria Math"/>
                      </a:rPr>
                      <m:t>98</m:t>
                    </m:r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=  6.023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23</m:t>
                        </m:r>
                      </m:sup>
                    </m:sSup>
                  </m:oMath>
                </a14:m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বা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,  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N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𝟔</m:t>
                        </m:r>
                        <m:r>
                          <a:rPr lang="en-US" sz="2400" b="1">
                            <a:latin typeface="Cambria Math"/>
                          </a:rPr>
                          <m:t>.</m:t>
                        </m:r>
                        <m:r>
                          <a:rPr lang="en-US" sz="2400" b="1" i="1">
                            <a:latin typeface="Cambria Math"/>
                          </a:rPr>
                          <m:t>𝟎𝟐𝟑</m:t>
                        </m:r>
                        <m:r>
                          <a:rPr lang="en-US" sz="2400" b="1" i="1">
                            <a:latin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/>
                              </a:rPr>
                              <m:t>𝟐𝟑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98</m:t>
                        </m:r>
                      </m:den>
                    </m:f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=  6.145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21</m:t>
                        </m:r>
                      </m:sup>
                    </m:sSup>
                  </m:oMath>
                </a14:m>
                <a:endParaRPr lang="bn-BD" sz="24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H</a:t>
                </a:r>
                <a:r>
                  <a:rPr lang="en-US" sz="2400" baseline="-25000" dirty="0">
                    <a:latin typeface="Shonar Bangla" pitchFamily="34" charset="0"/>
                    <a:cs typeface="Shonar Bangla" pitchFamily="34" charset="0"/>
                  </a:rPr>
                  <a:t>2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SO</a:t>
                </a:r>
                <a:r>
                  <a:rPr lang="en-US" sz="2400" baseline="-25000" dirty="0">
                    <a:latin typeface="Shonar Bangla" pitchFamily="34" charset="0"/>
                    <a:cs typeface="Shonar Bangla" pitchFamily="34" charset="0"/>
                  </a:rPr>
                  <a:t>4</a:t>
                </a:r>
                <a:r>
                  <a:rPr lang="bn-BD" sz="2400" baseline="-25000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অণু থাকে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6.145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21</m:t>
                        </m:r>
                      </m:sup>
                    </m:sSup>
                  </m:oMath>
                </a14:m>
                <a:r>
                  <a:rPr lang="bn-BD" sz="2400" dirty="0">
                    <a:latin typeface="Shonar Bangla" pitchFamily="34" charset="0"/>
                    <a:cs typeface="Shonar Bangla" pitchFamily="34" charset="0"/>
                  </a:rPr>
                  <a:t> টি </a:t>
                </a:r>
                <a:r>
                  <a:rPr lang="bn-BD" sz="2400" dirty="0" smtClean="0">
                    <a:latin typeface="Shonar Bangla" pitchFamily="34" charset="0"/>
                    <a:cs typeface="Shonar Bangla" pitchFamily="34" charset="0"/>
                  </a:rPr>
                  <a:t>  ( উঃ) </a:t>
                </a:r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762000"/>
                <a:ext cx="8229600" cy="5287963"/>
              </a:xfrm>
              <a:blipFill rotWithShape="1">
                <a:blip r:embed="rId2"/>
                <a:stretch>
                  <a:fillRect l="-667" t="-20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719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914400"/>
            <a:ext cx="8229600" cy="1143000"/>
          </a:xfrm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440363"/>
              </a:xfrm>
            </p:spPr>
            <p:txBody>
              <a:bodyPr>
                <a:normAutofit fontScale="92500" lnSpcReduction="10000"/>
              </a:bodyPr>
              <a:lstStyle/>
              <a:p>
                <a:pPr marL="342900" lvl="5" indent="-342900"/>
                <a:r>
                  <a:rPr lang="bn-BD" sz="2400" b="1" dirty="0" smtClean="0">
                    <a:latin typeface="Shonar Bangla" pitchFamily="34" charset="0"/>
                    <a:cs typeface="Shonar Bangla" pitchFamily="34" charset="0"/>
                  </a:rPr>
                  <a:t>৬। </a:t>
                </a:r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18 g  </a:t>
                </a:r>
                <a:r>
                  <a:rPr lang="bn-BD" sz="2400" b="1" dirty="0">
                    <a:latin typeface="Shonar Bangla" pitchFamily="34" charset="0"/>
                    <a:cs typeface="Shonar Bangla" pitchFamily="34" charset="0"/>
                  </a:rPr>
                  <a:t>হিলিয়াম গ্যাস পূর্ণ একটি বেলুনের আয়তন </a:t>
                </a:r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0.10 m</a:t>
                </a:r>
                <a:r>
                  <a:rPr lang="en-US" sz="2400" b="1" baseline="30000" dirty="0">
                    <a:latin typeface="Shonar Bangla" pitchFamily="34" charset="0"/>
                    <a:cs typeface="Shonar Bangla" pitchFamily="34" charset="0"/>
                  </a:rPr>
                  <a:t>3</a:t>
                </a:r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bn-BD" sz="2400" b="1" dirty="0">
                    <a:latin typeface="Shonar Bangla" pitchFamily="34" charset="0"/>
                    <a:cs typeface="Shonar Bangla" pitchFamily="34" charset="0"/>
                  </a:rPr>
                  <a:t>বেলুনের ভিতর গ্যাসের চাপ </a:t>
                </a:r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1.2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2400" b="1" dirty="0">
                    <a:latin typeface="Shonar Bangla" pitchFamily="34" charset="0"/>
                    <a:cs typeface="Shonar Bangla" pitchFamily="34" charset="0"/>
                  </a:rPr>
                  <a:t>   Pa </a:t>
                </a:r>
                <a:r>
                  <a:rPr lang="bn-BD" sz="2400" b="1" dirty="0">
                    <a:latin typeface="Shonar Bangla" pitchFamily="34" charset="0"/>
                    <a:cs typeface="Shonar Bangla" pitchFamily="34" charset="0"/>
                  </a:rPr>
                  <a:t>হলে বেলুনের মধ্যবর্তী গ্যাসের তাপমাত্রা কত? </a:t>
                </a:r>
                <a:endParaRPr lang="en-US" sz="2400" b="1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সমাধানঃ</a:t>
                </a:r>
              </a:p>
              <a:p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দেওয়া আছে,</a:t>
                </a:r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 মোলার </a:t>
                </a:r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ধ্রুবক </a:t>
                </a:r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,  </a:t>
                </a:r>
                <a:r>
                  <a:rPr lang="en-US" sz="2800" dirty="0" smtClean="0">
                    <a:latin typeface="Shonar Bangla" pitchFamily="34" charset="0"/>
                    <a:cs typeface="Shonar Bangla" pitchFamily="34" charset="0"/>
                  </a:rPr>
                  <a:t>R</a:t>
                </a:r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= </a:t>
                </a:r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 8.31 JK</a:t>
                </a:r>
                <a:r>
                  <a:rPr lang="bn-BD" sz="2800" baseline="30000" dirty="0">
                    <a:latin typeface="Shonar Bangla" pitchFamily="34" charset="0"/>
                    <a:cs typeface="Shonar Bangla" pitchFamily="34" charset="0"/>
                  </a:rPr>
                  <a:t>-1</a:t>
                </a:r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mol</a:t>
                </a:r>
                <a:r>
                  <a:rPr lang="bn-BD" sz="2800" baseline="30000" dirty="0">
                    <a:latin typeface="Shonar Bangla" pitchFamily="34" charset="0"/>
                    <a:cs typeface="Shonar Bangla" pitchFamily="34" charset="0"/>
                  </a:rPr>
                  <a:t>-1</a:t>
                </a:r>
                <a:endParaRPr lang="en-US" sz="28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                  হিলিয়ামের </a:t>
                </a:r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ভর </a:t>
                </a:r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,   W </a:t>
                </a:r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=</a:t>
                </a:r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18 g </a:t>
                </a:r>
              </a:p>
              <a:p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     হিলিয়ামের </a:t>
                </a:r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পারমানবিক  ভর, </a:t>
                </a:r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M = 4 </a:t>
                </a:r>
              </a:p>
              <a:p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    চাপ   </a:t>
                </a:r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,</a:t>
                </a:r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P  =  1.2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   Pa </a:t>
                </a:r>
              </a:p>
              <a:p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 আয়তন</a:t>
                </a:r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, </a:t>
                </a:r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V =  0.1  </a:t>
                </a:r>
                <a:r>
                  <a:rPr lang="en-US" sz="2800" dirty="0" smtClean="0">
                    <a:latin typeface="Shonar Bangla" pitchFamily="34" charset="0"/>
                    <a:cs typeface="Shonar Bangla" pitchFamily="34" charset="0"/>
                  </a:rPr>
                  <a:t>m</a:t>
                </a:r>
                <a:r>
                  <a:rPr lang="en-US" sz="2800" baseline="30000" dirty="0" smtClean="0">
                    <a:latin typeface="Shonar Bangla" pitchFamily="34" charset="0"/>
                    <a:cs typeface="Shonar Bangla" pitchFamily="34" charset="0"/>
                  </a:rPr>
                  <a:t>3</a:t>
                </a:r>
                <a:r>
                  <a:rPr lang="bn-BD" sz="2800" baseline="30000" dirty="0" smtClean="0">
                    <a:latin typeface="Shonar Bangla" pitchFamily="34" charset="0"/>
                    <a:cs typeface="Shonar Bangla" pitchFamily="34" charset="0"/>
                  </a:rPr>
                  <a:t>,</a:t>
                </a:r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    মোল,n=?</a:t>
                </a:r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  ,  তাপমাত্রা,T=?</a:t>
                </a:r>
              </a:p>
              <a:p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আমরা জানি,       </a:t>
                </a:r>
                <a:r>
                  <a:rPr lang="en-US" sz="2800" dirty="0" smtClean="0">
                    <a:latin typeface="Shonar Bangla" pitchFamily="34" charset="0"/>
                    <a:cs typeface="Shonar Bangla" pitchFamily="34" charset="0"/>
                  </a:rPr>
                  <a:t>n</a:t>
                </a:r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800" dirty="0" smtClean="0">
                    <a:latin typeface="Shonar Bangla" pitchFamily="34" charset="0"/>
                    <a:cs typeface="Shonar Bangla" pitchFamily="34" charset="0"/>
                  </a:rPr>
                  <a:t>=</a:t>
                </a:r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8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𝑀</m:t>
                        </m:r>
                      </m:den>
                    </m:f>
                  </m:oMath>
                </a14:m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800" dirty="0" smtClean="0">
                    <a:latin typeface="Shonar Bangla" pitchFamily="34" charset="0"/>
                    <a:cs typeface="Shonar Bangla" pitchFamily="34" charset="0"/>
                  </a:rPr>
                  <a:t>=</a:t>
                </a:r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800" dirty="0" smtClean="0">
                    <a:latin typeface="Shonar Bangla" pitchFamily="34" charset="0"/>
                    <a:cs typeface="Shonar Bangla" pitchFamily="34" charset="0"/>
                  </a:rPr>
                  <a:t>4.5   </a:t>
                </a:r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মোল </a:t>
                </a:r>
                <a:endParaRPr lang="en-US" sz="28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আবার , </a:t>
                </a:r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n </a:t>
                </a:r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800" dirty="0" smtClean="0">
                    <a:latin typeface="Shonar Bangla" pitchFamily="34" charset="0"/>
                    <a:cs typeface="Shonar Bangla" pitchFamily="34" charset="0"/>
                  </a:rPr>
                  <a:t>=</a:t>
                </a:r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8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𝑃𝑉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𝑅𝑇</m:t>
                        </m:r>
                      </m:den>
                    </m:f>
                  </m:oMath>
                </a14:m>
                <a:endParaRPr lang="en-US" sz="28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800" dirty="0">
                    <a:latin typeface="Shonar Bangla" pitchFamily="34" charset="0"/>
                    <a:cs typeface="Shonar Bangla" pitchFamily="34" charset="0"/>
                  </a:rPr>
                  <a:t>বা</a:t>
                </a:r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,        </a:t>
                </a:r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T </a:t>
                </a:r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    </a:t>
                </a:r>
                <a:r>
                  <a:rPr lang="en-US" sz="28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𝑃𝑉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𝑅𝑛</m:t>
                        </m:r>
                      </m:den>
                    </m:f>
                  </m:oMath>
                </a14:m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   =  </a:t>
                </a:r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8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×</m:t>
                                    </m:r>
                                  </m:e>
                                  <m:e>
                                    <m:sSup>
                                      <m:sSupPr>
                                        <m:ctrlPr>
                                          <a:rPr lang="en-US" sz="28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i="1">
                                            <a:latin typeface="Cambria Math"/>
                                          </a:rPr>
                                          <m:t>10</m:t>
                                        </m:r>
                                      </m:e>
                                      <m:sup>
                                        <m:r>
                                          <a:rPr lang="en-US" sz="28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×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10</m:t>
                              </m:r>
                            </m:e>
                          </m:mr>
                        </m:m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8</m:t>
                        </m:r>
                        <m:r>
                          <a:rPr lang="en-US" sz="2800" i="1">
                            <a:latin typeface="Cambria Math"/>
                          </a:rPr>
                          <m:t>.</m:t>
                        </m:r>
                        <m:r>
                          <a:rPr lang="en-US" sz="2800" i="1">
                            <a:latin typeface="Cambria Math"/>
                          </a:rPr>
                          <m:t>31</m:t>
                        </m:r>
                        <m:r>
                          <a:rPr lang="en-US" sz="2800" i="1">
                            <a:latin typeface="Cambria Math"/>
                          </a:rPr>
                          <m:t>×</m:t>
                        </m:r>
                        <m:r>
                          <a:rPr lang="en-US" sz="2800" i="1">
                            <a:latin typeface="Cambria Math"/>
                          </a:rPr>
                          <m:t>4</m:t>
                        </m:r>
                        <m:r>
                          <a:rPr lang="en-US" sz="2800" i="1">
                            <a:latin typeface="Cambria Math"/>
                          </a:rPr>
                          <m:t>.</m:t>
                        </m:r>
                        <m:r>
                          <a:rPr lang="en-US" sz="28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bn-BD" sz="2800" b="0" i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US" sz="28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1200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37</m:t>
                        </m:r>
                        <m:r>
                          <a:rPr lang="en-US" sz="2800" i="1">
                            <a:latin typeface="Cambria Math"/>
                          </a:rPr>
                          <m:t>.</m:t>
                        </m:r>
                        <m:r>
                          <a:rPr lang="en-US" sz="2800" i="1">
                            <a:latin typeface="Cambria Math"/>
                          </a:rPr>
                          <m:t>395</m:t>
                        </m:r>
                      </m:den>
                    </m:f>
                  </m:oMath>
                </a14:m>
                <a:r>
                  <a:rPr lang="bn-BD" sz="28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=  320.9 K</a:t>
                </a:r>
              </a:p>
              <a:p>
                <a:pPr marL="0" indent="0">
                  <a:buNone/>
                </a:pPr>
                <a:endParaRPr lang="en-US" sz="2800" dirty="0">
                  <a:latin typeface="Shonar Bangla" pitchFamily="34" charset="0"/>
                  <a:cs typeface="Shonar Bangla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440363"/>
              </a:xfrm>
              <a:blipFill rotWithShape="1">
                <a:blip r:embed="rId2"/>
                <a:stretch>
                  <a:fillRect l="-1111" t="-1906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407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217</TotalTime>
  <Words>1305</Words>
  <Application>Microsoft Office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                    শিক্ষক পরিচিতি  </vt:lpstr>
      <vt:lpstr>৯ম/ ১০ম শ্রেণি  রসায়ন বিজ্ঞান , ৬ষ্ঠ অধ্যায়( গাণিতিক সমস্যা)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81</cp:revision>
  <dcterms:created xsi:type="dcterms:W3CDTF">2020-04-30T11:34:08Z</dcterms:created>
  <dcterms:modified xsi:type="dcterms:W3CDTF">2020-05-23T11:37:12Z</dcterms:modified>
</cp:coreProperties>
</file>