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3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457200" y="2438400"/>
            <a:ext cx="8305800" cy="1042416"/>
          </a:xfrm>
          <a:prstGeom prst="bevel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>
              <a:solidFill>
                <a:schemeClr val="tx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457200" y="685800"/>
            <a:ext cx="8229600" cy="1216152"/>
          </a:xfrm>
          <a:prstGeom prst="cub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রাহিম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5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629" y="3886200"/>
            <a:ext cx="4746171" cy="2657856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743200" y="152400"/>
            <a:ext cx="3581400" cy="1295400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457200" y="1600200"/>
            <a:ext cx="8458200" cy="3505200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প্রস্তুতের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পদক্ষেপ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নিয়মাবলী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(ক) 1987 		(খ) 198৮		(গ) 1989		(ঘ) 1990</a:t>
            </a:r>
          </a:p>
          <a:p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বিনিয়োগ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কার্যক্রম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(খ)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পণ্যদ্রব্য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(গ)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(ঘ)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1987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পরিশোধ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(ঘ)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2971800" y="5486400"/>
            <a:ext cx="3048000" cy="914400"/>
          </a:xfrm>
          <a:prstGeom prst="hexag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8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1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2667000" y="304800"/>
            <a:ext cx="3581400" cy="1216152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828800"/>
            <a:ext cx="82296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2133600" y="3124200"/>
            <a:ext cx="4800600" cy="1600200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9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9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Bevel 6"/>
          <p:cNvSpPr/>
          <p:nvPr/>
        </p:nvSpPr>
        <p:spPr>
          <a:xfrm>
            <a:off x="457200" y="5257800"/>
            <a:ext cx="8077200" cy="1042416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81000"/>
            <a:ext cx="5673025" cy="3535653"/>
          </a:xfrm>
          <a:prstGeom prst="flowChartAlternateProcess">
            <a:avLst/>
          </a:prstGeom>
        </p:spPr>
      </p:pic>
      <p:sp>
        <p:nvSpPr>
          <p:cNvPr id="5" name="Bevel 4"/>
          <p:cNvSpPr/>
          <p:nvPr/>
        </p:nvSpPr>
        <p:spPr>
          <a:xfrm>
            <a:off x="1219200" y="4267200"/>
            <a:ext cx="6705600" cy="1042416"/>
          </a:xfrm>
          <a:prstGeom prst="beve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990600" y="5562600"/>
            <a:ext cx="7010400" cy="1066800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gnetic Disk 4"/>
          <p:cNvSpPr/>
          <p:nvPr/>
        </p:nvSpPr>
        <p:spPr>
          <a:xfrm>
            <a:off x="2590800" y="381000"/>
            <a:ext cx="3810000" cy="137160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SC_37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905000"/>
            <a:ext cx="3086100" cy="2057400"/>
          </a:xfrm>
          <a:prstGeom prst="ellipse">
            <a:avLst/>
          </a:prstGeom>
        </p:spPr>
      </p:pic>
      <p:sp>
        <p:nvSpPr>
          <p:cNvPr id="8" name="Flowchart: Magnetic Disk 7"/>
          <p:cNvSpPr/>
          <p:nvPr/>
        </p:nvSpPr>
        <p:spPr>
          <a:xfrm>
            <a:off x="152400" y="3886200"/>
            <a:ext cx="4114800" cy="29718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হারুনুর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রশীদ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জিয়াউর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 01711-378527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Magnetic Disk 8"/>
          <p:cNvSpPr/>
          <p:nvPr/>
        </p:nvSpPr>
        <p:spPr>
          <a:xfrm>
            <a:off x="5638800" y="3810000"/>
            <a:ext cx="3200400" cy="3048000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:</a:t>
            </a:r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দশ</a:t>
            </a:r>
          </a:p>
          <a:p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হিসাববিজ্ঞান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2য়</a:t>
            </a:r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as-IN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24</a:t>
            </a:r>
            <a:r>
              <a:rPr lang="as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514600" y="457200"/>
            <a:ext cx="4191000" cy="22860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124200"/>
            <a:ext cx="8686800" cy="3505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2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পদ্ধতিসমূহ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চিহ্ণিত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4।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5।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6।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প্রস্তুতের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পদক্ষেপ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নিয়মাবলী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28600" y="304800"/>
            <a:ext cx="8686800" cy="2514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হিসাবকালের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আগমন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নির্গমনকে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আগমন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নির্গমন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বিবরণীতে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IAS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-7)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0"/>
            <a:ext cx="2857500" cy="1600200"/>
          </a:xfrm>
          <a:prstGeom prst="rect">
            <a:avLst/>
          </a:prstGeom>
        </p:spPr>
      </p:pic>
      <p:pic>
        <p:nvPicPr>
          <p:cNvPr id="6" name="Picture 5" descr="images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3048000"/>
            <a:ext cx="2752725" cy="1666875"/>
          </a:xfrm>
          <a:prstGeom prst="rect">
            <a:avLst/>
          </a:prstGeom>
        </p:spPr>
      </p:pic>
      <p:pic>
        <p:nvPicPr>
          <p:cNvPr id="7" name="Picture 6" descr="download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3048000"/>
            <a:ext cx="2800350" cy="1590675"/>
          </a:xfrm>
          <a:prstGeom prst="rect">
            <a:avLst/>
          </a:prstGeom>
        </p:spPr>
      </p:pic>
      <p:pic>
        <p:nvPicPr>
          <p:cNvPr id="8" name="Picture 7" descr="download (1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1" y="4876800"/>
            <a:ext cx="2895600" cy="1562100"/>
          </a:xfrm>
          <a:prstGeom prst="rect">
            <a:avLst/>
          </a:prstGeom>
        </p:spPr>
      </p:pic>
      <p:pic>
        <p:nvPicPr>
          <p:cNvPr id="9" name="Picture 8" descr="images (1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800" y="4876800"/>
            <a:ext cx="2667000" cy="1600200"/>
          </a:xfrm>
          <a:prstGeom prst="rect">
            <a:avLst/>
          </a:prstGeom>
        </p:spPr>
      </p:pic>
      <p:pic>
        <p:nvPicPr>
          <p:cNvPr id="11" name="Picture 10" descr="download (9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72200" y="4876800"/>
            <a:ext cx="2752725" cy="1619250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7630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রাবেয়া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জানুয়ারি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2013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31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2013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উদ্বর্তপত্র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নিম্নরুপঃ</a:t>
            </a:r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066800"/>
          <a:ext cx="9144000" cy="290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1143000"/>
                <a:gridCol w="1143000"/>
                <a:gridCol w="2362200"/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শেয়ারহোল্ডারদের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1/1/2013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31/12/2013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সম্পদসতূহ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1/1/2013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31/12/2013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শেয়ারহোল্ডারদের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endParaRPr lang="en-US" sz="1600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বন্ড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বাট্টা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সংরক্ষিত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1/1/2013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30,000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22,000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(2,000)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35,000</a:t>
                      </a:r>
                    </a:p>
                    <a:p>
                      <a:pPr algn="ctr"/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15,000</a:t>
                      </a:r>
                    </a:p>
                    <a:p>
                      <a:pPr algn="ctr"/>
                      <a:endParaRPr lang="en-US" sz="16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6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6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1,15,200</a:t>
                      </a:r>
                      <a:endParaRPr lang="en-US" sz="16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31/12/2013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32,000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22,000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(1,800)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43,500</a:t>
                      </a:r>
                    </a:p>
                    <a:p>
                      <a:pPr algn="ctr"/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19,500</a:t>
                      </a:r>
                    </a:p>
                    <a:p>
                      <a:pPr algn="ctr"/>
                      <a:endParaRPr lang="en-US" sz="16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6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6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1,15,200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সম্পদসমূহ</a:t>
                      </a:r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নদগ</a:t>
                      </a:r>
                      <a:endParaRPr lang="en-US" sz="1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ভুমি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দালান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কোঠা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যন্ত্রপাতি</a:t>
                      </a:r>
                      <a:endParaRPr lang="en-US" sz="1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অবচয়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r>
                        <a:rPr lang="en-US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পেটেন্টস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1/1/2013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40,000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15,000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4,000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20,000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15,000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(5,000)</a:t>
                      </a:r>
                    </a:p>
                    <a:p>
                      <a:pPr algn="ctr"/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1,000</a:t>
                      </a:r>
                    </a:p>
                    <a:p>
                      <a:pPr algn="ctr"/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1,15,200</a:t>
                      </a:r>
                      <a:endParaRPr lang="en-US" sz="16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31/12/2013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44,400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20,700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15,000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4,000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16,000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17,000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(2,800)</a:t>
                      </a:r>
                    </a:p>
                    <a:p>
                      <a:pPr algn="ctr"/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900</a:t>
                      </a:r>
                    </a:p>
                    <a:p>
                      <a:pPr algn="ctr"/>
                      <a:r>
                        <a:rPr lang="en-US" sz="1600" u="sng" dirty="0" smtClean="0">
                          <a:latin typeface="NikoshBAN" pitchFamily="2" charset="0"/>
                          <a:cs typeface="NikoshBAN" pitchFamily="2" charset="0"/>
                        </a:rPr>
                        <a:t>1,15,200</a:t>
                      </a:r>
                      <a:endParaRPr lang="en-US" sz="1600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52400" y="4191000"/>
            <a:ext cx="88392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তথ্যাবলীঃ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10,000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2।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লভ্যাশ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2,000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ষ্টক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3,500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3।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দালান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1,400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ক্রয়মূল্য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4,000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বহিঃমূল্য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1,000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4।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অবচয়ের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800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5।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5,000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ইস্যু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1066800" y="5562600"/>
            <a:ext cx="6934200" cy="1066800"/>
          </a:xfrm>
          <a:prstGeom prst="bevel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দালান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কোঠা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28600" y="457200"/>
            <a:ext cx="8763000" cy="5943600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54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দালানকোঠা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(1)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দালানকোঠা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		=1,400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বাদ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বহি:মূল্য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			=1,000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		=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400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(2)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=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সমাপনী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উদ্বৃত্ত-প্রারম্ভিক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উদ্বৃত্ত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	= (17,000-15,000 )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	=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2,000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397000"/>
          <a:ext cx="8839199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1295400"/>
                <a:gridCol w="1143000"/>
                <a:gridCol w="1676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হিসাবের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শিরোনাম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NikoshBAN" pitchFamily="2" charset="0"/>
                          <a:cs typeface="NikoshBAN" pitchFamily="2" charset="0"/>
                        </a:rPr>
                        <a:t>31/12/13</a:t>
                      </a:r>
                      <a:endParaRPr lang="en-US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NikoshBAN" pitchFamily="2" charset="0"/>
                          <a:cs typeface="NikoshBAN" pitchFamily="2" charset="0"/>
                        </a:rPr>
                        <a:t>01/01/13</a:t>
                      </a:r>
                      <a:endParaRPr lang="en-US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পরিবর্তনসমূহ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হিসাবের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শিরোনাম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NikoshBAN" pitchFamily="2" charset="0"/>
                          <a:cs typeface="NikoshBAN" pitchFamily="2" charset="0"/>
                        </a:rPr>
                        <a:t>31/12/13</a:t>
                      </a:r>
                      <a:endParaRPr lang="en-US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NikoshBAN" pitchFamily="2" charset="0"/>
                          <a:cs typeface="NikoshBAN" pitchFamily="2" charset="0"/>
                        </a:rPr>
                        <a:t>01/01/13</a:t>
                      </a:r>
                      <a:endParaRPr lang="en-US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পরিবর্তনসমূহ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বন্ড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বাট্টা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সংরক্ষিত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ভূমি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দালানকোঠা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যন্ত্রপাতি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অবচয়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পেটেন্টস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32,000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22,000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1,800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43,500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19,500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44,400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20,700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15,000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4,000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16,000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17,000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2,800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900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30,000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22,000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35,000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15,000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40,000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15,000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4,000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20,000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15,000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1,000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2000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…….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200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8,500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4,500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4,400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10,700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……</a:t>
                      </a: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…….</a:t>
                      </a: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4,000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2,000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2,200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100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lowchart: Terminator 4"/>
          <p:cNvSpPr/>
          <p:nvPr/>
        </p:nvSpPr>
        <p:spPr>
          <a:xfrm>
            <a:off x="1828800" y="228600"/>
            <a:ext cx="5638800" cy="682752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রাবেয়া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সম্পত্তি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দায়ের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71600"/>
          <a:ext cx="861060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  <a:gridCol w="838200"/>
                <a:gridCol w="914401"/>
              </a:tblGrid>
              <a:tr h="3671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শিরোনাম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738213">
                <a:tc>
                  <a:txBody>
                    <a:bodyPr/>
                    <a:lstStyle/>
                    <a:p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প্রবাহ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1400" b="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1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14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u="sng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1400" b="0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sng" dirty="0" err="1" smtClean="0">
                          <a:latin typeface="NikoshBAN" pitchFamily="2" charset="0"/>
                          <a:cs typeface="NikoshBAN" pitchFamily="2" charset="0"/>
                        </a:rPr>
                        <a:t>আয়কে</a:t>
                      </a:r>
                      <a:r>
                        <a:rPr lang="en-US" sz="1400" b="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1400" b="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400" b="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প্রবাহে</a:t>
                      </a:r>
                      <a:r>
                        <a:rPr lang="en-US" sz="1400" b="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রুপান্তরের</a:t>
                      </a:r>
                      <a:r>
                        <a:rPr lang="en-US" sz="1400" b="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1400" b="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সমন্বয়</a:t>
                      </a:r>
                      <a:r>
                        <a:rPr lang="en-US" sz="1400" b="0" u="sng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1400" b="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অবচয়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endParaRPr lang="en-US" sz="1400" b="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দালান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কোঠা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জনিত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1400" b="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দায়ের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endParaRPr lang="en-US" sz="1400" b="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বাট্টা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endParaRPr lang="en-US" sz="1400" b="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পেটেন্টেসের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endParaRPr lang="en-US" sz="1400" b="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endParaRPr lang="en-US" sz="1400" b="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1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প্রবাহ</a:t>
                      </a:r>
                      <a:endParaRPr lang="en-US" sz="1400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প্রবাহ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1400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dirty="0" err="1" smtClean="0">
                          <a:latin typeface="NikoshBAN" pitchFamily="2" charset="0"/>
                          <a:cs typeface="NikoshBAN" pitchFamily="2" charset="0"/>
                        </a:rPr>
                        <a:t>দালানকোঠা</a:t>
                      </a:r>
                      <a:r>
                        <a:rPr lang="en-US" sz="1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1400" b="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যন্ত্রপাতি</a:t>
                      </a:r>
                      <a:r>
                        <a:rPr lang="en-US" sz="1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en-US" sz="14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1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ব্যবহার</a:t>
                      </a:r>
                      <a:endParaRPr lang="en-US" sz="1400" b="1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অর্থায়ন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u="sng" dirty="0" err="1" smtClean="0">
                          <a:latin typeface="NikoshBAN" pitchFamily="2" charset="0"/>
                          <a:cs typeface="NikoshBAN" pitchFamily="2" charset="0"/>
                        </a:rPr>
                        <a:t>প্রবাহ</a:t>
                      </a:r>
                      <a:r>
                        <a:rPr lang="en-US" sz="1400" b="1" u="sng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r>
                        <a:rPr lang="en-US" sz="1400" b="0" u="none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400" b="0" u="none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dirty="0" err="1" smtClean="0">
                          <a:latin typeface="NikoshBAN" pitchFamily="2" charset="0"/>
                          <a:cs typeface="NikoshBAN" pitchFamily="2" charset="0"/>
                        </a:rPr>
                        <a:t>লভ্যাংশ</a:t>
                      </a:r>
                      <a:endParaRPr lang="en-US" sz="1400" b="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u="none" dirty="0" err="1" smtClean="0">
                          <a:latin typeface="NikoshBAN" pitchFamily="2" charset="0"/>
                          <a:cs typeface="NikoshBAN" pitchFamily="2" charset="0"/>
                        </a:rPr>
                        <a:t>সাধারণ</a:t>
                      </a:r>
                      <a:r>
                        <a:rPr lang="en-US" sz="1400" b="0" u="none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1400" b="0" u="none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1400" b="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অর্থায়ন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1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NikoshBAN" pitchFamily="2" charset="0"/>
                          <a:cs typeface="NikoshBAN" pitchFamily="2" charset="0"/>
                        </a:rPr>
                        <a:t>প্রবাহ</a:t>
                      </a:r>
                      <a:endParaRPr lang="en-US" sz="1400" b="1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u="none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1400" b="0" u="none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400" b="0" u="none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dirty="0" err="1" smtClean="0">
                          <a:latin typeface="NikoshBAN" pitchFamily="2" charset="0"/>
                          <a:cs typeface="NikoshBAN" pitchFamily="2" charset="0"/>
                        </a:rPr>
                        <a:t>বৃদ্ধি</a:t>
                      </a:r>
                      <a:endParaRPr lang="en-US" sz="1400" b="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u="none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1400" b="0" u="none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sz="1400" b="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400" b="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উদ্ভৃত্ত</a:t>
                      </a:r>
                      <a:endParaRPr lang="en-US" sz="1400" b="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="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---</a:t>
                      </a: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800</a:t>
                      </a: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(400)</a:t>
                      </a: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2,000</a:t>
                      </a: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200</a:t>
                      </a: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100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(10,700)</a:t>
                      </a:r>
                    </a:p>
                    <a:p>
                      <a:pPr algn="r"/>
                      <a:endParaRPr lang="en-US" sz="14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1,400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(2,000)</a:t>
                      </a: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(2,000)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  <a:endParaRPr lang="en-US" sz="1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(8,000)</a:t>
                      </a: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2,000</a:t>
                      </a: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(600)</a:t>
                      </a: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3,000</a:t>
                      </a: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4,400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40,000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44,400</a:t>
                      </a:r>
                      <a:endParaRPr lang="en-US" sz="1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 Diagonal Corner Rectangle 4"/>
          <p:cNvSpPr/>
          <p:nvPr/>
        </p:nvSpPr>
        <p:spPr>
          <a:xfrm>
            <a:off x="1219200" y="152400"/>
            <a:ext cx="6400800" cy="10668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রাবেয়া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2013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31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2895600" y="533400"/>
            <a:ext cx="3505200" cy="990600"/>
          </a:xfrm>
          <a:prstGeom prst="flowChartPrepar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381000" y="2209800"/>
            <a:ext cx="8305800" cy="1499616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Flowchart: Multidocument 5"/>
          <p:cNvSpPr/>
          <p:nvPr/>
        </p:nvSpPr>
        <p:spPr>
          <a:xfrm>
            <a:off x="1752600" y="4876800"/>
            <a:ext cx="5486400" cy="1524000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7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729</Words>
  <Application>Microsoft Office PowerPoint</Application>
  <PresentationFormat>On-screen Show (4:3)</PresentationFormat>
  <Paragraphs>249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72</cp:revision>
  <dcterms:created xsi:type="dcterms:W3CDTF">2006-08-16T00:00:00Z</dcterms:created>
  <dcterms:modified xsi:type="dcterms:W3CDTF">2020-05-24T09:04:33Z</dcterms:modified>
</cp:coreProperties>
</file>