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80" r:id="rId3"/>
    <p:sldId id="259" r:id="rId4"/>
    <p:sldId id="267" r:id="rId5"/>
    <p:sldId id="266" r:id="rId6"/>
    <p:sldId id="258" r:id="rId7"/>
    <p:sldId id="262" r:id="rId8"/>
    <p:sldId id="268" r:id="rId9"/>
    <p:sldId id="260" r:id="rId10"/>
    <p:sldId id="275" r:id="rId11"/>
    <p:sldId id="276" r:id="rId12"/>
    <p:sldId id="277" r:id="rId13"/>
    <p:sldId id="261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CC"/>
    <a:srgbClr val="CC0099"/>
    <a:srgbClr val="11F5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66338-E1AE-415E-8E63-DB4C06E0794D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5EA49-EEA4-47E7-BDFD-95458C1C5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950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5EA49-EEA4-47E7-BDFD-95458C1C5F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34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1FF4-7D33-485C-A768-1FE10B40A5F5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F993-F5D8-4F43-857D-8249300BF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682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1FF4-7D33-485C-A768-1FE10B40A5F5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F993-F5D8-4F43-857D-8249300BF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000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1FF4-7D33-485C-A768-1FE10B40A5F5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F993-F5D8-4F43-857D-8249300BF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538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1FF4-7D33-485C-A768-1FE10B40A5F5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F993-F5D8-4F43-857D-8249300BF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607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1FF4-7D33-485C-A768-1FE10B40A5F5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F993-F5D8-4F43-857D-8249300BF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18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1FF4-7D33-485C-A768-1FE10B40A5F5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F993-F5D8-4F43-857D-8249300BF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960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1FF4-7D33-485C-A768-1FE10B40A5F5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F993-F5D8-4F43-857D-8249300BF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22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1FF4-7D33-485C-A768-1FE10B40A5F5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F993-F5D8-4F43-857D-8249300BF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040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1FF4-7D33-485C-A768-1FE10B40A5F5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F993-F5D8-4F43-857D-8249300BF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08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1FF4-7D33-485C-A768-1FE10B40A5F5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F993-F5D8-4F43-857D-8249300BF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227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1FF4-7D33-485C-A768-1FE10B40A5F5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F993-F5D8-4F43-857D-8249300BF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971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81FF4-7D33-485C-A768-1FE10B40A5F5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F993-F5D8-4F43-857D-8249300BF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43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rthaprism2015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4074145fee1ac38f6e78a08a4d72547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52400"/>
            <a:ext cx="8610600" cy="660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304800"/>
            <a:ext cx="61722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শুভ সকাল </a:t>
            </a:r>
            <a:endParaRPr lang="en-US" sz="199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3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228600"/>
            <a:ext cx="8958262" cy="64633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246" y="713680"/>
            <a:ext cx="3505200" cy="29922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609600"/>
            <a:ext cx="3048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CC0099"/>
                </a:solidFill>
              </a:rPr>
              <a:t>আকর্ষণ তন্তু / ক্রোমোজোমাল তন্তু</a:t>
            </a:r>
          </a:p>
          <a:p>
            <a:endParaRPr lang="bn-BD" sz="2000" b="1" dirty="0">
              <a:solidFill>
                <a:srgbClr val="CC0099"/>
              </a:solidFill>
            </a:endParaRPr>
          </a:p>
          <a:p>
            <a:r>
              <a:rPr lang="bn-BD" sz="2000" b="1" dirty="0">
                <a:solidFill>
                  <a:srgbClr val="CC0099"/>
                </a:solidFill>
              </a:rPr>
              <a:t>ক্রোমোজোম</a:t>
            </a:r>
          </a:p>
          <a:p>
            <a:endParaRPr lang="bn-BD" sz="2000" b="1" dirty="0" smtClean="0">
              <a:solidFill>
                <a:srgbClr val="CC0099"/>
              </a:solidFill>
            </a:endParaRPr>
          </a:p>
          <a:p>
            <a:endParaRPr lang="bn-BD" sz="2000" b="1" dirty="0">
              <a:solidFill>
                <a:srgbClr val="CC0099"/>
              </a:solidFill>
            </a:endParaRPr>
          </a:p>
          <a:p>
            <a:r>
              <a:rPr lang="bn-BD" sz="20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স্পিন্ডল</a:t>
            </a:r>
            <a:r>
              <a:rPr lang="bn-BD" sz="2000" b="1" dirty="0" smtClean="0">
                <a:solidFill>
                  <a:srgbClr val="CC0099"/>
                </a:solidFill>
              </a:rPr>
              <a:t> যন্ত্র</a:t>
            </a:r>
            <a:endParaRPr lang="en-US" sz="2000" b="1" dirty="0">
              <a:solidFill>
                <a:srgbClr val="CC0099"/>
              </a:solidFill>
            </a:endParaRPr>
          </a:p>
          <a:p>
            <a:endParaRPr lang="bn-BD" sz="2000" b="1" dirty="0" smtClean="0">
              <a:solidFill>
                <a:srgbClr val="CC0099"/>
              </a:solidFill>
            </a:endParaRPr>
          </a:p>
          <a:p>
            <a:endParaRPr lang="bn-BD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33650" y="1020064"/>
            <a:ext cx="2220317" cy="0"/>
          </a:xfrm>
          <a:prstGeom prst="straightConnector1">
            <a:avLst/>
          </a:prstGeom>
          <a:ln w="28575">
            <a:solidFill>
              <a:srgbClr val="11F5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386508" y="1382486"/>
            <a:ext cx="2514600" cy="762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643808" y="2514600"/>
            <a:ext cx="125730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6324" y="386036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প্রো- মেটাফেজ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445139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 ধাপের বৈশিষ্ট্যঃ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সেন্ট্রিওল থেকে এস্টার রশ্মি নির্গত হয়।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প্রোটিন অনুর সমন্বয়ে অনেকগুলো তন্তুর সৃষ্টি হয়।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তন্তুগুলো একটি মাকু বা স্পিন্ডল যন্ত্র গঠন করে।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ক্রোমোসোমগুলো সেন্ট্রোমিয়ারের সাহায্যে তন্তুর গায়ে আটকে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0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63" y="0"/>
            <a:ext cx="8534400" cy="646330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 descr="C:\Users\DOEL\Pictures\metafej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81" r="3323"/>
          <a:stretch/>
        </p:blipFill>
        <p:spPr bwMode="auto">
          <a:xfrm>
            <a:off x="395844" y="286863"/>
            <a:ext cx="3906982" cy="3821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0" y="113625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বিষুবীয় অঞ্চল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362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</a:rPr>
              <a:t>ক্রোমোসোম</a:t>
            </a:r>
            <a:endParaRPr lang="en-US" sz="2800" dirty="0">
              <a:solidFill>
                <a:srgbClr val="0000CC"/>
              </a:solidFill>
            </a:endParaRPr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4191000" y="1397866"/>
            <a:ext cx="1371600" cy="2023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657600" y="2057400"/>
            <a:ext cx="1851561" cy="4894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9561" y="3962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990033"/>
                </a:solidFill>
              </a:rPr>
              <a:t>মেটাফেজ</a:t>
            </a:r>
            <a:endParaRPr lang="en-US" sz="3200" dirty="0">
              <a:solidFill>
                <a:srgbClr val="9900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9335" y="4331732"/>
            <a:ext cx="6794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ধাপের বৈশিষ্ট্য-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ক্রোমোসোম গুলো সর্বাধিক মোটাও খাটো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ক্রোমোসোম গুলো বিষুবীয় অঞ্চলে অবস্থান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419"/>
            <a:ext cx="8534400" cy="67403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4" descr="C:\Users\DOEL\Pictures\anafe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17" r="5055"/>
          <a:stretch/>
        </p:blipFill>
        <p:spPr bwMode="auto">
          <a:xfrm rot="5400000">
            <a:off x="-109412" y="448433"/>
            <a:ext cx="3706517" cy="2840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1066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বিভক্ত হওয়া ক্রোমোসোম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14600" y="1359932"/>
            <a:ext cx="1676400" cy="46886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514600" y="1436132"/>
            <a:ext cx="1676400" cy="92606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375501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এনাফেজ</a:t>
            </a:r>
            <a:endParaRPr lang="en-US" sz="3200" u="sng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2209800"/>
            <a:ext cx="4724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rgbClr val="CC0099"/>
                </a:solidFill>
              </a:rPr>
              <a:t>জোড়ায় কাজ</a:t>
            </a:r>
          </a:p>
          <a:p>
            <a:r>
              <a:rPr lang="bn-BD" sz="3200" dirty="0" smtClean="0"/>
              <a:t>এ ধাপে যা যা ঘটছে সেগুলি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dirty="0" smtClean="0"/>
              <a:t>।</a:t>
            </a:r>
            <a:endParaRPr lang="bn-BD" sz="3200" dirty="0"/>
          </a:p>
          <a:p>
            <a:endParaRPr lang="en-US" sz="3200" dirty="0"/>
          </a:p>
        </p:txBody>
      </p:sp>
      <p:sp>
        <p:nvSpPr>
          <p:cNvPr id="14" name="5-Point Star 13"/>
          <p:cNvSpPr/>
          <p:nvPr/>
        </p:nvSpPr>
        <p:spPr>
          <a:xfrm>
            <a:off x="3581400" y="2944151"/>
            <a:ext cx="457200" cy="338188"/>
          </a:xfrm>
          <a:prstGeom prst="star5">
            <a:avLst/>
          </a:prstGeom>
          <a:solidFill>
            <a:srgbClr val="11F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4366794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ধাপে যা যা ঘটে-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সেন্ট্রোমিয়ার বিভক্ত হওয়ায় ক্রোমোসোম দুটি খন্ডে আলাদা হয়।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খন্ডিত অংশ সমুহ বিপরীত মেরুমুখী হয়।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এ সময় সেন্ট্রোমিয়ার অগ্রগামী এবং ক্রোমোসোমগুলো অনুগামী হয়।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স্পিন্ডল যন্ত্র ধীরে ধীরে অদৃশ্য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88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98" t="46970" r="3342" b="13636"/>
          <a:stretch/>
        </p:blipFill>
        <p:spPr>
          <a:xfrm>
            <a:off x="2300779" y="-1"/>
            <a:ext cx="6843221" cy="3934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209" y="773668"/>
            <a:ext cx="1981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অপত্য নিউক্লিয়াস</a:t>
            </a:r>
          </a:p>
          <a:p>
            <a:endParaRPr lang="bn-BD" sz="2000" dirty="0" smtClean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20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05000" y="1524000"/>
            <a:ext cx="129540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371600" y="2743200"/>
            <a:ext cx="1763404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400" y="4267200"/>
            <a:ext cx="187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অপত্য কোষ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903022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CC"/>
                </a:solidFill>
              </a:rPr>
              <a:t>টেলোফেজ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79042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 ধাপে-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ক্রোমোসোমগুলো মেরুতে পৌছলে আবার পানি বৃদ্ধি পেতে থাকে।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ক্রোমোসোমগুলো সরু ও লম্বাটে হয়।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প্রোটিন অনুর দ্বারা নিউক্লিয়ার মেমব্রেন তৈরি হয়।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নিওক্লিওপ্লাজম গঠিত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7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783"/>
          <a:stretch/>
        </p:blipFill>
        <p:spPr>
          <a:xfrm>
            <a:off x="76200" y="27296"/>
            <a:ext cx="3602881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170"/>
          <a:stretch/>
        </p:blipFill>
        <p:spPr>
          <a:xfrm>
            <a:off x="4312026" y="228600"/>
            <a:ext cx="4831974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51399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মিয়োসিস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403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্মাইটোসিস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1" y="507183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উপরোক্ত কোষ বিভাজন দুইটির  মধ্যে পার্থক্য লিখ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1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6787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u="sng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মাইটোসিস কোষ বিভাজনের ধাপ কয়টি?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কোন ধাপে স্পিন্ডল যন্ত্রের সৃষ্টি হয়?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কোন ধাপে ক্রোমোজোম সমূহ ইংরেজি বর্ণের 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আকৃতি ধারণ করে?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মিয়োসিসে ক্রোমোজোম কয়বার বিভাজিত হয়?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এমিবা তে কোন ধরণের কোষ বিভাজন দেখা যায়?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কোন প্রক্রিয়ায় জনন কোষ বিভাজিত হয়?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৭। মাতৃকোষ ও অপত্য কোষে ক্রোমোজোম সংখ্যা কিভাবে সমান হয়?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5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038600"/>
            <a:ext cx="7848600" cy="21544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 বাড়ির কাজ</a:t>
            </a:r>
          </a:p>
          <a:p>
            <a:endParaRPr lang="bn-BD" dirty="0"/>
          </a:p>
          <a:p>
            <a:pPr algn="ctr"/>
            <a:r>
              <a:rPr lang="bn-BD" sz="3600" dirty="0" smtClean="0"/>
              <a:t>মাইটোসিস কোষ বিভাজন না ঘটলে জীবের কী কী অসুবিধা হত?</a:t>
            </a:r>
          </a:p>
        </p:txBody>
      </p:sp>
      <p:pic>
        <p:nvPicPr>
          <p:cNvPr id="6" name="Picture 5" descr="a91bc04301e0684cb555d808f8e90d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458200" cy="3662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78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8102"/>
            <a:ext cx="7848600" cy="5730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32766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30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04800" y="0"/>
            <a:ext cx="3810646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838200"/>
            <a:ext cx="5105400" cy="3581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I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পার্থ সারথী নাথ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PARTHA SARATHI NATH.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 শিক্ষক (কম্পিউটার)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লতিফপুর আলহাজ্ব আবদুল জলিল উচ্চ বিদ্যালয়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উপজেলা- সীতাকুন্ড, চট্টগ্রাম। </a:t>
            </a:r>
            <a:endParaRPr kumimoji="0" lang="bn-IN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মোবাইল-০১৮৩৯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৯২৮৬০৬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parthaprism2015@gmail.com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914400"/>
            <a:ext cx="2990334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4800" y="4724400"/>
            <a:ext cx="48006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শ্রেণি- ৯ম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বিষয়- বিজ্ঞান অধ্যায়- ৩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কোষ বিভাজন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926"/>
          <a:stretch/>
        </p:blipFill>
        <p:spPr>
          <a:xfrm>
            <a:off x="533400" y="685800"/>
            <a:ext cx="82296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791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উক্ত স্লাইডটিতে নিম্নোক্ত প্রশ্নগুলো করতে পারেন।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১ম ধাপে তোমরা কী দেখতে পাচ্ছ? ২। ২য় ধাপে কোষটিতে কী ঘটছে? ৩। ৩য় ধাপে কী হল?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৪। সম্পূর্ন প্রক্রিয়াটিকে আমরা কী বলতে পারি?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C000"/>
                </a:solidFill>
              </a:rPr>
              <a:t>একটি কোষ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990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</a:rPr>
              <a:t>১ম ধাপ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2500" y="1828800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</a:rPr>
              <a:t>২য় ধাপ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285241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</a:rPr>
              <a:t>৩য় ধাপ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6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762000"/>
            <a:ext cx="6553200" cy="5201424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কোষ বিভাজন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4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86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 algn="ctr">
              <a:buFont typeface="Wingdings" pitchFamily="2" charset="2"/>
              <a:buChar char="v"/>
            </a:pPr>
            <a:endParaRPr lang="bn-BD" sz="4400" u="sng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কোষ বিভাজনের ধারণা ব্যাখ্যা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 বিভাজনের প্রকারভেদ বর্ণনা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মাইটোসিসের ধাপসমূহ বর্ণনা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জীবদেহে মাইটোসিসের গুরুত্ব ব্যাখ্যা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মিয়োসিস কোষ বিভাজন ব্যাখ্যা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জীবনের ধারাবাহিকতা রক্ষায় কোষ বিভাজনের অবদান মূল্যায়ন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45"/>
          <a:stretch/>
        </p:blipFill>
        <p:spPr>
          <a:xfrm>
            <a:off x="1143000" y="36394"/>
            <a:ext cx="6336508" cy="6033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746" y="577334"/>
            <a:ext cx="27110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0060" y="-32266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অ্যা- মাইটোসিস          মাইটোসিস         মিয়োসিস             </a:t>
            </a:r>
            <a:endParaRPr lang="en-US" sz="3200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4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862" y="4059321"/>
            <a:ext cx="701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 ১ম ধাপটিতে কী ঘটছে?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একটি কোষ থেকে নতুন কয়টি কোষের সৃষ্টি হচ্ছে?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অ্যামাইটোসিস কাকে বলে?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968" y="3043133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6">
                    <a:lumMod val="75000"/>
                  </a:schemeClr>
                </a:solidFill>
              </a:rPr>
              <a:t>          মাতৃকোষ           ১ম ধাপ     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bn-BD" sz="2000" b="1" dirty="0" smtClean="0">
                <a:solidFill>
                  <a:schemeClr val="accent6">
                    <a:lumMod val="75000"/>
                  </a:schemeClr>
                </a:solidFill>
              </a:rPr>
              <a:t>২য় ধাপ     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bn-BD" sz="2000" b="1" dirty="0" smtClean="0">
                <a:solidFill>
                  <a:schemeClr val="accent6">
                    <a:lumMod val="75000"/>
                  </a:schemeClr>
                </a:solidFill>
              </a:rPr>
              <a:t> ৩য় ধাপ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93" r="17664" b="4381"/>
          <a:stretch/>
        </p:blipFill>
        <p:spPr>
          <a:xfrm rot="16200000">
            <a:off x="3377502" y="-2113768"/>
            <a:ext cx="2814532" cy="7499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3474546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</a:rPr>
              <a:t>অ্যমাইটোসিস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0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457199"/>
            <a:ext cx="8610600" cy="612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0" y="3133179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C000"/>
                </a:solidFill>
              </a:rPr>
              <a:t>মাইটোসিস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3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" y="0"/>
            <a:ext cx="3441457" cy="29579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1000" y="296882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প্রোফেজ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2286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ক্রোমোজোম</a:t>
            </a:r>
          </a:p>
          <a:p>
            <a:endParaRPr lang="bn-BD" dirty="0"/>
          </a:p>
          <a:p>
            <a:r>
              <a:rPr lang="bn-BD" dirty="0" smtClean="0"/>
              <a:t>নিউক্লিয়াস</a:t>
            </a:r>
          </a:p>
          <a:p>
            <a:endParaRPr lang="bn-BD" dirty="0"/>
          </a:p>
          <a:p>
            <a:endParaRPr lang="bn-BD" dirty="0" smtClean="0"/>
          </a:p>
          <a:p>
            <a:r>
              <a:rPr lang="bn-BD" dirty="0" smtClean="0"/>
              <a:t>মাতৃকোষ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14600" y="457200"/>
            <a:ext cx="2514600" cy="228600"/>
          </a:xfrm>
          <a:prstGeom prst="straightConnector1">
            <a:avLst/>
          </a:prstGeom>
          <a:ln w="28575">
            <a:solidFill>
              <a:srgbClr val="11F5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895600" y="923793"/>
            <a:ext cx="2068292" cy="0"/>
          </a:xfrm>
          <a:prstGeom prst="straightConnector1">
            <a:avLst/>
          </a:prstGeom>
          <a:ln w="28575">
            <a:solidFill>
              <a:srgbClr val="11F5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58249" y="1754326"/>
            <a:ext cx="1257300" cy="0"/>
          </a:xfrm>
          <a:prstGeom prst="straightConnector1">
            <a:avLst/>
          </a:prstGeom>
          <a:ln w="28575">
            <a:solidFill>
              <a:srgbClr val="11F5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9125" y="3733800"/>
            <a:ext cx="83820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bn-BD" dirty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9625" y="3895725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ধাপে যা ঘটে-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নিউক্লিয়াস থেকে পানি হ্রাস পেতে থাকে।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ক্রোমাটিন জালিকা থেকে ক্রোমোসোম সৃষ্টি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ক্রোমোসোম গুলো ধীরে ধীরে মোটা ও খাটো হতে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6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499</Words>
  <Application>Microsoft Office PowerPoint</Application>
  <PresentationFormat>On-screen Show (4:3)</PresentationFormat>
  <Paragraphs>187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126</cp:revision>
  <dcterms:created xsi:type="dcterms:W3CDTF">2014-08-06T15:49:41Z</dcterms:created>
  <dcterms:modified xsi:type="dcterms:W3CDTF">2020-05-24T06:04:37Z</dcterms:modified>
</cp:coreProperties>
</file>