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0" r:id="rId16"/>
    <p:sldId id="271" r:id="rId17"/>
    <p:sldId id="269" r:id="rId18"/>
    <p:sldId id="272" r:id="rId19"/>
    <p:sldId id="273" r:id="rId20"/>
    <p:sldId id="274" r:id="rId21"/>
    <p:sldId id="278" r:id="rId22"/>
    <p:sldId id="275" r:id="rId23"/>
    <p:sldId id="276" r:id="rId24"/>
    <p:sldId id="277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8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1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1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8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6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9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0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A8C5-4692-4782-B170-9559B64046D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3A1E-62B3-45B9-B19F-6CC1527F7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3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3" y="0"/>
            <a:ext cx="11969086" cy="156966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en-US" sz="9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9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1733267"/>
            <a:ext cx="11969086" cy="4981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490" y="354842"/>
            <a:ext cx="6550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৭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নং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873457"/>
                <a:ext cx="12192000" cy="572329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দেওয়া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আছে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kg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=150N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=15s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F = ma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আবার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u=0m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15s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</a:p>
              <a:p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u + at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15s = 225m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(Ans)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3457"/>
                <a:ext cx="12192000" cy="57232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45755" y="5704764"/>
            <a:ext cx="58685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73293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     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15s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পর্যন্ত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প্রয়োগ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তারপরে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প্রয়োগ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হয়নি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15s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	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225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অপরিবর্তিত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থাকবে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30s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পরেও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225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</a:t>
                </a:r>
              </a:p>
              <a:p>
                <a:pPr algn="just"/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এবারে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30s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অতিক্রান্ত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প্রথম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15s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পরে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অতিক্রান্ত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=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𝒕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15s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= 1687.5m </a:t>
                </a:r>
              </a:p>
              <a:p>
                <a:pPr algn="just"/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পরবর্তি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15s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অতিক্রান্ত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𝒗𝒕</m:t>
                    </m:r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225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15s =3375m </a:t>
                </a:r>
              </a:p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মোট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অতিক্রান্ত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1687.5m + 3375m =5062.5m (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7329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863618" y="5691116"/>
            <a:ext cx="100993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1871932"/>
            <a:ext cx="4940490" cy="36030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0376" y="2702257"/>
            <a:ext cx="5609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225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বেগ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dirty="0" smtClean="0"/>
              <a:t>(m)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0                               15                                                      30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( s)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14400" y="3669059"/>
            <a:ext cx="4940490" cy="1805882"/>
            <a:chOff x="1119116" y="3805276"/>
            <a:chExt cx="4940490" cy="1805882"/>
          </a:xfrm>
        </p:grpSpPr>
        <p:grpSp>
          <p:nvGrpSpPr>
            <p:cNvPr id="21" name="Group 20"/>
            <p:cNvGrpSpPr/>
            <p:nvPr/>
          </p:nvGrpSpPr>
          <p:grpSpPr>
            <a:xfrm>
              <a:off x="1119116" y="3805276"/>
              <a:ext cx="4940490" cy="1801506"/>
              <a:chOff x="6530454" y="3179927"/>
              <a:chExt cx="4940490" cy="180150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6530454" y="3179927"/>
                <a:ext cx="1767385" cy="18015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297839" y="3179927"/>
                <a:ext cx="3173105" cy="409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156647" y="3809652"/>
              <a:ext cx="1767385" cy="1801506"/>
              <a:chOff x="6530454" y="3179927"/>
              <a:chExt cx="1767385" cy="180150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8297839" y="3179927"/>
                <a:ext cx="0" cy="180150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6530454" y="3179927"/>
                <a:ext cx="17673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ectangle 27"/>
          <p:cNvSpPr/>
          <p:nvPr/>
        </p:nvSpPr>
        <p:spPr>
          <a:xfrm>
            <a:off x="6878472" y="1871932"/>
            <a:ext cx="4804012" cy="35986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905767" y="4410417"/>
            <a:ext cx="2388358" cy="1060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280478" y="1871932"/>
            <a:ext cx="2402006" cy="2538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8" idx="2"/>
          </p:cNvCxnSpPr>
          <p:nvPr/>
        </p:nvCxnSpPr>
        <p:spPr>
          <a:xfrm>
            <a:off x="9280478" y="4410417"/>
            <a:ext cx="0" cy="10601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878472" y="4410417"/>
            <a:ext cx="240200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54890" y="1689289"/>
            <a:ext cx="61414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5062.5m     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1687.5m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0                                           15s                                       30s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বেগ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অতিক্রান্ত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দুরত্বের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গ্রাফ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46" y="109182"/>
            <a:ext cx="94169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74030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ভরবেগের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সংরক্ষণশীলতা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নীতিঃ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একাধিক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মধ্যে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ক্রিয়া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প্রতিক্রিয়া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ছাড়া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অন্য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		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না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করলে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নির্দিষ্ট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তাদের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মোট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ভরবেগের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না</a:t>
                </a:r>
                <a:r>
                  <a:rPr lang="en-US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  <a:p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প্রমানঃ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8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                  P                               QP              Q               P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মনেকরি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যথাক্রমে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নিয়ে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সরলরেখা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বরাবর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চলছে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যথাক্রমে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চেয়ে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বেশি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অর্থা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&gt;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চলতে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চলতে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ধাক্কা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দিবে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pPr algn="just"/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প্রযুক্ত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ক্রিয়াবল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বস্তুটিও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ধাক্কা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দিবে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ধাক্কা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জনীত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প্রযুক্ত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প্রতিক্রিয়া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নিউটনের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তৃতীয়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অনুসারে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,</a:t>
                </a:r>
              </a:p>
              <a:p>
                <a:pPr algn="just"/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……………………….(1)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7403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432447" y="2441180"/>
            <a:ext cx="1269242" cy="136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96287" y="2272352"/>
            <a:ext cx="423080" cy="3970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38181" y="2441180"/>
            <a:ext cx="1269242" cy="136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141260" y="2258704"/>
            <a:ext cx="396921" cy="3649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29401" y="2272352"/>
            <a:ext cx="368489" cy="3513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813413" y="2231409"/>
            <a:ext cx="2381356" cy="392248"/>
            <a:chOff x="5813413" y="2231409"/>
            <a:chExt cx="2381356" cy="39224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5813413" y="2442948"/>
              <a:ext cx="829103" cy="101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424382" y="2448004"/>
              <a:ext cx="770387" cy="253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042246" y="2231409"/>
              <a:ext cx="382136" cy="3922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439400" y="2375484"/>
            <a:ext cx="1152523" cy="392248"/>
            <a:chOff x="10439400" y="2375484"/>
            <a:chExt cx="1152523" cy="39224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10821536" y="2558954"/>
              <a:ext cx="770387" cy="253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0439400" y="2375484"/>
              <a:ext cx="382136" cy="3922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18645" y="2277187"/>
            <a:ext cx="1171502" cy="392248"/>
            <a:chOff x="8718645" y="2277187"/>
            <a:chExt cx="1171502" cy="392248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9119760" y="2480134"/>
              <a:ext cx="770387" cy="253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8718645" y="2277187"/>
              <a:ext cx="382136" cy="3922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59403" y="6114197"/>
            <a:ext cx="79157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50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731007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যতক্ষণ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ক্রিয়া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ততক্ষণ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প্রতিক্রিয়া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ধরি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ধাক্কা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জনীত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ক্রিয়া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প্রতিক্রিয়া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কার্যকাল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ধাক্কার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ফলে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বস্তুদ্বয়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পরিবর্তিত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সরলরেখায়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চলতে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থাকবে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  <a:p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পরিবর্তিত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যথাক্রমে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যথাক্রমে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তাহলে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নং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 </a:t>
                </a:r>
              </a:p>
              <a:p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</a:p>
              <a:p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(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32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𝒕</m:t>
                        </m:r>
                      </m:den>
                    </m:f>
                    <m:r>
                      <a:rPr lang="en-US" sz="3200" b="1" i="0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800" b="1" dirty="0"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                       </a:t>
                </a:r>
              </a:p>
              <a:p>
                <a:r>
                  <a:rPr lang="en-US" sz="2800" b="1" dirty="0"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                      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cs typeface="Nikosh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cs typeface="Nikosh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cs typeface="Nikosh" panose="02000000000000000000" pitchFamily="2" charset="0"/>
                </a:endParaRPr>
              </a:p>
              <a:p>
                <a:r>
                  <a:rPr lang="en-US" sz="2800" b="1" dirty="0" smtClean="0">
                    <a:cs typeface="Nikosh" panose="02000000000000000000" pitchFamily="2" charset="0"/>
                  </a:rPr>
                  <a:t>                            </a:t>
                </a:r>
              </a:p>
              <a:p>
                <a:r>
                  <a:rPr lang="en-US" sz="2800" b="1" dirty="0"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                     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cs typeface="Nikosh" panose="02000000000000000000" pitchFamily="2" charset="0"/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cs typeface="Nikosh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cs typeface="Nikosh" panose="02000000000000000000" pitchFamily="2" charset="0"/>
                </a:endParaRPr>
              </a:p>
              <a:p>
                <a:r>
                  <a:rPr lang="en-US" sz="2800" b="1" dirty="0"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 </a:t>
                </a:r>
              </a:p>
              <a:p>
                <a:r>
                  <a:rPr lang="en-US" sz="2800" b="1" dirty="0"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          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অর্থা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ৎ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বস্তুদ্বয়ের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ক্রিয়া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ও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প্রতিক্রিয়া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সংঘটনের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পূর্বে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ও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পরের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ভর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বেগের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সমষ্টি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সর্বদাই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সমান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থাকে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। 	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ইহাই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ভরবেগের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সংরক্ষণ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cs typeface="Nikosh" panose="02000000000000000000" pitchFamily="2" charset="0"/>
                  </a:rPr>
                  <a:t>সুত্র</a:t>
                </a:r>
                <a:r>
                  <a:rPr lang="en-US" sz="2800" b="1" dirty="0" smtClean="0">
                    <a:cs typeface="Nikosh" panose="02000000000000000000" pitchFamily="2" charset="0"/>
                  </a:rPr>
                  <a:t> । </a:t>
                </a:r>
              </a:p>
              <a:p>
                <a:endParaRPr lang="en-US" sz="2800" b="1" dirty="0">
                  <a:cs typeface="Nikosh" panose="02000000000000000000" pitchFamily="2" charset="0"/>
                </a:endParaRPr>
              </a:p>
              <a:p>
                <a:r>
                  <a:rPr lang="en-US" sz="2800" b="1" dirty="0" smtClean="0">
                    <a:cs typeface="Nikosh" panose="02000000000000000000" pitchFamily="2" charset="0"/>
                  </a:rPr>
                  <a:t>                           </a:t>
                </a:r>
                <a:endParaRPr lang="en-US" sz="2800" b="1" dirty="0"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3100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395881" y="6277970"/>
            <a:ext cx="60050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80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6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40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বলের</a:t>
            </a:r>
            <a:r>
              <a:rPr lang="en-US" sz="40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40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846161"/>
                <a:ext cx="12192000" cy="6111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বলের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মাত্রাঃ</a:t>
                </a:r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নিউটন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1kg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ভরের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ঘটাতে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			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নিউটন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 </a:t>
                </a: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মাত্রা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  <a:p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=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সরণ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সময়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=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দুরত্ব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সময়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২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=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মাত্রা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দুরত্বের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মাত্রা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সময়ের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মাত্রা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MLT</a:t>
                </a:r>
                <a:r>
                  <a:rPr lang="en-US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en-US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6161"/>
                <a:ext cx="12192000" cy="61110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09528" y="6100549"/>
            <a:ext cx="54591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16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9714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প্রকারভেদঃ</a:t>
            </a:r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থাকলেও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যথাঃ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১।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মহাকর্ষ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২।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তড়ি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চুম্বকীয়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৩।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দূর্বল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৪।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এ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ছাড়া,সাম্যতা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সাম্যতাবিহীন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7140" y="5786651"/>
            <a:ext cx="85980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00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66060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মহাবিশ্বের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মধ্যে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আকর্ষন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মনে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রাখতে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পৃথিবীর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টান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আকর্ষন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অভিকর্ষ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b="1" dirty="0" smtClean="0">
                    <a:solidFill>
                      <a:schemeClr val="accent5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  <a:p>
                <a:r>
                  <a:rPr lang="en-US" sz="3200" b="1" dirty="0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নিউটনের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গাণিতিক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ব্যাখ্যাঃ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মহাবিশ্বের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প্রতিটি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বস্তুকণা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একে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অপরকে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নিজ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আকর্ষণ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আকর্ষণ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বলের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কণাদ্বয়ের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ভরের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গুণফলের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সমানুপাতিক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এদের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দুরত্বের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বর্গের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ব্যস্তানুপাতিক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বস্তুকণাদ্বয়ের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সংযোগ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সরলরেখা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বরাবর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ক্রিয়া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মনেকরি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পরস্পর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০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অবস্থিত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।                    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                   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                              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F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বস্তুদ্বয়ের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মধ্যকার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আকর্ষণ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অনুসারে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         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6606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3425588" y="4176215"/>
            <a:ext cx="2292824" cy="136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964072" y="4176215"/>
            <a:ext cx="2197289" cy="136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61815" y="4599296"/>
            <a:ext cx="5308979" cy="423080"/>
            <a:chOff x="3261815" y="4599296"/>
            <a:chExt cx="5308979" cy="423080"/>
          </a:xfrm>
        </p:grpSpPr>
        <p:sp>
          <p:nvSpPr>
            <p:cNvPr id="9" name="Oval 8"/>
            <p:cNvSpPr/>
            <p:nvPr/>
          </p:nvSpPr>
          <p:spPr>
            <a:xfrm>
              <a:off x="3261815" y="4599296"/>
              <a:ext cx="450376" cy="42308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256896" y="4637430"/>
              <a:ext cx="313898" cy="33557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712191" y="4810836"/>
              <a:ext cx="12419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714699" y="4805218"/>
              <a:ext cx="15421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26842" y="4805218"/>
              <a:ext cx="1787857" cy="56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1491415" y="5636525"/>
            <a:ext cx="53226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17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1793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বা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      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	 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সমানুপাতিক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ধ্রুবক,যাকে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সার্বজনীন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মহাকর্ষীয়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ধ্রুবক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  <a:p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ধ্রুবক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একক,মাত্রা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মানঃ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ধ্রুবক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3200" dirty="0" smtClean="0"/>
                  <a:t>Nm</a:t>
                </a:r>
                <a:r>
                  <a:rPr lang="en-US" sz="3200" b="1" baseline="30000" dirty="0" smtClean="0"/>
                  <a:t>2</a:t>
                </a:r>
                <a:r>
                  <a:rPr lang="en-US" sz="3200" dirty="0" smtClean="0"/>
                  <a:t>kg</a:t>
                </a:r>
                <a:r>
                  <a:rPr lang="en-US" sz="3200" b="1" baseline="30000" dirty="0" smtClean="0"/>
                  <a:t>-2</a:t>
                </a:r>
                <a:endParaRPr lang="en-US" sz="3200" dirty="0"/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ধ্রুবক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মাত্রা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3200" dirty="0"/>
                  <a:t>L</a:t>
                </a:r>
                <a:r>
                  <a:rPr lang="en-US" sz="3200" b="1" baseline="30000" dirty="0"/>
                  <a:t>3</a:t>
                </a:r>
                <a:r>
                  <a:rPr lang="en-US" sz="3200" dirty="0"/>
                  <a:t>M</a:t>
                </a:r>
                <a:r>
                  <a:rPr lang="en-US" sz="3200" b="1" baseline="30000" dirty="0"/>
                  <a:t>-1</a:t>
                </a:r>
                <a:r>
                  <a:rPr lang="en-US" sz="3200" dirty="0"/>
                  <a:t>T</a:t>
                </a:r>
                <a:r>
                  <a:rPr lang="en-US" sz="3200" b="1" baseline="30000" dirty="0"/>
                  <a:t>-2</a:t>
                </a:r>
                <a:endParaRPr lang="en-US" sz="3200" dirty="0"/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ধ্রুবক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6.673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3200" dirty="0" smtClean="0"/>
                  <a:t>Nm</a:t>
                </a:r>
                <a:r>
                  <a:rPr lang="en-US" sz="3200" b="1" baseline="30000" dirty="0" smtClean="0"/>
                  <a:t>2</a:t>
                </a:r>
                <a:r>
                  <a:rPr lang="en-US" sz="3200" dirty="0" smtClean="0"/>
                  <a:t>kg</a:t>
                </a:r>
                <a:r>
                  <a:rPr lang="en-US" sz="3200" b="1" baseline="30000" dirty="0" smtClean="0"/>
                  <a:t>-2</a:t>
                </a:r>
                <a:endParaRPr lang="en-US" sz="3200" dirty="0"/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1793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532358" y="5445457"/>
            <a:ext cx="50496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41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789555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অভিকর্ষজ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(Acceleration Due to Gravity):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অভিকর্ষ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প্রভাবে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ভূ-পৃষ্ঠে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মুক্তভাবে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পড়ন্ত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বৃদ্ধির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অভিকর্ষজ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দ্বারা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অভিকর্ষজ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প্রকাশ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আদর্শ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9.81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3200" b="1" dirty="0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-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দেখাও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-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নিরপেক্ষ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হলেও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স্থান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নিরপেক্ষ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)।   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মনেকরি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পৃথিবীর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ভু-পৃষ্ঠে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নিকটে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অবস্থিত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		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পৃথিবীর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কেন্দ্রের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মধ্যবর্তী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তাহলে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নিউটনের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</a:p>
              <a:p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……………….(1)	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আবার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নিউটনের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F=mg…………………..(2)</a:t>
                </a: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mg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𝐺𝑀𝑚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</a:t>
                </a:r>
              </a:p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8955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532358" y="6141493"/>
            <a:ext cx="51861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07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8" y="987424"/>
            <a:ext cx="7125719" cy="530225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517650"/>
            <a:ext cx="7125718" cy="58705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নিখিল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কুমার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চৌধুরী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বিএসসি,বিএড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28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ইদ্রাকপুর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মাষ্টার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ট্রেইনার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ব্যানবেইস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UITRCE-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সাদুল্লাপুর,গাইবান্ধা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নং-০১৭২১২০৯৯০০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G-Mail:nikhil.121464@gmail.com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251" y="259307"/>
            <a:ext cx="6005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21258"/>
          <a:stretch>
            <a:fillRect/>
          </a:stretch>
        </p:blipFill>
        <p:spPr>
          <a:xfrm>
            <a:off x="6741994" y="443973"/>
            <a:ext cx="4831307" cy="3568469"/>
          </a:xfrm>
        </p:spPr>
      </p:pic>
    </p:spTree>
    <p:extLst>
      <p:ext uri="{BB962C8B-B14F-4D97-AF65-F5344CB8AC3E}">
        <p14:creationId xmlns:p14="http://schemas.microsoft.com/office/powerpoint/2010/main" val="41300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276421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অনুপস্থিত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অভিকর্ষজ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নির্ভর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ধ্রুবক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পৃথিবীর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ধ্রুবক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-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পৃথিবীর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কেন্দ্র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–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নির্ভর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সুতরাং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-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নিরপেক্ষ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হলেও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স্থান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নিরপেক্ষ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 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764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975212"/>
                <a:ext cx="12192000" cy="36233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বিভিন্ন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স্থানে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পরিবর্তনঃ</a:t>
                </a:r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পৃথিবী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সম্পুর্ণ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গোলাকার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তাই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পৃথিবীর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ব্যাসার্ধ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ধ্রুবক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নয়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মেরূ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অঞ্চলে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একটুখানি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চাপা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মেরূ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অঞ্চলে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পৃথিবীর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সবচেয়ে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মেরু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অঞ্চল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বিষুবীয়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অঞ্চলের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পৃথিবীর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ব্যাসার্ধ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বাড়তে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মেরূ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অঞ্চলে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9.83217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বিষুবীয়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অঞ্চলে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78039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ক্রান্তি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অঞ্চলে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78918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5212"/>
                <a:ext cx="12192000" cy="36233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09528" y="5813946"/>
            <a:ext cx="54591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সমস্যাবলী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818866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	১.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40kg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50kg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গোলক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পরস্পর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5m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রাখা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তাদের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মধ্যে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	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মহাকর্ষ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ক্রিয়া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673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𝑘𝑔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smtClean="0">
                    <a:latin typeface="Nikosh" panose="02000000000000000000" pitchFamily="2" charset="0"/>
                    <a:cs typeface="Nikosh" panose="02000000000000000000" pitchFamily="2" charset="0"/>
                  </a:rPr>
                  <a:t>										উঃ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5.34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18866"/>
                <a:ext cx="12192000" cy="1569660"/>
              </a:xfrm>
              <a:prstGeom prst="rect">
                <a:avLst/>
              </a:prstGeom>
              <a:blipFill rotWithShape="0">
                <a:blip r:embed="rId2"/>
                <a:stretch>
                  <a:fillRect t="-6977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532358" y="5964072"/>
            <a:ext cx="5595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1055250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পড়ন্ত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সূত্রঃবিজ্ঞানী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গ্যালিলিও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পড়ন্ত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বিষয়ে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নিম্নরূপ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আবিস্কার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  <a:p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প্রথম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উচ্চতা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বিনা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বাধায়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পড়ন্ত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সকল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সমান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সমান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পথ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	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</a:t>
                </a: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স্থির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বিনা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বাধায়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পড়ন্ত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নির্দিষ্ট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(t)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প্রাপ্ত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(v) ঐ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		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সমানুপাতিক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অর্থা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ৎ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∝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.</m:t>
                    </m:r>
                  </m:oMath>
                </a14:m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তৃতীয়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স্থির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বিনা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বাধায়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পড়ন্ত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নির্দিষ্ট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(h)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ঐ 		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(t)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বর্গের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সমানুপাতিক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অর্থা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ৎ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𝐡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∝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.</m:t>
                    </m:r>
                  </m:oMath>
                </a14:m>
                <a:endParaRPr lang="en-US" sz="28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8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05525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79" y="514070"/>
            <a:ext cx="3083968" cy="2772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32358" y="6182436"/>
            <a:ext cx="65964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783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মনে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রাখবেঃ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পড়ন্ত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অভিকর্ষজ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,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অভিকর্ষ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পক্ষে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(+)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বিপক্ষে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(-)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গুলি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ব্যবহ্রত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,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যেমনঃ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-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lvl="5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(1)  V = u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𝒈𝒕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5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</a:t>
                </a:r>
              </a:p>
              <a:p>
                <a:pPr lvl="5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(2)  h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ut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𝒈</m:t>
                    </m:r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𝒕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lvl="5"/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 smtClean="0">
                    <a:cs typeface="Nikosh" panose="02000000000000000000" pitchFamily="2" charset="0"/>
                  </a:rPr>
                  <a:t>                                                  (3)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2gh </a:t>
                </a:r>
              </a:p>
              <a:p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783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232107" y="5841242"/>
            <a:ext cx="81886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646331"/>
                <a:ext cx="12192000" cy="698652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	১।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60m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উঁচু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দালানের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ছাদ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ছেড়ে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ভূ-পৃষ্ঠকে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আঘাত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?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এখানে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 =9.8m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উঃ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34.29m/s</a:t>
                </a: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	২।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29.4m/s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খাড়া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ছুড়ে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সর্বোচচ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উচ্চতায়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উঠবে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উচ্চতায়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উঠতে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লাগবে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?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=9.8m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								                         উঃ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44.1m,3s </a:t>
                </a: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	৩।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দেখাও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অর্ধেকের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সমান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খাড়া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ছুড়ে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	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1s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ভু-পৃষ্টে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পতিত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  <a:p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	৪।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ঊর্ধগামী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বেলুন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টুকরা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পাথর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ছেড়ে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দেওয়া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হলো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পাথরটি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ফেলার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বেলুনটি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200m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ছিল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8s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ভূ-পৃষ্ঠে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পৌঁছাল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পাথরটি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ফেলার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	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বেলুনের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ছিল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 =9.8m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উঃ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14.2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6331"/>
                <a:ext cx="12192000" cy="69865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313993" y="6858000"/>
            <a:ext cx="5732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চেষ্ঠা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777922"/>
                <a:ext cx="12192000" cy="675345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১।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বৃত্তাকার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পথে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গতিশীল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ব্যাখ্যা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?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২।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পৃথিবীর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অভিকর্ষজ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উদাহরণ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ব্যাখ্যা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?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৩।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তাৎক্ষনিক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দ্রূতি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কী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?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৪।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পদার্থের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ধর্ম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জড়তার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পরিমাপক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?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৫।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নৌকা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10m/s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50kg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ব্যাক্তি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তীরে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লাফ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দিয়েছে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নৌকার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100kg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নৌকাটি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যাবে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? 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সমাধানঃ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</a:p>
              <a:p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নৌকার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0m/s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নৌকার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শেষ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= ?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নৌকার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100kg  </a:t>
                </a:r>
              </a:p>
              <a:p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ব্যাক্তির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=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0m/s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ব্যক্তির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শেষ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10m/s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ব্যক্তির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50kg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100kg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0m/s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50kg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0m/s = 100kg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+ 50kg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10m/s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𝟓𝟎𝟎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 = -5m/s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তীরের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বিপরিত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endParaRPr lang="en-US" sz="28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7922"/>
                <a:ext cx="12192000" cy="67534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09528" y="6619164"/>
            <a:ext cx="7824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1305"/>
            <a:ext cx="12192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772270"/>
            <a:ext cx="11996381" cy="491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4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কথা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টিতে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৯ম-১০ম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বিজ্ঞাণ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সংশ্লিষ্ঠ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গুলি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অত্যন্ত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যত্নের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করেছি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তারপরেও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ভুল-ত্রূটি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মার্জনীয়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দৃঢ়ভাবে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শ্রেণিকক্ষে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পাঠদানের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অত্র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US" sz="2800" b="1" dirty="0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সম্মানিত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শ্রদ্ধাভাজন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সহসাথী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মহোদয়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গণ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সাবলীন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সহায়ক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ভুমিকা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প্রাণবন্ত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তুলবে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  <a:p>
            <a:pPr algn="just"/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সবগুলো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এভাবে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ইচ্ছা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জানিনা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ইচ্ছা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পরম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করূণাময়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সুন্দর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ভালো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রাখুক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,এ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মুহূত্বের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দূর্যোগ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মুক্ত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হোক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প্রিয়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মাতৃভূমি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বিশ্ববাসী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এ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কামনা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8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স্লাইড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একটু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নিয়মের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ব্যাতিক্রম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থাকলেও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স্থানকরে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		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আশা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ক্লাশে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পরিচালনা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ভালো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1" y="300251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9714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–</a:t>
            </a: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১।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নিউটনের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২য়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সূত্রের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প্রতিপাদন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গানিতিক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২।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ভরবেগের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সূত্রের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প্রতিপাদন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৩।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নিউটনের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মহাকর্ষ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সূত্রের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৪।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অভিকর্ষজ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ত্বরণের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৫।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পড়ন্ত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2925" y="6237027"/>
            <a:ext cx="50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584775"/>
              </a:xfrm>
              <a:prstGeom prst="rect">
                <a:avLst/>
              </a:prstGeom>
              <a:solidFill>
                <a:schemeClr val="bg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গতির ২য়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𝑭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প্রতিপাদন 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b="-12308"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859809"/>
                <a:ext cx="12192000" cy="576850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                               F                                                            v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মনেকরি,mভরের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u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নিয়ে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চলছে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F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t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অভিমুখে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ক্রিয়া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যতক্ষন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ক্রিয়াশীল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ততক্ষন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বৃদ্ধি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পেতে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ধরি,t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হলো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v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t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=mu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শেষ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=mv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            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=mv-mu</a:t>
                </a: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সুতরাং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𝑚𝑢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9809"/>
                <a:ext cx="12192000" cy="57685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6603" y="15285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79176" y="1473957"/>
            <a:ext cx="6505433" cy="327547"/>
            <a:chOff x="2279176" y="1473957"/>
            <a:chExt cx="6505433" cy="327547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279176" y="1624083"/>
              <a:ext cx="2238233" cy="136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13111" y="1620671"/>
              <a:ext cx="39714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517409" y="1473957"/>
              <a:ext cx="295702" cy="32754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9182" y="0"/>
            <a:ext cx="61414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2192000" cy="6889130"/>
              </a:xfrm>
              <a:prstGeom prst="rect">
                <a:avLst/>
              </a:prstGeom>
              <a:solidFill>
                <a:schemeClr val="accent6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𝑚𝑎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আবার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নিউটনের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২য়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সূত্রানুসারে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,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প্রযুক্ত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সমানুপাতিক</a:t>
                </a:r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অর্থা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endParaRPr lang="en-US" sz="3200" b="0" dirty="0" smtClean="0">
                  <a:latin typeface="Nikosh" panose="02000000000000000000" pitchFamily="2" charset="0"/>
                  <a:ea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𝑘𝐹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…………………(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সমানুপাতিক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ধ্রুবক,যার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নির্ভর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নিউটন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সজ্ঞা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অনুসারে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k=1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যখন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m=1kg,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𝑁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ফলে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k=1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ফলে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দাঁড়ায়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𝑚𝑎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অথার্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889130"/>
              </a:xfrm>
              <a:prstGeom prst="rect">
                <a:avLst/>
              </a:prstGeom>
              <a:blipFill rotWithShape="0">
                <a:blip r:embed="rId2"/>
                <a:stretch>
                  <a:fillRect l="-800" t="-1150" r="-125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204812" y="5950424"/>
            <a:ext cx="5322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998581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গাণিতিক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সমস্যাবলীঃ</a:t>
                </a:r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১।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20kg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প্রযুক্ত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ত্বরণ2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২।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𝟗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∙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kg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স্থির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ইলেক্ট্রনের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∙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𝟖𝟐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𝟏𝟔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N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s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ধরে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এ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শেষে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ইলেক্ট্রনের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৩।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50kg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স্থির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105N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প্রযুক্ত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৪।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𝟓𝟎𝟎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𝑵</m:t>
                    </m:r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প্রয়োগের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ফলে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𝟓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		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৫। 100kgভরের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50N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প্রয়োগ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</a:t>
                </a: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</a:p>
              <a:p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99858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341290" y="6018663"/>
            <a:ext cx="5595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৬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স্থির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যাত্রা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12s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একটি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120m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দুরত্ব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অতিক্রম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25N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		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বস্তুটির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৭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10kg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ভরের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স্থির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150N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15s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হল।বস্তুটির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		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ত্বরণ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15s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বেগ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30s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বেগ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30s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দুরত্ব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			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অতিক্রম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করবে?বেগ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অতিক্রান্ত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দুরত্বের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গ্রাফ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এঁকে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দেখাও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2715905"/>
            <a:ext cx="12192000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৬ ও ৭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নং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" y="3585151"/>
                <a:ext cx="12191999" cy="329455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৬।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u 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=12s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=120m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 = 25N 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অনুপস্থিত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𝑢𝑡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</a:t>
                </a:r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585151"/>
                <a:ext cx="12191999" cy="32945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300346" y="5841242"/>
            <a:ext cx="6141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86399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120m= 0m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+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a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12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 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𝟏𝟐𝟎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𝟏𝟒𝟒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𝟔𝟕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আবার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= ma</a:t>
                </a:r>
              </a:p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=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14.97kg (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8639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218459" y="5745708"/>
            <a:ext cx="70968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801</Words>
  <Application>Microsoft Office PowerPoint</Application>
  <PresentationFormat>Widescreen</PresentationFormat>
  <Paragraphs>308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Nikosh</vt:lpstr>
      <vt:lpstr>Rockwell Extra Bold</vt:lpstr>
      <vt:lpstr>Times New Roman</vt:lpstr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NIKHIL CHOWDHURY</dc:creator>
  <cp:lastModifiedBy>NIKHIL CHOWDHURY</cp:lastModifiedBy>
  <cp:revision>305</cp:revision>
  <dcterms:created xsi:type="dcterms:W3CDTF">2020-04-22T01:55:15Z</dcterms:created>
  <dcterms:modified xsi:type="dcterms:W3CDTF">2020-05-17T02:41:55Z</dcterms:modified>
</cp:coreProperties>
</file>