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1" r:id="rId4"/>
    <p:sldId id="262" r:id="rId5"/>
    <p:sldId id="259" r:id="rId6"/>
    <p:sldId id="260" r:id="rId7"/>
    <p:sldId id="263" r:id="rId8"/>
    <p:sldId id="264" r:id="rId9"/>
    <p:sldId id="267" r:id="rId10"/>
    <p:sldId id="266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2EB0D-B539-46D7-86AA-8F9B62D90D7E}" type="datetimeFigureOut">
              <a:rPr lang="en-US" smtClean="0"/>
              <a:pPr/>
              <a:t>26-May-20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A2478-155F-44E9-A65D-6BCA3CB6E3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2478-155F-44E9-A65D-6BCA3CB6E37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352800"/>
            <a:ext cx="8001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900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0" name="Picture 2" descr="শেয়ার মার্কেটের ভেতর বাহির – Natun Bart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28800" y="304800"/>
            <a:ext cx="5562600" cy="9144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সাধারন শেয়ারের সুবিধা ও অসুবিধা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371600" y="1905000"/>
            <a:ext cx="6400800" cy="158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own Arrow 13"/>
          <p:cNvSpPr/>
          <p:nvPr/>
        </p:nvSpPr>
        <p:spPr>
          <a:xfrm>
            <a:off x="1371600" y="1905000"/>
            <a:ext cx="152400" cy="38100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7620000" y="1905000"/>
            <a:ext cx="152400" cy="38100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Bevel 16"/>
          <p:cNvSpPr/>
          <p:nvPr/>
        </p:nvSpPr>
        <p:spPr>
          <a:xfrm>
            <a:off x="533400" y="3352800"/>
            <a:ext cx="2133600" cy="685800"/>
          </a:xfrm>
          <a:prstGeom prst="bevel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533400" y="4267200"/>
            <a:ext cx="2133600" cy="685800"/>
          </a:xfrm>
          <a:prstGeom prst="bevel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সীমাবদ্ব দায়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Bevel 18"/>
          <p:cNvSpPr/>
          <p:nvPr/>
        </p:nvSpPr>
        <p:spPr>
          <a:xfrm>
            <a:off x="533400" y="5257800"/>
            <a:ext cx="2133600" cy="685800"/>
          </a:xfrm>
          <a:prstGeom prst="bevel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তারল্য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Bevel 19"/>
          <p:cNvSpPr/>
          <p:nvPr/>
        </p:nvSpPr>
        <p:spPr>
          <a:xfrm>
            <a:off x="6553200" y="4724400"/>
            <a:ext cx="2286000" cy="990600"/>
          </a:xfrm>
          <a:prstGeom prst="bevel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মূনাফা ও সম্পত্তি বন্টনের অধিকার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Bevel 20"/>
          <p:cNvSpPr/>
          <p:nvPr/>
        </p:nvSpPr>
        <p:spPr>
          <a:xfrm>
            <a:off x="6629400" y="3505200"/>
            <a:ext cx="2209800" cy="762000"/>
          </a:xfrm>
          <a:prstGeom prst="bevel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ঝুকি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85800" y="2286000"/>
            <a:ext cx="1905000" cy="609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781800" y="2438400"/>
            <a:ext cx="1905000" cy="609600"/>
          </a:xfrm>
          <a:prstGeom prst="roundRect">
            <a:avLst>
              <a:gd name="adj" fmla="val 3743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অসুবিধা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6" name="Picture 4" descr="Business Silhouette Sit Market Share Chart Stock Vector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124200"/>
            <a:ext cx="2971800" cy="2286000"/>
          </a:xfrm>
          <a:prstGeom prst="rect">
            <a:avLst/>
          </a:prstGeom>
          <a:noFill/>
        </p:spPr>
      </p:pic>
      <p:sp>
        <p:nvSpPr>
          <p:cNvPr id="16" name="Down Arrow 15"/>
          <p:cNvSpPr/>
          <p:nvPr/>
        </p:nvSpPr>
        <p:spPr>
          <a:xfrm>
            <a:off x="4419600" y="1219200"/>
            <a:ext cx="457200" cy="60960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4038600"/>
            <a:ext cx="4038600" cy="9906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একক কাজঃ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3000" y="5181600"/>
            <a:ext cx="6781800" cy="15240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0" indent="-1143000"/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১। শেয়ার কী? 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Market Share Stock Illustrations – 10,110 Market Share Stock ..."/>
          <p:cNvPicPr>
            <a:picLocks noChangeAspect="1" noChangeArrowheads="1"/>
          </p:cNvPicPr>
          <p:nvPr/>
        </p:nvPicPr>
        <p:blipFill>
          <a:blip r:embed="rId2"/>
          <a:srcRect t="15000" b="12500"/>
          <a:stretch>
            <a:fillRect/>
          </a:stretch>
        </p:blipFill>
        <p:spPr bwMode="auto">
          <a:xfrm>
            <a:off x="381000" y="228600"/>
            <a:ext cx="84582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9800" y="3429000"/>
            <a:ext cx="4648200" cy="12192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5029200"/>
            <a:ext cx="8686800" cy="1219200"/>
          </a:xfrm>
          <a:prstGeom prst="roundRect">
            <a:avLst>
              <a:gd name="adj" fmla="val 43886"/>
            </a:avLst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সাধারণ শেয়ারের বৈশিষ্ট্য লিখ।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Share market: Is this the right time to enter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1"/>
            <a:ext cx="4419600" cy="3124199"/>
          </a:xfrm>
          <a:prstGeom prst="rect">
            <a:avLst/>
          </a:prstGeom>
          <a:noFill/>
        </p:spPr>
      </p:pic>
      <p:pic>
        <p:nvPicPr>
          <p:cNvPr id="4100" name="Picture 4" descr="How to use sentiment analysis for stock exchange | Brand24 Blo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28600"/>
            <a:ext cx="41148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5181600" y="304800"/>
            <a:ext cx="3581400" cy="2209800"/>
          </a:xfrm>
          <a:prstGeom prst="cloudCallout">
            <a:avLst>
              <a:gd name="adj1" fmla="val -45317"/>
              <a:gd name="adj2" fmla="val 12085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8600" y="4267200"/>
            <a:ext cx="8534400" cy="22098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শেয়ার বাজার কয়টি</a:t>
            </a:r>
            <a:r>
              <a:rPr lang="en-US" sz="3600" b="1" dirty="0" smtClean="0">
                <a:solidFill>
                  <a:srgbClr val="FF0000"/>
                </a:solidFill>
                <a:latin typeface="NikoshBAN"/>
                <a:cs typeface="NikoshBAN"/>
              </a:rPr>
              <a:t>?</a:t>
            </a:r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1000"/>
            <a:ext cx="4038600" cy="2971800"/>
          </a:xfrm>
          <a:prstGeom prst="roundRect">
            <a:avLst>
              <a:gd name="adj" fmla="val 9218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609600" y="5650468"/>
            <a:ext cx="1752600" cy="613470"/>
          </a:xfrm>
          <a:prstGeom prst="bevel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(ক) দুই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5638800"/>
            <a:ext cx="1676400" cy="613470"/>
          </a:xfrm>
          <a:prstGeom prst="bevel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(খ) তিন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5638800"/>
            <a:ext cx="1600200" cy="613470"/>
          </a:xfrm>
          <a:prstGeom prst="bevel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(গ)  চার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5650468"/>
            <a:ext cx="1828800" cy="613470"/>
          </a:xfrm>
          <a:prstGeom prst="bevel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(ঘ) পাঁচ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90600" y="5715000"/>
            <a:ext cx="5334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28600"/>
            <a:ext cx="4503632" cy="2872556"/>
          </a:xfrm>
          <a:prstGeom prst="rect">
            <a:avLst/>
          </a:prstGeom>
        </p:spPr>
      </p:pic>
      <p:sp>
        <p:nvSpPr>
          <p:cNvPr id="1026" name="AutoShape 2" descr="Homework | LearnEnglish Kids | British Counc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omework | LearnEnglish Kids | British Counc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133600" y="3505200"/>
            <a:ext cx="4267200" cy="10668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4800600"/>
            <a:ext cx="8153400" cy="16002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শেয়ারের অসুবিধা বর্ণনা কর। </a:t>
            </a:r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8" name="Picture 7" descr="download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4191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544937"/>
            <a:ext cx="77724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239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nigif_enhanced-buzz-17756-1381958219-1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1"/>
            <a:ext cx="8381999" cy="4114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219200"/>
            <a:ext cx="2590800" cy="990600"/>
          </a:xfrm>
          <a:prstGeom prst="roundRect">
            <a:avLst>
              <a:gd name="adj" fmla="val 6726"/>
            </a:avLst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17266868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2362200" cy="2590800"/>
          </a:xfrm>
          <a:prstGeom prst="ellipse">
            <a:avLst/>
          </a:prstGeom>
          <a:solidFill>
            <a:srgbClr val="92D050"/>
          </a:solidFill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ounded Rectangle 6"/>
          <p:cNvSpPr/>
          <p:nvPr/>
        </p:nvSpPr>
        <p:spPr>
          <a:xfrm>
            <a:off x="304800" y="3657600"/>
            <a:ext cx="4114800" cy="243840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সজীব চন্দ্র দাস 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 (ব্যবসায় শিক্ষা)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চকতাতারদী আলহাজ্ব লায়ন এম. এ বাতেন উচ্চ বিদ্যালয়।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মনোহরদী, নরসিংদী।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০১৭২৬-৬৮৬৮৬৭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4038600" cy="236220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নবমঃ দশম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ফিন্যান্স ও ব্যাকিং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সপ্তম  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৪৫ মিনিট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6324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sajibchandradas28@gmail.com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 descr="b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609600"/>
            <a:ext cx="2362200" cy="2514600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সবুজ অর্থায়ন' বাড়াতে বাংলাদেশ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সবুজ অর্থায়ন' বাড়াতে বাংলাদেশ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AutoShape 6" descr="সবুজ অর্থায়ন' বাড়াতে বাংলাদেশ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20" name="Picture 8" descr="Salesken: Salesken secures $8 million Series A funding from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"/>
            <a:ext cx="4222286" cy="2971800"/>
          </a:xfrm>
          <a:prstGeom prst="rect">
            <a:avLst/>
          </a:prstGeom>
          <a:noFill/>
        </p:spPr>
      </p:pic>
      <p:pic>
        <p:nvPicPr>
          <p:cNvPr id="15362" name="Picture 2" descr="টানা তিনদিন, আবারও চাঙ্গা হল শেয়ার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4267200" cy="3048001"/>
          </a:xfrm>
          <a:prstGeom prst="rect">
            <a:avLst/>
          </a:prstGeom>
          <a:noFill/>
        </p:spPr>
      </p:pic>
      <p:pic>
        <p:nvPicPr>
          <p:cNvPr id="15366" name="Picture 6" descr="Share and Discover Knowledge on LinkedIn SlideShare"/>
          <p:cNvPicPr>
            <a:picLocks noChangeAspect="1" noChangeArrowheads="1"/>
          </p:cNvPicPr>
          <p:nvPr/>
        </p:nvPicPr>
        <p:blipFill>
          <a:blip r:embed="rId4"/>
          <a:srcRect l="21845" t="34134" r="23223" b="17867"/>
          <a:stretch>
            <a:fillRect/>
          </a:stretch>
        </p:blipFill>
        <p:spPr bwMode="auto">
          <a:xfrm>
            <a:off x="4648200" y="3352800"/>
            <a:ext cx="4267200" cy="3200400"/>
          </a:xfrm>
          <a:prstGeom prst="rect">
            <a:avLst/>
          </a:prstGeom>
          <a:noFill/>
        </p:spPr>
      </p:pic>
      <p:pic>
        <p:nvPicPr>
          <p:cNvPr id="15368" name="Picture 8" descr="India - whisky market share by company 2017 | Statista"/>
          <p:cNvPicPr>
            <a:picLocks noChangeAspect="1" noChangeArrowheads="1"/>
          </p:cNvPicPr>
          <p:nvPr/>
        </p:nvPicPr>
        <p:blipFill>
          <a:blip r:embed="rId5"/>
          <a:srcRect l="18500" t="1915" r="18167" b="11915"/>
          <a:stretch>
            <a:fillRect/>
          </a:stretch>
        </p:blipFill>
        <p:spPr bwMode="auto">
          <a:xfrm>
            <a:off x="228600" y="3352800"/>
            <a:ext cx="41910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দুদিনে বাজার মূলধন নেই সাত হাজার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1"/>
            <a:ext cx="4343400" cy="3048000"/>
          </a:xfrm>
          <a:prstGeom prst="rect">
            <a:avLst/>
          </a:prstGeom>
          <a:noFill/>
        </p:spPr>
      </p:pic>
      <p:pic>
        <p:nvPicPr>
          <p:cNvPr id="14340" name="Picture 4" descr="Long term Capital Gains on equity investments dgtl - Anandabaz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28600"/>
            <a:ext cx="4114800" cy="3048000"/>
          </a:xfrm>
          <a:prstGeom prst="rect">
            <a:avLst/>
          </a:prstGeom>
          <a:noFill/>
        </p:spPr>
      </p:pic>
      <p:pic>
        <p:nvPicPr>
          <p:cNvPr id="14342" name="Picture 6" descr="Blog: Read our articles which will help you make the right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505200"/>
            <a:ext cx="4343400" cy="3200400"/>
          </a:xfrm>
          <a:prstGeom prst="rect">
            <a:avLst/>
          </a:prstGeom>
          <a:noFill/>
        </p:spPr>
      </p:pic>
      <p:sp>
        <p:nvSpPr>
          <p:cNvPr id="14344" name="AutoShape 8" descr="শেয়ার মার্কেটের ভেতর বাহির – Natun Bart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" name="AutoShape 10" descr="শেয়ার মার্কেটের ভেতর বাহির – Natun Bart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8" name="Picture 12" descr="The Basics of Investing in Stock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505200"/>
            <a:ext cx="41148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43200"/>
            <a:ext cx="9144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শেয়ার     </a:t>
            </a:r>
            <a:endParaRPr lang="en-US" sz="239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14" name="Picture 2" descr="To share or not to share? | Inside Ve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0"/>
            <a:ext cx="7200900" cy="3829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09600"/>
            <a:ext cx="4191000" cy="1600438"/>
          </a:xfrm>
          <a:prstGeom prst="flowChartAlternateProcess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2667000"/>
            <a:ext cx="8839200" cy="35052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–</a:t>
            </a:r>
            <a:endParaRPr lang="bn-BD" sz="4800" b="1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 সম্পর্কে বলতে পারবে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শেয়ারের শ্রেনিবিভাগ করতে পারবে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শেয়ারের বৈশিষ্ট্য ব্যাখ্যা বলতে পারবে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শেয়ারের সুবিধা ও অসুবিধা বর্ণনা করতে পারবে</a:t>
            </a:r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762000"/>
            <a:ext cx="3733800" cy="12192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শেয়ার  </a:t>
            </a:r>
            <a:endParaRPr lang="en-US" sz="9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2743200"/>
            <a:ext cx="8610600" cy="35052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বড় অংকের মূলধনকে ক্ষুদ্র ক্ষুদ্র অংশে বিভক্ত করা হয়। মূলধনের সে সকল ক্ষুদ্র ক্ষুদ্র অংশকে এক একটি শেয়ার বলে।</a:t>
            </a:r>
            <a:endParaRPr lang="en-US" sz="4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1266" name="Picture 2" descr="What is the difference between a Share Purchase ShareHolder ..."/>
          <p:cNvPicPr>
            <a:picLocks noChangeAspect="1" noChangeArrowheads="1"/>
          </p:cNvPicPr>
          <p:nvPr/>
        </p:nvPicPr>
        <p:blipFill>
          <a:blip r:embed="rId2"/>
          <a:srcRect l="6452" t="7407" r="3226" b="7407"/>
          <a:stretch>
            <a:fillRect/>
          </a:stretch>
        </p:blipFill>
        <p:spPr bwMode="auto">
          <a:xfrm>
            <a:off x="228600" y="152400"/>
            <a:ext cx="2286000" cy="2133600"/>
          </a:xfrm>
          <a:prstGeom prst="rect">
            <a:avLst/>
          </a:prstGeom>
          <a:noFill/>
        </p:spPr>
      </p:pic>
      <p:pic>
        <p:nvPicPr>
          <p:cNvPr id="11268" name="Picture 4" descr="Share Stock Market Business Company PNG, Clipart, Big Turntable ..."/>
          <p:cNvPicPr>
            <a:picLocks noChangeAspect="1" noChangeArrowheads="1"/>
          </p:cNvPicPr>
          <p:nvPr/>
        </p:nvPicPr>
        <p:blipFill>
          <a:blip r:embed="rId3"/>
          <a:srcRect b="3774"/>
          <a:stretch>
            <a:fillRect/>
          </a:stretch>
        </p:blipFill>
        <p:spPr bwMode="auto">
          <a:xfrm>
            <a:off x="6477000" y="228601"/>
            <a:ext cx="24384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4" descr="শিক্ষক বাতায়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শিক্ষক বাতায়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AutoShape 8" descr="শিক্ষক বাতায়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371600" y="304800"/>
            <a:ext cx="6629400" cy="11430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শেয়ারের শ্রেনিবিভাগ 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Bevel 10"/>
          <p:cNvSpPr/>
          <p:nvPr/>
        </p:nvSpPr>
        <p:spPr>
          <a:xfrm>
            <a:off x="2514600" y="1752600"/>
            <a:ext cx="4038600" cy="838200"/>
          </a:xfrm>
          <a:prstGeom prst="bevel">
            <a:avLst>
              <a:gd name="adj" fmla="val 19214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 শেয়ার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Bevel 11"/>
          <p:cNvSpPr/>
          <p:nvPr/>
        </p:nvSpPr>
        <p:spPr>
          <a:xfrm>
            <a:off x="2514600" y="2743200"/>
            <a:ext cx="4038600" cy="838200"/>
          </a:xfrm>
          <a:prstGeom prst="bevel">
            <a:avLst>
              <a:gd name="adj" fmla="val 17535"/>
            </a:avLst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অগ্রাধিকার শেয়ার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Bevel 12"/>
          <p:cNvSpPr/>
          <p:nvPr/>
        </p:nvSpPr>
        <p:spPr>
          <a:xfrm>
            <a:off x="2590800" y="3810000"/>
            <a:ext cx="4038600" cy="838200"/>
          </a:xfrm>
          <a:prstGeom prst="bevel">
            <a:avLst>
              <a:gd name="adj" fmla="val 17535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বিলম্বিত শেয়ার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Bevel 13"/>
          <p:cNvSpPr/>
          <p:nvPr/>
        </p:nvSpPr>
        <p:spPr>
          <a:xfrm>
            <a:off x="2590800" y="4800600"/>
            <a:ext cx="4038600" cy="838200"/>
          </a:xfrm>
          <a:prstGeom prst="bevel">
            <a:avLst>
              <a:gd name="adj" fmla="val 17535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রাইট শেয়ার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Bevel 14"/>
          <p:cNvSpPr/>
          <p:nvPr/>
        </p:nvSpPr>
        <p:spPr>
          <a:xfrm>
            <a:off x="2590800" y="5791200"/>
            <a:ext cx="4038600" cy="838200"/>
          </a:xfrm>
          <a:prstGeom prst="bevel">
            <a:avLst>
              <a:gd name="adj" fmla="val 19213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বোনাস শেয়ার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295400" y="152400"/>
            <a:ext cx="6324600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সাধারণ  শেয়ারের বৈশিষ্ট্য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1219200"/>
            <a:ext cx="8458200" cy="1600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 শেয়ার বিনিয়োগকারীকে কোম্পানি মালিকানা দেয়। ফলে কোম্পানির মালিকানা হিসাবে এর অর্জিত লাভ এবং সম্পত্তির উপর আইনগত অধিকার থাকে।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3124200"/>
            <a:ext cx="8458200" cy="1600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সাধারন শেয়ার এর মালিকদের কোম্পানি নিয়ন্ত্রনের পূর্ণ ক্ষমতা  দেয়। শেয়ার মালিকরা গুরুত্বপূর্ণ সিদ্বান্ত গ্রহনে তাদের ভোটাধিকার প্রয়োগ করার মাধ্যমে কোম্পানি নিয়ন্ত্রন করে থাকে।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000" y="5029200"/>
            <a:ext cx="8458200" cy="16002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সাধারন শেয়ার সহজে হস্তান্তর‍্যোগ্য বিনিয়োগকারী ইচ্ছে করলে যেকোনো সময় তার ধারণকৃত শেয়ার হস্তান্তর করতে পারে।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237</Words>
  <Application>Microsoft Office PowerPoint</Application>
  <PresentationFormat>On-screen Show (4:3)</PresentationFormat>
  <Paragraphs>56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Sajib</dc:creator>
  <cp:lastModifiedBy>Sajib</cp:lastModifiedBy>
  <cp:revision>231</cp:revision>
  <dcterms:created xsi:type="dcterms:W3CDTF">2006-08-16T00:00:00Z</dcterms:created>
  <dcterms:modified xsi:type="dcterms:W3CDTF">2020-05-26T13:55:56Z</dcterms:modified>
</cp:coreProperties>
</file>