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1828800" y="304800"/>
            <a:ext cx="5486400" cy="1216152"/>
          </a:xfrm>
          <a:prstGeom prst="ca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বিসমিল্লাহির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রাহমানির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রাহিম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Bevel 4"/>
          <p:cNvSpPr/>
          <p:nvPr/>
        </p:nvSpPr>
        <p:spPr>
          <a:xfrm>
            <a:off x="1905000" y="1752600"/>
            <a:ext cx="5410200" cy="1447800"/>
          </a:xfrm>
          <a:prstGeom prst="beve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বন্ধুরা</a:t>
            </a:r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আছো</a:t>
            </a:r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 (3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3657600"/>
            <a:ext cx="4407116" cy="2746689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load (1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216564" y="-1134932"/>
            <a:ext cx="4674897" cy="7500965"/>
          </a:xfrm>
          <a:prstGeom prst="rect">
            <a:avLst/>
          </a:prstGeom>
        </p:spPr>
      </p:pic>
      <p:sp>
        <p:nvSpPr>
          <p:cNvPr id="6" name="Can 5"/>
          <p:cNvSpPr/>
          <p:nvPr/>
        </p:nvSpPr>
        <p:spPr>
          <a:xfrm>
            <a:off x="838200" y="5105400"/>
            <a:ext cx="7467600" cy="1752600"/>
          </a:xfrm>
          <a:prstGeom prst="can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জানিয়ে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ক্লাশ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করছি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হাফেজ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3124200" y="228600"/>
            <a:ext cx="3200400" cy="762000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ln>
                <a:solidFill>
                  <a:schemeClr val="accent2">
                    <a:lumMod val="50000"/>
                  </a:schemeClr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Picture 0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1219200"/>
            <a:ext cx="2151529" cy="2438400"/>
          </a:xfrm>
          <a:prstGeom prst="ellipse">
            <a:avLst/>
          </a:prstGeom>
        </p:spPr>
      </p:pic>
      <p:sp>
        <p:nvSpPr>
          <p:cNvPr id="6" name="Can 5"/>
          <p:cNvSpPr/>
          <p:nvPr/>
        </p:nvSpPr>
        <p:spPr>
          <a:xfrm>
            <a:off x="152400" y="4267200"/>
            <a:ext cx="3581400" cy="2438400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হারুনুর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রশীদ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-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শহীদ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জিয়াউর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জামালপুর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মোবা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: 01711-378527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harun4921@gmail.com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an 6"/>
          <p:cNvSpPr/>
          <p:nvPr/>
        </p:nvSpPr>
        <p:spPr>
          <a:xfrm>
            <a:off x="5257800" y="4267200"/>
            <a:ext cx="3657600" cy="2438400"/>
          </a:xfrm>
          <a:prstGeom prst="ca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:</a:t>
            </a:r>
            <a:r>
              <a:rPr lang="as-IN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দ্বা</a:t>
            </a:r>
            <a:r>
              <a:rPr lang="as-IN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দশ</a:t>
            </a:r>
          </a:p>
          <a:p>
            <a:pPr algn="ctr"/>
            <a:r>
              <a:rPr lang="as-IN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as-IN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: হিসাববিজ্ঞান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2য়</a:t>
            </a:r>
            <a:r>
              <a:rPr lang="as-IN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পত্র</a:t>
            </a:r>
          </a:p>
          <a:p>
            <a:pPr algn="ctr"/>
            <a:r>
              <a:rPr lang="as-IN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as-IN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ষষ্ঠ</a:t>
            </a:r>
            <a:endParaRPr lang="as-IN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s-IN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as-IN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৫০ মিনিট</a:t>
            </a:r>
          </a:p>
          <a:p>
            <a:pPr algn="ctr"/>
            <a:r>
              <a:rPr lang="as-IN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as-IN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25</a:t>
            </a:r>
            <a:r>
              <a:rPr lang="as-IN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/০৫/২০২০ ইং</a:t>
            </a:r>
            <a:endParaRPr lang="en-US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533400" y="228600"/>
            <a:ext cx="4191000" cy="1219200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28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endParaRPr lang="en-US" sz="4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Bevel 4"/>
          <p:cNvSpPr/>
          <p:nvPr/>
        </p:nvSpPr>
        <p:spPr>
          <a:xfrm>
            <a:off x="5410200" y="609600"/>
            <a:ext cx="3252216" cy="685800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Ø"/>
            </a:pP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4800" y="1676400"/>
            <a:ext cx="8534400" cy="5029200"/>
          </a:xfrm>
          <a:prstGeom prst="round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8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8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8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বিশ্লেষণের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বিশ্লেষণের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বিশ্লেষণের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বিশ্লেষণের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হাতিয়ার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বিশ্লেষণের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বিশ্লেষণের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বিশ্লেষণের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সীমাবদ্ধাতা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অসুবিধা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অনুপাতের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ত্ববি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অনুপাতের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বিশ্লেষণের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অতীত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ভবিষ্যত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অবস্থার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গতি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মতামত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sz="2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v"/>
            </a:pPr>
            <a:endParaRPr lang="en-US" sz="2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v"/>
            </a:pPr>
            <a:endParaRPr lang="en-US" sz="2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v"/>
            </a:pPr>
            <a:endParaRPr lang="en-US" sz="2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v"/>
            </a:pPr>
            <a:endParaRPr lang="en-US" sz="2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v"/>
            </a:pPr>
            <a:endParaRPr lang="en-US" sz="2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v"/>
            </a:pP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1676400" y="304800"/>
            <a:ext cx="5486400" cy="609600"/>
          </a:xfrm>
          <a:prstGeom prst="flowChartTermina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219200"/>
            <a:ext cx="2619375" cy="1743075"/>
          </a:xfrm>
          <a:prstGeom prst="rect">
            <a:avLst/>
          </a:prstGeom>
        </p:spPr>
      </p:pic>
      <p:pic>
        <p:nvPicPr>
          <p:cNvPr id="6" name="Picture 5" descr="download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200" y="1219200"/>
            <a:ext cx="2705100" cy="1685925"/>
          </a:xfrm>
          <a:prstGeom prst="rect">
            <a:avLst/>
          </a:prstGeom>
        </p:spPr>
      </p:pic>
      <p:pic>
        <p:nvPicPr>
          <p:cNvPr id="7" name="Picture 6" descr="download (5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1219200"/>
            <a:ext cx="2847975" cy="1676400"/>
          </a:xfrm>
          <a:prstGeom prst="rect">
            <a:avLst/>
          </a:prstGeom>
        </p:spPr>
      </p:pic>
      <p:pic>
        <p:nvPicPr>
          <p:cNvPr id="8" name="Picture 7" descr="images (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" y="3276600"/>
            <a:ext cx="2667000" cy="1495425"/>
          </a:xfrm>
          <a:prstGeom prst="rect">
            <a:avLst/>
          </a:prstGeom>
        </p:spPr>
      </p:pic>
      <p:pic>
        <p:nvPicPr>
          <p:cNvPr id="9" name="Picture 8" descr="images (4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24200" y="3200400"/>
            <a:ext cx="2743200" cy="1590675"/>
          </a:xfrm>
          <a:prstGeom prst="rect">
            <a:avLst/>
          </a:prstGeom>
        </p:spPr>
      </p:pic>
      <p:pic>
        <p:nvPicPr>
          <p:cNvPr id="10" name="Picture 9" descr="images (18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96000" y="3200400"/>
            <a:ext cx="2819400" cy="1609725"/>
          </a:xfrm>
          <a:prstGeom prst="rect">
            <a:avLst/>
          </a:prstGeom>
        </p:spPr>
      </p:pic>
      <p:sp>
        <p:nvSpPr>
          <p:cNvPr id="11" name="Bevel 10"/>
          <p:cNvSpPr/>
          <p:nvPr/>
        </p:nvSpPr>
        <p:spPr>
          <a:xfrm>
            <a:off x="228600" y="5334000"/>
            <a:ext cx="8686800" cy="1042416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পারলে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উঠাও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914400" y="228600"/>
            <a:ext cx="7391400" cy="1216152"/>
          </a:xfrm>
          <a:prstGeom prst="ca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ব্যবহারিক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মিম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কোম্পানি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লিঃ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তথ্যবলি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নিম্নরুপঃ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1676400"/>
          <a:ext cx="65532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/>
                <a:gridCol w="1905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 smtClean="0">
                          <a:latin typeface="NikoshBAN" pitchFamily="2" charset="0"/>
                          <a:cs typeface="NikoshBAN" pitchFamily="2" charset="0"/>
                        </a:rPr>
                        <a:t>পরিমাণ</a:t>
                      </a:r>
                      <a:r>
                        <a:rPr lang="en-US" sz="2800" b="0" dirty="0" smtClean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800" b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2800" b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8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767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পণ্য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প্রাপ্য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তহবিল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প্রদেয়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ব্যাংকজমাতিরিক্ত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সারা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বছরের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বিক্রয়ের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পরিমাণ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1,00,000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90,000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10,000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40,000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20,000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7,50,000</a:t>
                      </a:r>
                    </a:p>
                    <a:p>
                      <a:pPr algn="r"/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Bevel 5"/>
          <p:cNvSpPr/>
          <p:nvPr/>
        </p:nvSpPr>
        <p:spPr>
          <a:xfrm>
            <a:off x="533400" y="5105400"/>
            <a:ext cx="8153400" cy="1752600"/>
          </a:xfrm>
          <a:prstGeom prst="beve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উপর্যুক্ত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তথ্যাবলি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অবলম্বনে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নিম্নলিখিত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অনুপাতগুলো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করঃ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খ)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তারল্য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গ)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কার্যকরি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ঘ)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মজুদ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আবর্তন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ঙ)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প্রাপ্য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আবর্তন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1700" dirty="0" err="1" smtClean="0"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700" dirty="0" err="1" smtClean="0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1700" dirty="0" err="1" smtClean="0"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7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1700" dirty="0" err="1" smtClean="0"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700" dirty="0" err="1" smtClean="0">
                <a:latin typeface="NikoshBAN" pitchFamily="2" charset="0"/>
                <a:cs typeface="NikoshBAN" pitchFamily="2" charset="0"/>
              </a:rPr>
              <a:t>দায়</a:t>
            </a:r>
            <a:endParaRPr lang="en-US" sz="17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		         =2,00,000/60,000</a:t>
            </a:r>
          </a:p>
          <a:p>
            <a:pPr>
              <a:buNone/>
            </a:pP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	         =3.33:1</a:t>
            </a:r>
          </a:p>
          <a:p>
            <a:pPr>
              <a:buNone/>
            </a:pPr>
            <a:r>
              <a:rPr lang="en-US" sz="17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, </a:t>
            </a:r>
          </a:p>
          <a:p>
            <a:pPr>
              <a:buNone/>
            </a:pPr>
            <a:r>
              <a:rPr lang="en-US" sz="1700" dirty="0" err="1" smtClean="0"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7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1700" dirty="0" err="1" smtClean="0">
                <a:latin typeface="NikoshBAN" pitchFamily="2" charset="0"/>
                <a:cs typeface="NikoshBAN" pitchFamily="2" charset="0"/>
              </a:rPr>
              <a:t>মজুদ</a:t>
            </a: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700" dirty="0" err="1" smtClean="0">
                <a:latin typeface="NikoshBAN" pitchFamily="2" charset="0"/>
                <a:cs typeface="NikoshBAN" pitchFamily="2" charset="0"/>
              </a:rPr>
              <a:t>পণ্য+প্রাপ্য</a:t>
            </a: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700" dirty="0" err="1" smtClean="0">
                <a:latin typeface="NikoshBAN" pitchFamily="2" charset="0"/>
                <a:cs typeface="NikoshBAN" pitchFamily="2" charset="0"/>
              </a:rPr>
              <a:t>হিসাব+নগদ</a:t>
            </a: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700" dirty="0" err="1" smtClean="0">
                <a:latin typeface="NikoshBAN" pitchFamily="2" charset="0"/>
                <a:cs typeface="NikoshBAN" pitchFamily="2" charset="0"/>
              </a:rPr>
              <a:t>তহবিল</a:t>
            </a:r>
            <a:endParaRPr lang="en-US" sz="17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	=1 ,00,000+90,000+10,000=2,00,000</a:t>
            </a:r>
          </a:p>
          <a:p>
            <a:pPr>
              <a:buNone/>
            </a:pPr>
            <a:r>
              <a:rPr lang="en-US" sz="1700" dirty="0" err="1" smtClean="0"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700" dirty="0" err="1" smtClean="0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 	= </a:t>
            </a:r>
            <a:r>
              <a:rPr lang="en-US" sz="1700" dirty="0" err="1" smtClean="0">
                <a:latin typeface="NikoshBAN" pitchFamily="2" charset="0"/>
                <a:cs typeface="NikoshBAN" pitchFamily="2" charset="0"/>
              </a:rPr>
              <a:t>প্রদেয়</a:t>
            </a: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700" dirty="0" err="1" smtClean="0">
                <a:latin typeface="NikoshBAN" pitchFamily="2" charset="0"/>
                <a:cs typeface="NikoshBAN" pitchFamily="2" charset="0"/>
              </a:rPr>
              <a:t>হিসাব+ব্যাংকজমাতিরিক্ত</a:t>
            </a:r>
            <a:endParaRPr lang="en-US" sz="17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	= 40,000+20,000= 60,000</a:t>
            </a:r>
          </a:p>
          <a:p>
            <a:pPr>
              <a:buNone/>
            </a:pP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1700" dirty="0" err="1" smtClean="0">
                <a:latin typeface="NikoshBAN" pitchFamily="2" charset="0"/>
                <a:cs typeface="NikoshBAN" pitchFamily="2" charset="0"/>
              </a:rPr>
              <a:t>তারল্য</a:t>
            </a: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700" dirty="0" err="1" smtClean="0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1700" dirty="0" err="1" smtClean="0">
                <a:latin typeface="NikoshBAN" pitchFamily="2" charset="0"/>
                <a:cs typeface="NikoshBAN" pitchFamily="2" charset="0"/>
              </a:rPr>
              <a:t>তারল্য</a:t>
            </a: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7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/ </a:t>
            </a:r>
            <a:r>
              <a:rPr lang="en-US" sz="1700" dirty="0" err="1" smtClean="0">
                <a:latin typeface="NikoshBAN" pitchFamily="2" charset="0"/>
                <a:cs typeface="NikoshBAN" pitchFamily="2" charset="0"/>
              </a:rPr>
              <a:t>তারল্য</a:t>
            </a: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700" dirty="0" err="1" smtClean="0">
                <a:latin typeface="NikoshBAN" pitchFamily="2" charset="0"/>
                <a:cs typeface="NikoshBAN" pitchFamily="2" charset="0"/>
              </a:rPr>
              <a:t>দায়</a:t>
            </a:r>
            <a:endParaRPr lang="en-US" sz="17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	         = 1,00,000/40,000</a:t>
            </a:r>
          </a:p>
          <a:p>
            <a:pPr>
              <a:buNone/>
            </a:pP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	         = 2.50:1</a:t>
            </a:r>
          </a:p>
          <a:p>
            <a:pPr>
              <a:buNone/>
            </a:pPr>
            <a:r>
              <a:rPr lang="en-US" sz="17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, </a:t>
            </a:r>
          </a:p>
          <a:p>
            <a:pPr>
              <a:buNone/>
            </a:pPr>
            <a:r>
              <a:rPr lang="en-US" sz="1700" dirty="0" err="1" smtClean="0">
                <a:latin typeface="NikoshBAN" pitchFamily="2" charset="0"/>
                <a:cs typeface="NikoshBAN" pitchFamily="2" charset="0"/>
              </a:rPr>
              <a:t>তারল্য</a:t>
            </a: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7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1700" dirty="0" err="1" smtClean="0"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700" dirty="0" err="1" smtClean="0">
                <a:latin typeface="NikoshBAN" pitchFamily="2" charset="0"/>
                <a:cs typeface="NikoshBAN" pitchFamily="2" charset="0"/>
              </a:rPr>
              <a:t>সম্পদ-মজুদ</a:t>
            </a: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700" dirty="0" err="1" smtClean="0">
                <a:latin typeface="NikoshBAN" pitchFamily="2" charset="0"/>
                <a:cs typeface="NikoshBAN" pitchFamily="2" charset="0"/>
              </a:rPr>
              <a:t>পণ্য</a:t>
            </a:r>
            <a:endParaRPr lang="en-US" sz="17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1700" dirty="0" smtClean="0">
                <a:latin typeface="NikoshBAN" pitchFamily="2" charset="0"/>
                <a:cs typeface="NikoshBAN" pitchFamily="2" charset="0"/>
              </a:rPr>
              <a:t>	= 2,00,000-1,00,000 = 1,00,000</a:t>
            </a:r>
          </a:p>
          <a:p>
            <a:pPr>
              <a:buNone/>
            </a:pPr>
            <a:r>
              <a:rPr lang="en-US" sz="1800" dirty="0" err="1" smtClean="0">
                <a:latin typeface="NikoshBAN" pitchFamily="2" charset="0"/>
                <a:cs typeface="NikoshBAN" pitchFamily="2" charset="0"/>
              </a:rPr>
              <a:t>তারল্য</a:t>
            </a: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dirty="0" err="1" smtClean="0"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1800" dirty="0" err="1" smtClean="0"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dirty="0" err="1" smtClean="0">
                <a:latin typeface="NikoshBAN" pitchFamily="2" charset="0"/>
                <a:cs typeface="NikoshBAN" pitchFamily="2" charset="0"/>
              </a:rPr>
              <a:t>দায়-ব্যাংকজমাতিরিক্ত</a:t>
            </a:r>
            <a:endParaRPr lang="en-US" sz="1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		=</a:t>
            </a: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60,000-20,000 =40,000</a:t>
            </a:r>
            <a:endParaRPr lang="en-US" sz="17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1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48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কার্যকরি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	=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/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দায়</a:t>
            </a:r>
            <a:endParaRPr lang="en-US" sz="1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			= 1,40,000/60,000</a:t>
            </a:r>
          </a:p>
          <a:p>
            <a:pPr>
              <a:buNone/>
            </a:pP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		= 2.33:1</a:t>
            </a:r>
          </a:p>
          <a:p>
            <a:pPr>
              <a:buNone/>
            </a:pP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দায়</a:t>
            </a:r>
            <a:endParaRPr lang="en-US" sz="1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	= 2,00,000-60,000= 1,40,000</a:t>
            </a:r>
          </a:p>
          <a:p>
            <a:pPr>
              <a:buNone/>
            </a:pP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ঘ)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মজুদ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আবর্তন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বিক্রীত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পণ্যের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মজুদ</a:t>
            </a:r>
            <a:endParaRPr lang="en-US" sz="1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		= 7,50,000/1,00,000 </a:t>
            </a:r>
          </a:p>
          <a:p>
            <a:pPr>
              <a:buNone/>
            </a:pP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		= 7.50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বার</a:t>
            </a:r>
            <a:endParaRPr lang="en-US" sz="1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বিক্রীত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পণ্যের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=7,50,000-000 = 7,50,000</a:t>
            </a:r>
          </a:p>
          <a:p>
            <a:pPr>
              <a:buNone/>
            </a:pP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ঙ)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প্রাপ্য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আবর্তন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অুনপাত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নিট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ধারে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প্রাপ্য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+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প্রাপ্য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নোট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)</a:t>
            </a:r>
          </a:p>
          <a:p>
            <a:pPr>
              <a:buNone/>
            </a:pP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=7,50,000/90,000 = 8.33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বাব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sz="1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টীকাঃ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বিক্রয়কে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ধারে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ধরা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None/>
            </a:pPr>
            <a:endParaRPr lang="en-US" sz="1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352800" y="304800"/>
            <a:ext cx="2819400" cy="609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সমাধানঃ</a:t>
            </a:r>
            <a:endParaRPr lang="en-US" dirty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5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5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5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6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6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7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7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7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7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7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8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8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8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9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9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9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9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9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0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0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0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0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971800" y="228600"/>
            <a:ext cx="3352800" cy="914400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Bevel 5"/>
          <p:cNvSpPr/>
          <p:nvPr/>
        </p:nvSpPr>
        <p:spPr>
          <a:xfrm>
            <a:off x="228600" y="1905000"/>
            <a:ext cx="8686800" cy="2057400"/>
          </a:xfrm>
          <a:prstGeom prst="beve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বিশ্লেষণের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অতীত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ভবিষ্যত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অবস্থার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গতি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মতামত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2895600" y="5029200"/>
            <a:ext cx="3429000" cy="990600"/>
          </a:xfrm>
          <a:prstGeom prst="flowChartConnector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7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nut 4"/>
          <p:cNvSpPr/>
          <p:nvPr/>
        </p:nvSpPr>
        <p:spPr>
          <a:xfrm>
            <a:off x="2971800" y="152400"/>
            <a:ext cx="3581400" cy="1219200"/>
          </a:xfrm>
          <a:prstGeom prst="don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Bevel 5"/>
          <p:cNvSpPr/>
          <p:nvPr/>
        </p:nvSpPr>
        <p:spPr>
          <a:xfrm>
            <a:off x="228600" y="1524000"/>
            <a:ext cx="8763000" cy="4114800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1।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বিশ্লেষণের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অনুপাতের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পরিমাপক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(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ক)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যোগফল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খ)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বিয়োগফল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গ)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গুনফল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(ঘ)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ভাগফল</a:t>
            </a: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অবস্থার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হাতিয়ার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1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1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1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1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1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(খ) </a:t>
            </a:r>
            <a:r>
              <a:rPr lang="en-US" sz="1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সমচ্ছেদ</a:t>
            </a:r>
            <a:r>
              <a:rPr lang="en-US" sz="1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1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(গ) </a:t>
            </a:r>
            <a:r>
              <a:rPr lang="en-US" sz="1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1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1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(ঘ) </a:t>
            </a:r>
            <a:r>
              <a:rPr lang="en-US" sz="1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1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অনুপাতের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(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ক)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2:3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(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খ) 1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:2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(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গ)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2:1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(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ঘ)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3:2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3581400" y="5943600"/>
            <a:ext cx="2514600" cy="685800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8 </a:t>
            </a:r>
            <a:r>
              <a:rPr lang="en-US" sz="36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200400" y="152400"/>
            <a:ext cx="27432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7030A0"/>
                </a:solidFill>
              </a:rPr>
              <a:t>মূল্যায়ন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457200" y="1676400"/>
            <a:ext cx="8305800" cy="1216152"/>
          </a:xfrm>
          <a:prstGeom prst="ca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বিশ্লেষণের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2819400" y="3429000"/>
            <a:ext cx="3581400" cy="1143000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2400" dirty="0"/>
          </a:p>
        </p:txBody>
      </p:sp>
      <p:sp>
        <p:nvSpPr>
          <p:cNvPr id="8" name="Bevel 7"/>
          <p:cNvSpPr/>
          <p:nvPr/>
        </p:nvSpPr>
        <p:spPr>
          <a:xfrm>
            <a:off x="381000" y="5105400"/>
            <a:ext cx="8382000" cy="1271016"/>
          </a:xfrm>
          <a:prstGeom prst="beve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বিশ্লেষণের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সীমাবদ্ধাতা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অসুবিধা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352</Words>
  <Application>Microsoft Office PowerPoint</Application>
  <PresentationFormat>On-screen Show (4:3)</PresentationFormat>
  <Paragraphs>112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ICT</dc:creator>
  <cp:lastModifiedBy>ICT</cp:lastModifiedBy>
  <cp:revision>67</cp:revision>
  <dcterms:created xsi:type="dcterms:W3CDTF">2006-08-16T00:00:00Z</dcterms:created>
  <dcterms:modified xsi:type="dcterms:W3CDTF">2020-05-25T18:09:11Z</dcterms:modified>
</cp:coreProperties>
</file>