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8" r:id="rId4"/>
    <p:sldId id="258" r:id="rId5"/>
    <p:sldId id="259" r:id="rId6"/>
    <p:sldId id="268" r:id="rId7"/>
    <p:sldId id="269" r:id="rId8"/>
    <p:sldId id="279" r:id="rId9"/>
    <p:sldId id="281" r:id="rId10"/>
    <p:sldId id="280" r:id="rId11"/>
    <p:sldId id="282" r:id="rId12"/>
    <p:sldId id="28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277"/>
            <p14:sldId id="278"/>
            <p14:sldId id="258"/>
            <p14:sldId id="259"/>
            <p14:sldId id="268"/>
            <p14:sldId id="269"/>
            <p14:sldId id="279"/>
            <p14:sldId id="281"/>
            <p14:sldId id="280"/>
            <p14:sldId id="282"/>
            <p14:sldId id="28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B39E-6FB4-4168-9E5C-18DC73275A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rofile.php?id=100050726291921" TargetMode="External"/><Relationship Id="rId2" Type="http://schemas.openxmlformats.org/officeDocument/2006/relationships/hyperlink" Target="mailto:masud.rana@ucepb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4252" y="2319711"/>
            <a:ext cx="8250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dirty="0"/>
              <a:t>সকলকে শুভেচ্ছা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0743" y="1118112"/>
            <a:ext cx="7786657" cy="5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D`vniY-1: (175.15)</a:t>
            </a:r>
            <a:r>
              <a:rPr lang="en-US" sz="3200" b="1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Ki </a:t>
            </a:r>
            <a:endParaRPr lang="en-US" sz="3200" b="1" baseline="-250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114269" y="425087"/>
            <a:ext cx="10239531" cy="609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5699" y="1734672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fvRK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9673" y="1734646"/>
            <a:ext cx="18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¨/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0143" y="1749987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fvM‡kl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36750" y="2235200"/>
            <a:ext cx="0" cy="28575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27543" y="2520950"/>
            <a:ext cx="187896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153364" y="2527300"/>
            <a:ext cx="1642390" cy="279768"/>
            <a:chOff x="1389818" y="2527300"/>
            <a:chExt cx="1708150" cy="28575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665" y="2806700"/>
            <a:ext cx="1351884" cy="286117"/>
            <a:chOff x="1389818" y="2527300"/>
            <a:chExt cx="1708150" cy="2857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634169" y="2120921"/>
            <a:ext cx="38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45760" y="2405574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4853" y="2694683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97569" y="2120921"/>
            <a:ext cx="835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175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4853" y="2401301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62291" y="2692375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1136" y="2985140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77975" y="239738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7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63521" y="268814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8635" y="2974265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282460" y="2667184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82460" y="2956293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82460" y="3256551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948619" y="2520950"/>
            <a:ext cx="341381" cy="716736"/>
            <a:chOff x="3948619" y="2520950"/>
            <a:chExt cx="341381" cy="1321934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3948619" y="3842884"/>
              <a:ext cx="3413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277610" y="2520950"/>
              <a:ext cx="0" cy="13219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153364" y="4128632"/>
            <a:ext cx="400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:(175)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(257)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8 </a:t>
            </a:r>
            <a:r>
              <a:rPr lang="en-US" sz="48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59916" y="2981029"/>
            <a:ext cx="298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59917" y="2402608"/>
            <a:ext cx="298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04326" y="1674089"/>
            <a:ext cx="2615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.15</a:t>
            </a:r>
            <a:r>
              <a:rPr lang="en-US" sz="2400" baseline="-25000" dirty="0" smtClean="0">
                <a:latin typeface="SutonnyMJ" pitchFamily="2" charset="0"/>
                <a:cs typeface="SutonnyMJ" pitchFamily="2" charset="0"/>
              </a:rPr>
              <a:t>(10)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04326" y="2179188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13192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46538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fMœvsk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156157" y="2179906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c~Y©msL¨v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04326" y="265845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.15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04326" y="313853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.20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04326" y="3604310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.60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04326" y="4082900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.80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04472" y="2659564"/>
            <a:ext cx="102003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1.20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04473" y="3138539"/>
            <a:ext cx="102003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1.60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12360" y="3605296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4.80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08460" y="4084271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6.40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46538" y="2659717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.20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146538" y="3138692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.60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46805" y="3605449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.80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42905" y="4084424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.40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56157" y="2658881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56157" y="3137856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156424" y="3604613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4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156157" y="4083588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6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0888980" y="2806700"/>
            <a:ext cx="0" cy="190670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849009" y="2699644"/>
            <a:ext cx="13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485585" y="4631978"/>
            <a:ext cx="13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40573" y="5403154"/>
            <a:ext cx="4145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:(.15)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(.11463...)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8 </a:t>
            </a:r>
            <a:r>
              <a:rPr lang="en-US" sz="48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42003" y="5959344"/>
            <a:ext cx="550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:(175.15)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 (275.11463)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 </a:t>
            </a:r>
            <a:r>
              <a:rPr lang="en-US" sz="48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b="1" baseline="-25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2392" y="453963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.40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106526" y="4541010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3.20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40971" y="4541163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.20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154223" y="4540327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500925" y="5004784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.20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23" grpId="0"/>
      <p:bldP spid="24" grpId="0"/>
      <p:bldP spid="25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2" grpId="0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382" y="1006527"/>
            <a:ext cx="8545643" cy="81909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err="1"/>
              <a:t>দশমিক</a:t>
            </a:r>
            <a:r>
              <a:rPr lang="en-US" sz="3200" b="1" dirty="0"/>
              <a:t> </a:t>
            </a:r>
            <a:r>
              <a:rPr lang="en-US" sz="3200" b="1" dirty="0" err="1"/>
              <a:t>সংখ্যাকে</a:t>
            </a:r>
            <a:r>
              <a:rPr lang="en-US" sz="3200" b="1" dirty="0"/>
              <a:t> </a:t>
            </a:r>
            <a:r>
              <a:rPr lang="en-US" sz="3200" b="1" dirty="0" err="1"/>
              <a:t>হেক্সাডেসিমাল</a:t>
            </a:r>
            <a:r>
              <a:rPr lang="en-US" sz="3200" b="1" dirty="0"/>
              <a:t> </a:t>
            </a:r>
            <a:r>
              <a:rPr lang="en-US" sz="3200" b="1" dirty="0" err="1"/>
              <a:t>সংখ্যায়</a:t>
            </a:r>
            <a:r>
              <a:rPr lang="en-US" sz="3200" b="1" dirty="0"/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200" b="1" dirty="0" smtClean="0"/>
              <a:t> :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১৬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ভাগ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হেক্সাডেসিমাল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যায়</a:t>
            </a:r>
            <a:r>
              <a:rPr lang="en-US" sz="3200" dirty="0"/>
              <a:t> । </a:t>
            </a:r>
            <a:r>
              <a:rPr lang="en-US" sz="3200" dirty="0" err="1"/>
              <a:t>ভাগফল</a:t>
            </a:r>
            <a:r>
              <a:rPr lang="en-US" sz="3200" dirty="0"/>
              <a:t> </a:t>
            </a:r>
            <a:r>
              <a:rPr lang="en-US" sz="3200" dirty="0" err="1"/>
              <a:t>শূন্য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হওয়া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ভাগ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r>
              <a:rPr lang="en-US" sz="3200" dirty="0" err="1"/>
              <a:t>পরিশেষে</a:t>
            </a:r>
            <a:r>
              <a:rPr lang="en-US" sz="3200" dirty="0"/>
              <a:t> </a:t>
            </a:r>
            <a:r>
              <a:rPr lang="en-US" sz="3200" dirty="0" err="1"/>
              <a:t>ভাগশেষসমূহ</a:t>
            </a:r>
            <a:r>
              <a:rPr lang="en-US" sz="3200" dirty="0"/>
              <a:t> </a:t>
            </a:r>
            <a:r>
              <a:rPr lang="en-US" sz="3200" dirty="0" err="1"/>
              <a:t>শেষ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শুরু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সাজালে</a:t>
            </a:r>
            <a:r>
              <a:rPr lang="en-US" sz="3200" dirty="0"/>
              <a:t> </a:t>
            </a:r>
            <a:r>
              <a:rPr lang="en-US" sz="3200" dirty="0" err="1"/>
              <a:t>সমমানের</a:t>
            </a:r>
            <a:r>
              <a:rPr lang="en-US" sz="3200" dirty="0"/>
              <a:t> </a:t>
            </a:r>
            <a:r>
              <a:rPr lang="en-US" sz="3200" dirty="0" err="1"/>
              <a:t>হেক্সাডেসিমাল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পাওয়া</a:t>
            </a:r>
            <a:r>
              <a:rPr lang="en-US" sz="3200" dirty="0"/>
              <a:t> </a:t>
            </a:r>
            <a:r>
              <a:rPr lang="en-US" sz="3200" dirty="0" err="1"/>
              <a:t>যাবে</a:t>
            </a:r>
            <a:r>
              <a:rPr lang="en-US" sz="3200" dirty="0"/>
              <a:t>।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ভগ্নাংশ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</a:t>
            </a:r>
            <a:r>
              <a:rPr lang="en-US" sz="3200" dirty="0" err="1"/>
              <a:t>হেক্সাডেসিমাল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উক্ত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১৬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গুণফল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পূর্ণসংখ্যা</a:t>
            </a:r>
            <a:r>
              <a:rPr lang="en-US" sz="3200" dirty="0"/>
              <a:t> </a:t>
            </a:r>
            <a:r>
              <a:rPr lang="en-US" sz="3200" dirty="0" err="1"/>
              <a:t>আলাদা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হওয়া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১৬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r>
              <a:rPr lang="en-US" sz="3200" dirty="0" err="1"/>
              <a:t>নিম্নে</a:t>
            </a:r>
            <a:r>
              <a:rPr lang="en-US" sz="3200" dirty="0"/>
              <a:t> </a:t>
            </a:r>
            <a:r>
              <a:rPr lang="en-US" sz="3200" dirty="0" err="1"/>
              <a:t>উদাহরণ</a:t>
            </a:r>
            <a:r>
              <a:rPr lang="en-US" sz="3200" dirty="0"/>
              <a:t> </a:t>
            </a:r>
            <a:r>
              <a:rPr lang="en-US" sz="3200" dirty="0" err="1"/>
              <a:t>দেওয়া</a:t>
            </a:r>
            <a:r>
              <a:rPr lang="en-US" sz="3200" dirty="0"/>
              <a:t> </a:t>
            </a:r>
            <a:r>
              <a:rPr lang="en-US" sz="3200" dirty="0" err="1"/>
              <a:t>গেল</a:t>
            </a:r>
            <a:r>
              <a:rPr lang="en-US" sz="32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3601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15345" y="1013805"/>
            <a:ext cx="6553252" cy="5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D`vniY-1: (2479.50)</a:t>
            </a:r>
            <a:r>
              <a:rPr lang="en-US" sz="2400" b="1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Ki </a:t>
            </a:r>
            <a:endParaRPr lang="en-US" sz="2400" b="1" baseline="-250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2098" y="406839"/>
            <a:ext cx="10239531" cy="609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iæcvšÍ‡ii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5699" y="1734672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fvRK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9673" y="1734646"/>
            <a:ext cx="18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¨/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0143" y="1749987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fvM‡kl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05451" y="2199747"/>
            <a:ext cx="0" cy="47670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05451" y="2670850"/>
            <a:ext cx="2056087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050895" y="2662911"/>
            <a:ext cx="1802923" cy="486767"/>
            <a:chOff x="1389818" y="2527300"/>
            <a:chExt cx="1708150" cy="28575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553768" y="3166660"/>
            <a:ext cx="1351884" cy="459437"/>
            <a:chOff x="1389818" y="2527300"/>
            <a:chExt cx="1708150" cy="2857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158947" y="2206013"/>
            <a:ext cx="62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16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3839" y="2665733"/>
            <a:ext cx="71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16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52736" y="3174363"/>
            <a:ext cx="69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16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2859" y="2196289"/>
            <a:ext cx="1312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2479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09453" y="2677991"/>
            <a:ext cx="851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154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2231" y="3172055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9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1136" y="3524784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77975" y="266137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7261" y="314242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5935" y="3513909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9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242871" y="2962415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42871" y="3430929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82460" y="3796195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3948619" y="2520949"/>
            <a:ext cx="341381" cy="1275245"/>
            <a:chOff x="3948619" y="2520950"/>
            <a:chExt cx="341381" cy="132193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948619" y="3842884"/>
              <a:ext cx="3413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277610" y="2520950"/>
              <a:ext cx="0" cy="13219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398517" y="4266225"/>
            <a:ext cx="273519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:(2479)</a:t>
            </a:r>
            <a:r>
              <a:rPr lang="en-US" sz="20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= (9</a:t>
            </a:r>
            <a:r>
              <a:rPr lang="en-US" sz="2000" dirty="0" smtClean="0">
                <a:cs typeface="SutonnyMJ" pitchFamily="2" charset="0"/>
              </a:rPr>
              <a:t>AF)</a:t>
            </a:r>
            <a:r>
              <a:rPr lang="en-US" sz="2000" baseline="-25000" dirty="0" smtClean="0">
                <a:latin typeface="SutonnyMJ" pitchFamily="2" charset="0"/>
                <a:cs typeface="SutonnyMJ" pitchFamily="2" charset="0"/>
              </a:rPr>
              <a:t>16 </a:t>
            </a:r>
            <a:r>
              <a:rPr lang="en-US" sz="40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0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5954" y="3541410"/>
            <a:ext cx="175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9918" y="2402608"/>
            <a:ext cx="154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6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04326" y="1674089"/>
            <a:ext cx="2615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.50</a:t>
            </a:r>
            <a:r>
              <a:rPr lang="en-US" sz="2400" baseline="-25000" dirty="0" smtClean="0">
                <a:latin typeface="SutonnyMJ" pitchFamily="2" charset="0"/>
                <a:cs typeface="SutonnyMJ" pitchFamily="2" charset="0"/>
              </a:rPr>
              <a:t>(10)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326" y="2179188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13192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6538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fMœvsk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56157" y="2179906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c~Y©msL¨v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04326" y="265845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.50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8=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04472" y="2659564"/>
            <a:ext cx="102003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8.00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46538" y="2659717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56157" y="2658881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694108" y="2759256"/>
            <a:ext cx="0" cy="28127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849009" y="2699644"/>
            <a:ext cx="13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0217" y="3211419"/>
            <a:ext cx="414501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:(.50)</a:t>
            </a:r>
            <a:r>
              <a:rPr lang="en-US" sz="20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= (.8)</a:t>
            </a:r>
            <a:r>
              <a:rPr lang="en-US" sz="2000" baseline="-25000" dirty="0" smtClean="0">
                <a:latin typeface="SutonnyMJ" pitchFamily="2" charset="0"/>
                <a:cs typeface="SutonnyMJ" pitchFamily="2" charset="0"/>
              </a:rPr>
              <a:t>16 </a:t>
            </a:r>
            <a:r>
              <a:rPr lang="en-US" sz="40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0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86822" y="5602707"/>
            <a:ext cx="550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:(2479.50)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 (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9</a:t>
            </a:r>
            <a:r>
              <a:rPr lang="en-US" sz="2800" dirty="0" smtClean="0">
                <a:solidFill>
                  <a:srgbClr val="FF0000"/>
                </a:solidFill>
                <a:cs typeface="SutonnyMJ" pitchFamily="2" charset="0"/>
              </a:rPr>
              <a:t>AF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.8)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16 </a:t>
            </a:r>
            <a:r>
              <a:rPr lang="en-US" sz="48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b="1" baseline="-25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91687"/>
              </p:ext>
            </p:extLst>
          </p:nvPr>
        </p:nvGraphicFramePr>
        <p:xfrm>
          <a:off x="1154447" y="3959876"/>
          <a:ext cx="2177448" cy="16428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00600"/>
                <a:gridCol w="1276848"/>
              </a:tblGrid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1200" dirty="0" err="1" smtClean="0">
                          <a:latin typeface="SutonnyMJ" pitchFamily="2" charset="0"/>
                          <a:cs typeface="SutonnyMJ" pitchFamily="2" charset="0"/>
                        </a:rPr>
                        <a:t>kwgK</a:t>
                      </a:r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200" dirty="0" err="1" smtClean="0">
                          <a:latin typeface="SutonnyMJ" pitchFamily="2" charset="0"/>
                          <a:cs typeface="SutonnyMJ" pitchFamily="2" charset="0"/>
                        </a:rPr>
                        <a:t>n·v‡Wwmgvj</a:t>
                      </a:r>
                      <a:r>
                        <a:rPr lang="en-US" sz="1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10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A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11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B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12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C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13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D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14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E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  <a:tr h="2075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15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cs typeface="SutonnyMJ" pitchFamily="2" charset="0"/>
                        </a:rPr>
                        <a:t>F</a:t>
                      </a:r>
                      <a:endParaRPr lang="en-US" sz="1200" dirty="0">
                        <a:latin typeface="+mn-lt"/>
                        <a:cs typeface="SutonnyMJ" pitchFamily="2" charset="0"/>
                      </a:endParaRPr>
                    </a:p>
                  </a:txBody>
                  <a:tcPr marL="51809" marR="51809" marT="25905" marB="259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5" grpId="0" animBg="1"/>
      <p:bldP spid="49" grpId="0" animBg="1"/>
      <p:bldP spid="53" grpId="0" animBg="1"/>
      <p:bldP spid="58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869" y="622245"/>
            <a:ext cx="7888960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শিখলাম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12210" y="2329098"/>
            <a:ext cx="8199619" cy="34177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wbqg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wbqg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wbqg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98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833" y="1368118"/>
            <a:ext cx="4601705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2100" y="3079327"/>
            <a:ext cx="9329057" cy="2038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(720.680)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10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 </a:t>
            </a:r>
            <a:endParaRPr lang="en-US" sz="4000" baseline="-25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(897.35)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Ki 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(5637.75)</a:t>
            </a:r>
            <a:r>
              <a:rPr lang="en-US" sz="40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Ki </a:t>
            </a:r>
            <a:endParaRPr lang="en-US" sz="4000" baseline="-25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baseline="-25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378" y="842990"/>
            <a:ext cx="5051156" cy="123119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পরবর্তী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ক্লাশ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385" y="2435901"/>
            <a:ext cx="9681029" cy="2326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Wwmgvj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13-14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নং 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পেজ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9" y="838738"/>
            <a:ext cx="8446576" cy="2114604"/>
          </a:xfrm>
        </p:spPr>
        <p:txBody>
          <a:bodyPr>
            <a:noAutofit/>
          </a:bodyPr>
          <a:lstStyle/>
          <a:p>
            <a:pPr algn="ctr"/>
            <a:r>
              <a:rPr lang="as-IN" sz="19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49" y="2953342"/>
            <a:ext cx="4945356" cy="305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64" y="1039727"/>
            <a:ext cx="593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dirty="0">
                <a:latin typeface="SutonnyMJ" pitchFamily="2" charset="0"/>
                <a:cs typeface="SutonnyMJ" pitchFamily="2" charset="0"/>
              </a:rPr>
              <a:t>শিক্ষক পরিচিতি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08110" y="2872858"/>
            <a:ext cx="8588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মো: মাসুদ রানা 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সহকারি শিক্ষক (আইসিটি)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ইউসেপ ছোটবনগ্রাম সিটি কর্পোরেশন 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রাজশাহী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/>
              <a:t>।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hlinkClick r:id="rId2"/>
              </a:rPr>
              <a:t>Email</a:t>
            </a: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dirty="0" smtClean="0">
                <a:hlinkClick r:id="rId3"/>
              </a:rPr>
              <a:t>Facebook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41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940" y="688329"/>
            <a:ext cx="5953610" cy="1262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 </a:t>
            </a:r>
            <a:r>
              <a:rPr lang="as-IN" sz="8800" dirty="0"/>
              <a:t>পাঠ পরিচিতি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20" y="2419350"/>
            <a:ext cx="10153650" cy="3543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শ্রেণী: এস এস সি (ভোক) নবম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বিষয়: কম্পিউটার ও তথ্য প্রযুক্তি -২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আলোচনার বিষয়: ২য় অধ্যায় (সংখ্যা পদ্ধতি ও কোড)</a:t>
            </a:r>
          </a:p>
          <a:p>
            <a:pPr marL="0" indent="0">
              <a:buNone/>
            </a:pPr>
            <a:r>
              <a:rPr lang="as-IN" b="1" dirty="0"/>
              <a:t>পাঠ</a:t>
            </a:r>
            <a:r>
              <a:rPr lang="as-IN" b="1" dirty="0" smtClean="0"/>
              <a:t>:</a:t>
            </a:r>
            <a:r>
              <a:rPr lang="en-US" b="1" dirty="0"/>
              <a:t> ২.৩. </a:t>
            </a:r>
            <a:r>
              <a:rPr lang="en-US" b="1" dirty="0" err="1"/>
              <a:t>বাইনারি</a:t>
            </a:r>
            <a:r>
              <a:rPr lang="en-US" b="1" dirty="0"/>
              <a:t>, </a:t>
            </a:r>
            <a:r>
              <a:rPr lang="en-US" b="1" dirty="0" err="1"/>
              <a:t>অক্টাল</a:t>
            </a:r>
            <a:r>
              <a:rPr lang="en-US" b="1" dirty="0"/>
              <a:t>, </a:t>
            </a:r>
            <a:r>
              <a:rPr lang="en-US" b="1" dirty="0" err="1"/>
              <a:t>ডেসিমাল</a:t>
            </a:r>
            <a:r>
              <a:rPr lang="en-US" b="1" dirty="0"/>
              <a:t> ও </a:t>
            </a:r>
            <a:r>
              <a:rPr lang="en-US" b="1" dirty="0" err="1"/>
              <a:t>হেক্সাডেসিমাল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পদ্ধতিতে</a:t>
            </a:r>
            <a:r>
              <a:rPr lang="en-US" b="1" dirty="0"/>
              <a:t> </a:t>
            </a:r>
            <a:r>
              <a:rPr lang="en-US" b="1" dirty="0" err="1"/>
              <a:t>রূপান্তর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sz="1800" b="1" dirty="0">
                <a:latin typeface="SutonnyMJ" pitchFamily="2" charset="0"/>
                <a:cs typeface="SutonnyMJ" pitchFamily="2" charset="0"/>
              </a:rPr>
              <a:t>       </a:t>
            </a:r>
          </a:p>
          <a:p>
            <a:pPr marL="0" indent="0" algn="r">
              <a:buNone/>
            </a:pPr>
            <a:r>
              <a:rPr lang="en-US" sz="2000" b="1" dirty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2000" b="1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১১ নং পেজ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7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4" y="838975"/>
            <a:ext cx="8290302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810" y="2443398"/>
            <a:ext cx="8199619" cy="34177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3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944" y="705629"/>
            <a:ext cx="6130977" cy="80774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155" y="1513371"/>
            <a:ext cx="10515600" cy="517224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000" dirty="0" err="1"/>
              <a:t>এক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পদ্ধতি</a:t>
            </a:r>
            <a:r>
              <a:rPr lang="en-US" sz="3000" dirty="0"/>
              <a:t> </a:t>
            </a:r>
            <a:r>
              <a:rPr lang="en-US" sz="3000" dirty="0" err="1"/>
              <a:t>থেকে</a:t>
            </a:r>
            <a:r>
              <a:rPr lang="en-US" sz="3000" dirty="0"/>
              <a:t> </a:t>
            </a:r>
            <a:r>
              <a:rPr lang="en-US" sz="3000" dirty="0" err="1"/>
              <a:t>অন্য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পদ্ধতিতে</a:t>
            </a:r>
            <a:r>
              <a:rPr lang="en-US" sz="3000" dirty="0"/>
              <a:t> </a:t>
            </a:r>
            <a:r>
              <a:rPr lang="en-US" sz="3000" dirty="0" err="1"/>
              <a:t>রূপান্তর</a:t>
            </a:r>
            <a:r>
              <a:rPr lang="en-US" sz="3000" dirty="0"/>
              <a:t> </a:t>
            </a:r>
            <a:r>
              <a:rPr lang="en-US" sz="3000" dirty="0" err="1"/>
              <a:t>করাকে</a:t>
            </a:r>
            <a:r>
              <a:rPr lang="en-US" sz="3000" dirty="0"/>
              <a:t> </a:t>
            </a:r>
            <a:r>
              <a:rPr lang="en-US" sz="3000" dirty="0" err="1"/>
              <a:t>বলা</a:t>
            </a:r>
            <a:r>
              <a:rPr lang="en-US" sz="3000" dirty="0"/>
              <a:t> </a:t>
            </a:r>
            <a:r>
              <a:rPr lang="en-US" sz="3000" dirty="0" err="1"/>
              <a:t>হয়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পদ্ধতির</a:t>
            </a:r>
            <a:r>
              <a:rPr lang="en-US" sz="3000" dirty="0"/>
              <a:t> </a:t>
            </a:r>
            <a:r>
              <a:rPr lang="en-US" sz="3000" dirty="0" err="1"/>
              <a:t>রূপান্তর</a:t>
            </a:r>
            <a:r>
              <a:rPr lang="en-US" sz="3000" dirty="0"/>
              <a:t>। </a:t>
            </a:r>
            <a:r>
              <a:rPr lang="en-US" sz="3000" dirty="0" err="1"/>
              <a:t>সাধারণভাবে</a:t>
            </a:r>
            <a:r>
              <a:rPr lang="en-US" sz="3000" dirty="0"/>
              <a:t> </a:t>
            </a:r>
            <a:r>
              <a:rPr lang="en-US" sz="3000" dirty="0" err="1"/>
              <a:t>আমরা</a:t>
            </a:r>
            <a:r>
              <a:rPr lang="en-US" sz="3000" dirty="0"/>
              <a:t> </a:t>
            </a:r>
            <a:r>
              <a:rPr lang="en-US" sz="3000" dirty="0" err="1" smtClean="0"/>
              <a:t>দৈনন্দিন</a:t>
            </a:r>
            <a:r>
              <a:rPr lang="en-US" sz="3000" dirty="0" smtClean="0"/>
              <a:t> </a:t>
            </a:r>
            <a:r>
              <a:rPr lang="en-US" sz="3000" dirty="0" err="1"/>
              <a:t>হিসাব-নিকাশে</a:t>
            </a:r>
            <a:r>
              <a:rPr lang="en-US" sz="3000" dirty="0"/>
              <a:t> </a:t>
            </a:r>
            <a:r>
              <a:rPr lang="en-US" sz="3000" dirty="0" err="1"/>
              <a:t>ডেসিমাল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পদ্ধতি</a:t>
            </a:r>
            <a:r>
              <a:rPr lang="en-US" sz="3000" dirty="0"/>
              <a:t> </a:t>
            </a:r>
            <a:r>
              <a:rPr lang="en-US" sz="3000" dirty="0" err="1"/>
              <a:t>ব্যবহার</a:t>
            </a:r>
            <a:r>
              <a:rPr lang="en-US" sz="3000" dirty="0"/>
              <a:t> </a:t>
            </a:r>
            <a:r>
              <a:rPr lang="en-US" sz="3000" dirty="0" err="1"/>
              <a:t>করে</a:t>
            </a:r>
            <a:r>
              <a:rPr lang="en-US" sz="3000" dirty="0"/>
              <a:t> </a:t>
            </a:r>
            <a:r>
              <a:rPr lang="en-US" sz="3000" dirty="0" err="1"/>
              <a:t>থাকি</a:t>
            </a:r>
            <a:r>
              <a:rPr lang="en-US" sz="3000" dirty="0"/>
              <a:t>। </a:t>
            </a:r>
            <a:r>
              <a:rPr lang="en-US" sz="3000" dirty="0" err="1"/>
              <a:t>কিন্তু</a:t>
            </a:r>
            <a:r>
              <a:rPr lang="en-US" sz="3000" dirty="0"/>
              <a:t> </a:t>
            </a:r>
            <a:r>
              <a:rPr lang="en-US" sz="3000" dirty="0" err="1"/>
              <a:t>কম্পিউটার</a:t>
            </a:r>
            <a:r>
              <a:rPr lang="en-US" sz="3000" dirty="0"/>
              <a:t> </a:t>
            </a:r>
            <a:r>
              <a:rPr lang="en-US" sz="3000" dirty="0" err="1"/>
              <a:t>এবং</a:t>
            </a:r>
            <a:r>
              <a:rPr lang="en-US" sz="3000" dirty="0"/>
              <a:t> </a:t>
            </a:r>
            <a:r>
              <a:rPr lang="en-US" sz="3000" dirty="0" err="1"/>
              <a:t>অন্যান্য</a:t>
            </a:r>
            <a:r>
              <a:rPr lang="en-US" sz="3000" dirty="0"/>
              <a:t> </a:t>
            </a:r>
            <a:r>
              <a:rPr lang="en-US" sz="3000" dirty="0" err="1"/>
              <a:t>ডিজিটাল</a:t>
            </a:r>
            <a:r>
              <a:rPr lang="en-US" sz="3000" dirty="0"/>
              <a:t> </a:t>
            </a:r>
            <a:r>
              <a:rPr lang="en-US" sz="3000" dirty="0" err="1"/>
              <a:t>ইলেক্ট্রনিক</a:t>
            </a:r>
            <a:r>
              <a:rPr lang="en-US" sz="3000" dirty="0"/>
              <a:t> </a:t>
            </a:r>
            <a:r>
              <a:rPr lang="en-US" sz="3000" dirty="0" err="1"/>
              <a:t>সামগ্রীতে</a:t>
            </a:r>
            <a:r>
              <a:rPr lang="en-US" sz="3000" dirty="0"/>
              <a:t> </a:t>
            </a:r>
            <a:r>
              <a:rPr lang="en-US" sz="3000" dirty="0" err="1"/>
              <a:t>বাইনারি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পদ্ধতি</a:t>
            </a:r>
            <a:r>
              <a:rPr lang="en-US" sz="3000" dirty="0"/>
              <a:t> </a:t>
            </a:r>
            <a:r>
              <a:rPr lang="en-US" sz="3000" dirty="0" err="1"/>
              <a:t>ব্যবহৃত</a:t>
            </a:r>
            <a:r>
              <a:rPr lang="en-US" sz="3000" dirty="0"/>
              <a:t> </a:t>
            </a:r>
            <a:r>
              <a:rPr lang="en-US" sz="3000" dirty="0" err="1"/>
              <a:t>হয়</a:t>
            </a:r>
            <a:r>
              <a:rPr lang="en-US" sz="3000" dirty="0"/>
              <a:t>। </a:t>
            </a:r>
            <a:r>
              <a:rPr lang="en-US" sz="3000" dirty="0" err="1"/>
              <a:t>সেজন্য</a:t>
            </a:r>
            <a:r>
              <a:rPr lang="en-US" sz="3000" dirty="0"/>
              <a:t> </a:t>
            </a:r>
            <a:r>
              <a:rPr lang="en-US" sz="3000" dirty="0" err="1"/>
              <a:t>কম্পিউটারের</a:t>
            </a:r>
            <a:r>
              <a:rPr lang="en-US" sz="3000" dirty="0"/>
              <a:t> </a:t>
            </a:r>
            <a:r>
              <a:rPr lang="en-US" sz="3000" dirty="0" err="1"/>
              <a:t>অভ্যন্তরীণ</a:t>
            </a:r>
            <a:r>
              <a:rPr lang="en-US" sz="3000" dirty="0"/>
              <a:t> </a:t>
            </a:r>
            <a:r>
              <a:rPr lang="en-US" sz="3000" dirty="0" err="1"/>
              <a:t>হিসাবাদি</a:t>
            </a:r>
            <a:r>
              <a:rPr lang="en-US" sz="3000" dirty="0"/>
              <a:t> </a:t>
            </a:r>
            <a:r>
              <a:rPr lang="en-US" sz="3000" dirty="0" err="1"/>
              <a:t>করার</a:t>
            </a:r>
            <a:r>
              <a:rPr lang="en-US" sz="3000" dirty="0"/>
              <a:t> </a:t>
            </a:r>
            <a:r>
              <a:rPr lang="en-US" sz="3000" dirty="0" err="1"/>
              <a:t>সময়</a:t>
            </a:r>
            <a:r>
              <a:rPr lang="en-US" sz="3000" dirty="0"/>
              <a:t> </a:t>
            </a:r>
            <a:r>
              <a:rPr lang="en-US" sz="3000" dirty="0" err="1"/>
              <a:t>ডেসিমাল</a:t>
            </a:r>
            <a:r>
              <a:rPr lang="en-US" sz="3000" dirty="0"/>
              <a:t> </a:t>
            </a:r>
            <a:r>
              <a:rPr lang="en-US" sz="3000" dirty="0" err="1" smtClean="0"/>
              <a:t>সংখ্যাকে</a:t>
            </a:r>
            <a:r>
              <a:rPr lang="en-US" sz="3000" dirty="0" smtClean="0"/>
              <a:t> </a:t>
            </a:r>
            <a:r>
              <a:rPr lang="en-US" sz="3000" dirty="0" err="1"/>
              <a:t>বাইনারিতে</a:t>
            </a:r>
            <a:r>
              <a:rPr lang="en-US" sz="3000" dirty="0"/>
              <a:t> </a:t>
            </a:r>
            <a:r>
              <a:rPr lang="en-US" sz="3000" dirty="0" err="1"/>
              <a:t>রূপান্তর</a:t>
            </a:r>
            <a:r>
              <a:rPr lang="en-US" sz="3000" dirty="0"/>
              <a:t> </a:t>
            </a:r>
            <a:r>
              <a:rPr lang="en-US" sz="3000" dirty="0" err="1"/>
              <a:t>করে</a:t>
            </a:r>
            <a:r>
              <a:rPr lang="en-US" sz="3000" dirty="0"/>
              <a:t> </a:t>
            </a:r>
            <a:r>
              <a:rPr lang="en-US" sz="3000" dirty="0" err="1"/>
              <a:t>নিতে</a:t>
            </a:r>
            <a:r>
              <a:rPr lang="en-US" sz="3000" dirty="0"/>
              <a:t> </a:t>
            </a:r>
            <a:r>
              <a:rPr lang="en-US" sz="3000" dirty="0" err="1"/>
              <a:t>হয়</a:t>
            </a:r>
            <a:r>
              <a:rPr lang="en-US" sz="3000" dirty="0"/>
              <a:t>। </a:t>
            </a:r>
            <a:r>
              <a:rPr lang="en-US" sz="3000" dirty="0" err="1"/>
              <a:t>কম্পিউটারের</a:t>
            </a:r>
            <a:r>
              <a:rPr lang="en-US" sz="3000" dirty="0"/>
              <a:t> </a:t>
            </a:r>
            <a:r>
              <a:rPr lang="en-US" sz="3000" dirty="0" err="1"/>
              <a:t>জন্য</a:t>
            </a:r>
            <a:r>
              <a:rPr lang="en-US" sz="3000" dirty="0"/>
              <a:t> </a:t>
            </a:r>
            <a:r>
              <a:rPr lang="en-US" sz="3000" dirty="0" err="1"/>
              <a:t>বাইনারিতে</a:t>
            </a:r>
            <a:r>
              <a:rPr lang="en-US" sz="3000" dirty="0"/>
              <a:t> </a:t>
            </a:r>
            <a:r>
              <a:rPr lang="en-US" sz="3000" dirty="0" err="1"/>
              <a:t>লেখা</a:t>
            </a:r>
            <a:r>
              <a:rPr lang="en-US" sz="3000" dirty="0"/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3000" dirty="0" smtClean="0"/>
              <a:t> </a:t>
            </a:r>
            <a:r>
              <a:rPr lang="en-US" sz="3000" dirty="0" err="1"/>
              <a:t>অক্টাল</a:t>
            </a:r>
            <a:r>
              <a:rPr lang="en-US" sz="3000" dirty="0"/>
              <a:t> ও </a:t>
            </a:r>
            <a:r>
              <a:rPr lang="en-US" sz="3000" dirty="0" err="1"/>
              <a:t>হেক্সাডেসিমাল</a:t>
            </a:r>
            <a:r>
              <a:rPr lang="en-US" sz="3000" dirty="0"/>
              <a:t> </a:t>
            </a:r>
            <a:r>
              <a:rPr lang="en-US" sz="3000" dirty="0" err="1"/>
              <a:t>সংখ্যায়</a:t>
            </a:r>
            <a:r>
              <a:rPr lang="en-US" sz="3000" dirty="0"/>
              <a:t> </a:t>
            </a:r>
            <a:r>
              <a:rPr lang="en-US" sz="3000" dirty="0" err="1"/>
              <a:t>প্রকাশ</a:t>
            </a:r>
            <a:r>
              <a:rPr lang="en-US" sz="3000" dirty="0"/>
              <a:t> </a:t>
            </a:r>
            <a:r>
              <a:rPr lang="en-US" sz="3000" dirty="0" err="1"/>
              <a:t>করা</a:t>
            </a:r>
            <a:r>
              <a:rPr lang="en-US" sz="3000" dirty="0"/>
              <a:t> </a:t>
            </a:r>
            <a:r>
              <a:rPr lang="en-US" sz="3000" dirty="0" err="1"/>
              <a:t>হয়</a:t>
            </a:r>
            <a:r>
              <a:rPr lang="en-US" sz="3000" dirty="0"/>
              <a:t>। </a:t>
            </a:r>
            <a:r>
              <a:rPr lang="en-US" sz="3000" dirty="0" err="1"/>
              <a:t>কারণ</a:t>
            </a:r>
            <a:r>
              <a:rPr lang="en-US" sz="3000" dirty="0"/>
              <a:t> </a:t>
            </a:r>
            <a:r>
              <a:rPr lang="en-US" sz="3000" dirty="0" err="1"/>
              <a:t>বাইনারি</a:t>
            </a:r>
            <a:r>
              <a:rPr lang="en-US" sz="3000" dirty="0"/>
              <a:t> </a:t>
            </a:r>
            <a:r>
              <a:rPr lang="en-US" sz="3000" dirty="0" err="1"/>
              <a:t>সংখ্যায়</a:t>
            </a:r>
            <a:r>
              <a:rPr lang="en-US" sz="3000" dirty="0"/>
              <a:t> </a:t>
            </a:r>
            <a:r>
              <a:rPr lang="en-US" sz="3000" dirty="0" err="1"/>
              <a:t>লিখলে</a:t>
            </a:r>
            <a:r>
              <a:rPr lang="en-US" sz="3000" dirty="0"/>
              <a:t> </a:t>
            </a:r>
            <a:r>
              <a:rPr lang="en-US" sz="3000" dirty="0" err="1"/>
              <a:t>যে</a:t>
            </a:r>
            <a:r>
              <a:rPr lang="en-US" sz="3000" dirty="0"/>
              <a:t> </a:t>
            </a:r>
            <a:r>
              <a:rPr lang="en-US" sz="3000" dirty="0" err="1"/>
              <a:t>বিশাল</a:t>
            </a:r>
            <a:r>
              <a:rPr lang="en-US" sz="3000" dirty="0"/>
              <a:t> </a:t>
            </a:r>
            <a:r>
              <a:rPr lang="en-US" sz="3000" dirty="0" err="1"/>
              <a:t>আকার</a:t>
            </a:r>
            <a:r>
              <a:rPr lang="en-US" sz="3000" dirty="0"/>
              <a:t> </a:t>
            </a:r>
            <a:r>
              <a:rPr lang="en-US" sz="3000" dirty="0" err="1"/>
              <a:t>ধারণ</a:t>
            </a:r>
            <a:r>
              <a:rPr lang="en-US" sz="3000" dirty="0"/>
              <a:t> </a:t>
            </a:r>
            <a:r>
              <a:rPr lang="en-US" sz="3000" dirty="0" err="1"/>
              <a:t>করত</a:t>
            </a:r>
            <a:r>
              <a:rPr lang="en-US" sz="3000" dirty="0"/>
              <a:t> </a:t>
            </a:r>
            <a:r>
              <a:rPr lang="en-US" sz="3000" dirty="0" err="1"/>
              <a:t>তাকেই</a:t>
            </a:r>
            <a:r>
              <a:rPr lang="en-US" sz="3000" dirty="0"/>
              <a:t> </a:t>
            </a:r>
            <a:r>
              <a:rPr lang="en-US" sz="3000" dirty="0" err="1"/>
              <a:t>সংক্ষিপ্তাকারে</a:t>
            </a:r>
            <a:r>
              <a:rPr lang="en-US" sz="3000" dirty="0"/>
              <a:t> </a:t>
            </a:r>
            <a:r>
              <a:rPr lang="en-US" sz="3000" dirty="0" err="1"/>
              <a:t>প্রকার</a:t>
            </a:r>
            <a:r>
              <a:rPr lang="en-US" sz="3000" dirty="0"/>
              <a:t> </a:t>
            </a:r>
            <a:r>
              <a:rPr lang="en-US" sz="3000" dirty="0" err="1"/>
              <a:t>জন্য</a:t>
            </a:r>
            <a:r>
              <a:rPr lang="en-US" sz="3000" dirty="0"/>
              <a:t> </a:t>
            </a:r>
            <a:r>
              <a:rPr lang="en-US" sz="3000" dirty="0" err="1" smtClean="0"/>
              <a:t>অক্টাল</a:t>
            </a:r>
            <a:r>
              <a:rPr lang="en-US" sz="3000" dirty="0" smtClean="0"/>
              <a:t> </a:t>
            </a:r>
            <a:r>
              <a:rPr lang="en-US" sz="3000" dirty="0"/>
              <a:t>ও </a:t>
            </a:r>
            <a:r>
              <a:rPr lang="en-US" sz="3000" dirty="0" err="1"/>
              <a:t>হেক্সাডেসিমাল</a:t>
            </a:r>
            <a:r>
              <a:rPr lang="en-US" sz="3000" dirty="0"/>
              <a:t> </a:t>
            </a:r>
            <a:r>
              <a:rPr lang="en-US" sz="3000" dirty="0" err="1"/>
              <a:t>সংখ্যা</a:t>
            </a:r>
            <a:r>
              <a:rPr lang="en-US" sz="3000" dirty="0"/>
              <a:t> </a:t>
            </a:r>
            <a:r>
              <a:rPr lang="en-US" sz="3000" dirty="0" err="1"/>
              <a:t>ব্যবহার</a:t>
            </a:r>
            <a:r>
              <a:rPr lang="en-US" sz="3000" dirty="0"/>
              <a:t> </a:t>
            </a:r>
            <a:r>
              <a:rPr lang="en-US" sz="3000" dirty="0" err="1"/>
              <a:t>করা</a:t>
            </a:r>
            <a:r>
              <a:rPr lang="en-US" sz="3000" dirty="0"/>
              <a:t> </a:t>
            </a:r>
            <a:r>
              <a:rPr lang="en-US" sz="3000" dirty="0" err="1"/>
              <a:t>হয়</a:t>
            </a:r>
            <a:r>
              <a:rPr lang="en-US" sz="30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25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082" y="1270608"/>
            <a:ext cx="10515600" cy="3406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200" b="1" u="sng" dirty="0" err="1" smtClean="0"/>
              <a:t>পূর্ণ</a:t>
            </a:r>
            <a:r>
              <a:rPr lang="en-US" sz="3200" b="1" u="sng" dirty="0" smtClean="0"/>
              <a:t> </a:t>
            </a:r>
            <a:r>
              <a:rPr lang="en-US" sz="3200" b="1" u="sng" dirty="0" err="1"/>
              <a:t>দশমিক</a:t>
            </a:r>
            <a:r>
              <a:rPr lang="en-US" sz="3200" b="1" u="sng" dirty="0"/>
              <a:t> </a:t>
            </a:r>
            <a:r>
              <a:rPr lang="en-US" sz="3200" b="1" u="sng" dirty="0" err="1"/>
              <a:t>সংখ্যাকে</a:t>
            </a:r>
            <a:r>
              <a:rPr lang="en-US" sz="3200" b="1" u="sng" dirty="0"/>
              <a:t> </a:t>
            </a:r>
            <a:r>
              <a:rPr lang="en-US" sz="3200" b="1" u="sng" dirty="0" err="1"/>
              <a:t>বাইনারি</a:t>
            </a:r>
            <a:r>
              <a:rPr lang="en-US" sz="3200" b="1" u="sng" dirty="0"/>
              <a:t> </a:t>
            </a:r>
            <a:r>
              <a:rPr lang="en-US" sz="3200" b="1" u="sng" dirty="0" err="1"/>
              <a:t>সংখ্যায়</a:t>
            </a:r>
            <a:r>
              <a:rPr lang="en-US" sz="3200" b="1" u="sng" dirty="0"/>
              <a:t> </a:t>
            </a:r>
            <a:r>
              <a:rPr lang="en-US" sz="3200" b="1" u="sng" dirty="0" err="1"/>
              <a:t>রূপান্তর</a:t>
            </a:r>
            <a:r>
              <a:rPr lang="en-US" sz="3200" b="1" u="sng" dirty="0"/>
              <a:t> </a:t>
            </a:r>
            <a:endParaRPr lang="en-US" sz="3200" b="1" u="sng" dirty="0" smtClean="0"/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1.</a:t>
            </a:r>
            <a:r>
              <a:rPr lang="en-US" dirty="0" smtClean="0"/>
              <a:t>পূর্ণ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সংখ্যাকে</a:t>
            </a:r>
            <a:r>
              <a:rPr lang="en-US" dirty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সংখ্যায়</a:t>
            </a:r>
            <a:r>
              <a:rPr lang="en-US" dirty="0"/>
              <a:t> </a:t>
            </a:r>
            <a:r>
              <a:rPr lang="en-US" dirty="0" err="1"/>
              <a:t>রূপান্তরিত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সংখ্যাকে</a:t>
            </a:r>
            <a:r>
              <a:rPr lang="en-US" dirty="0"/>
              <a:t> ২ </a:t>
            </a:r>
            <a:r>
              <a:rPr lang="en-US" dirty="0" err="1"/>
              <a:t>দিয়ে</a:t>
            </a:r>
            <a:r>
              <a:rPr lang="en-US" dirty="0"/>
              <a:t> </a:t>
            </a:r>
            <a:r>
              <a:rPr lang="en-US" dirty="0" err="1"/>
              <a:t>ভাগ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ভাগশেষকে</a:t>
            </a:r>
            <a:r>
              <a:rPr lang="en-US" dirty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</a:t>
            </a:r>
            <a:r>
              <a:rPr lang="en-US" dirty="0"/>
              <a:t>. </a:t>
            </a:r>
            <a:r>
              <a:rPr lang="en-US" dirty="0" err="1"/>
              <a:t>ভাগফলকে</a:t>
            </a:r>
            <a:r>
              <a:rPr lang="en-US" dirty="0"/>
              <a:t> </a:t>
            </a:r>
            <a:r>
              <a:rPr lang="en-US" dirty="0" err="1"/>
              <a:t>পুনরায়</a:t>
            </a:r>
            <a:r>
              <a:rPr lang="en-US" dirty="0"/>
              <a:t> ২ </a:t>
            </a:r>
            <a:r>
              <a:rPr lang="en-US" dirty="0" err="1"/>
              <a:t>দিয়ে</a:t>
            </a:r>
            <a:r>
              <a:rPr lang="en-US" dirty="0"/>
              <a:t> </a:t>
            </a:r>
            <a:r>
              <a:rPr lang="en-US" dirty="0" err="1"/>
              <a:t>ভাগ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ভাগশেষকে</a:t>
            </a:r>
            <a:r>
              <a:rPr lang="en-US" dirty="0"/>
              <a:t> </a:t>
            </a:r>
            <a:r>
              <a:rPr lang="en-US" dirty="0" err="1"/>
              <a:t>সংরক্ষণ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</a:t>
            </a:r>
            <a:r>
              <a:rPr lang="en-US" dirty="0"/>
              <a:t>. এ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পুনরাবৃত্তি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যতক্ষণ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ভাজ্য</a:t>
            </a:r>
            <a:r>
              <a:rPr lang="en-US" dirty="0"/>
              <a:t> ০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৪</a:t>
            </a:r>
            <a:r>
              <a:rPr lang="en-US" dirty="0"/>
              <a:t>. </a:t>
            </a:r>
            <a:r>
              <a:rPr lang="en-US" dirty="0" err="1"/>
              <a:t>সংরক্ষিত</a:t>
            </a:r>
            <a:r>
              <a:rPr lang="en-US" dirty="0"/>
              <a:t> </a:t>
            </a:r>
            <a:r>
              <a:rPr lang="en-US" dirty="0" err="1" smtClean="0"/>
              <a:t>ভাগশেষ</a:t>
            </a:r>
            <a:r>
              <a:rPr lang="en-US" dirty="0" smtClean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/>
              <a:t> </a:t>
            </a:r>
            <a:r>
              <a:rPr lang="en-US" dirty="0" err="1"/>
              <a:t>শেষ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দিকে</a:t>
            </a:r>
            <a:r>
              <a:rPr lang="en-US" dirty="0"/>
              <a:t> </a:t>
            </a:r>
            <a:r>
              <a:rPr lang="en-US" dirty="0" err="1"/>
              <a:t>ধারাবাহিকভাবে</a:t>
            </a:r>
            <a:r>
              <a:rPr lang="en-US" dirty="0"/>
              <a:t> </a:t>
            </a:r>
            <a:r>
              <a:rPr lang="en-US" dirty="0" err="1"/>
              <a:t>অর্থা</a:t>
            </a:r>
            <a:r>
              <a:rPr lang="en-US" dirty="0"/>
              <a:t>ৎ </a:t>
            </a:r>
            <a:r>
              <a:rPr lang="en-US" dirty="0" err="1"/>
              <a:t>উল্টো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সাজিয়ে</a:t>
            </a:r>
            <a:r>
              <a:rPr lang="en-US" dirty="0"/>
              <a:t> </a:t>
            </a:r>
            <a:r>
              <a:rPr lang="en-US" dirty="0" err="1"/>
              <a:t>লিখলে</a:t>
            </a:r>
            <a:r>
              <a:rPr lang="en-US" dirty="0"/>
              <a:t> ১ ও ০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/>
              <a:t>সময়ে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সংখ্যাটি</a:t>
            </a:r>
            <a:r>
              <a:rPr lang="en-US" dirty="0"/>
              <a:t> </a:t>
            </a:r>
            <a:r>
              <a:rPr lang="en-US" dirty="0" err="1"/>
              <a:t>পাওয়া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তাই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সমকক্ষ</a:t>
            </a:r>
            <a:r>
              <a:rPr lang="en-US" dirty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5311" y="542712"/>
            <a:ext cx="7411388" cy="72789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856815"/>
            <a:ext cx="10224541" cy="108337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indent="54610">
              <a:lnSpc>
                <a:spcPct val="115000"/>
              </a:lnSpc>
              <a:spcBef>
                <a:spcPts val="165"/>
              </a:spcBef>
            </a:pPr>
            <a:r>
              <a:rPr lang="en-US" sz="2800" b="1" dirty="0" err="1"/>
              <a:t>বিঃ</a:t>
            </a:r>
            <a:r>
              <a:rPr lang="en-US" sz="2800" b="1" dirty="0"/>
              <a:t> </a:t>
            </a:r>
            <a:r>
              <a:rPr lang="en-US" sz="2800" b="1" dirty="0" err="1"/>
              <a:t>দ্রঃ</a:t>
            </a:r>
            <a:r>
              <a:rPr lang="en-US" sz="2800" b="1" dirty="0"/>
              <a:t> </a:t>
            </a:r>
            <a:r>
              <a:rPr lang="en-US" sz="2800" dirty="0" err="1"/>
              <a:t>ভিন্নভাবে</a:t>
            </a:r>
            <a:r>
              <a:rPr lang="en-US" sz="2800" dirty="0"/>
              <a:t> </a:t>
            </a:r>
            <a:r>
              <a:rPr lang="en-US" sz="2800" dirty="0" err="1"/>
              <a:t>বলা</a:t>
            </a:r>
            <a:r>
              <a:rPr lang="en-US" sz="2800" dirty="0"/>
              <a:t> </a:t>
            </a:r>
            <a:r>
              <a:rPr lang="en-US" sz="2800" dirty="0" err="1"/>
              <a:t>হলে</a:t>
            </a:r>
            <a:r>
              <a:rPr lang="en-US" sz="2800" dirty="0"/>
              <a:t> </a:t>
            </a:r>
            <a:r>
              <a:rPr lang="en-US" sz="2800" dirty="0" err="1" smtClean="0"/>
              <a:t>ভাগশেষ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2800" dirty="0" smtClean="0"/>
              <a:t> </a:t>
            </a:r>
            <a:r>
              <a:rPr lang="en-US" sz="2800" dirty="0" err="1"/>
              <a:t>পেছন</a:t>
            </a:r>
            <a:r>
              <a:rPr lang="en-US" sz="2800" dirty="0"/>
              <a:t> </a:t>
            </a:r>
            <a:r>
              <a:rPr lang="en-US" sz="2800" dirty="0" err="1"/>
              <a:t>দিক</a:t>
            </a:r>
            <a:r>
              <a:rPr lang="en-US" sz="2800" dirty="0"/>
              <a:t> </a:t>
            </a:r>
            <a:r>
              <a:rPr lang="en-US" sz="2800" dirty="0" err="1"/>
              <a:t>থেকে</a:t>
            </a:r>
            <a:r>
              <a:rPr lang="en-US" sz="2800" dirty="0"/>
              <a:t> </a:t>
            </a:r>
            <a:r>
              <a:rPr lang="en-US" sz="2800" dirty="0" err="1"/>
              <a:t>পড়তে</a:t>
            </a:r>
            <a:r>
              <a:rPr lang="en-US" sz="2800" dirty="0"/>
              <a:t> </a:t>
            </a:r>
            <a:r>
              <a:rPr lang="en-US" sz="2800" dirty="0" err="1"/>
              <a:t>হবে</a:t>
            </a:r>
            <a:r>
              <a:rPr lang="en-US" sz="2800" dirty="0"/>
              <a:t>। </a:t>
            </a:r>
            <a:r>
              <a:rPr lang="en-US" sz="2800" dirty="0" err="1" smtClean="0"/>
              <a:t>কারণ</a:t>
            </a:r>
            <a:r>
              <a:rPr lang="en-US" sz="2800" dirty="0" smtClean="0"/>
              <a:t>, </a:t>
            </a:r>
            <a:r>
              <a:rPr lang="en-US" sz="2800" dirty="0" err="1" smtClean="0"/>
              <a:t>সর্বশেষে</a:t>
            </a:r>
            <a:r>
              <a:rPr lang="en-US" sz="2800" dirty="0" smtClean="0"/>
              <a:t> </a:t>
            </a:r>
            <a:r>
              <a:rPr lang="en-US" sz="2800" dirty="0" err="1"/>
              <a:t>প্রাপ্ত</a:t>
            </a:r>
            <a:r>
              <a:rPr lang="en-US" sz="2800" dirty="0"/>
              <a:t> </a:t>
            </a:r>
            <a:r>
              <a:rPr lang="en-US" sz="2800" dirty="0" err="1"/>
              <a:t>ভাগশেষ</a:t>
            </a:r>
            <a:r>
              <a:rPr lang="en-US" sz="2800" dirty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সর্বোচ্চ</a:t>
            </a:r>
            <a:r>
              <a:rPr lang="en-US" sz="2800" dirty="0" smtClean="0"/>
              <a:t> </a:t>
            </a:r>
            <a:r>
              <a:rPr lang="en-US" sz="2800" dirty="0" err="1"/>
              <a:t>গুরুত্বসম্পন্ন</a:t>
            </a:r>
            <a:r>
              <a:rPr lang="en-US" sz="2800" dirty="0"/>
              <a:t> </a:t>
            </a:r>
            <a:r>
              <a:rPr lang="en-US" sz="2800" dirty="0" err="1"/>
              <a:t>অঙ্ক</a:t>
            </a:r>
            <a:r>
              <a:rPr lang="en-US" sz="2800" dirty="0"/>
              <a:t>। এ </a:t>
            </a:r>
            <a:r>
              <a:rPr lang="en-US" sz="2800" dirty="0" err="1"/>
              <a:t>অংশটি</a:t>
            </a:r>
            <a:r>
              <a:rPr lang="en-US" sz="2800" dirty="0"/>
              <a:t> </a:t>
            </a:r>
            <a:r>
              <a:rPr lang="en-US" sz="2800" dirty="0" err="1"/>
              <a:t>কেবলমাত্র</a:t>
            </a:r>
            <a:r>
              <a:rPr lang="en-US" sz="2800" dirty="0"/>
              <a:t> </a:t>
            </a:r>
            <a:r>
              <a:rPr lang="en-US" sz="2800" dirty="0" err="1"/>
              <a:t>পূর্ণ</a:t>
            </a:r>
            <a:r>
              <a:rPr lang="en-US" sz="2800" dirty="0"/>
              <a:t> </a:t>
            </a:r>
            <a:r>
              <a:rPr lang="en-US" sz="2800" dirty="0" err="1"/>
              <a:t>সংখ্যার</a:t>
            </a:r>
            <a:r>
              <a:rPr lang="en-US" sz="2800" dirty="0"/>
              <a:t> </a:t>
            </a:r>
            <a:r>
              <a:rPr lang="en-US" sz="2800" dirty="0" err="1"/>
              <a:t>জন্য</a:t>
            </a:r>
            <a:r>
              <a:rPr lang="en-US" sz="2800" dirty="0"/>
              <a:t> </a:t>
            </a:r>
            <a:r>
              <a:rPr lang="en-US" sz="2800" dirty="0" err="1" smtClean="0"/>
              <a:t>প্র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‡hvR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8208" y="563854"/>
            <a:ext cx="7411388" cy="727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8160" y="15108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ভগ্নাংশ</a:t>
            </a:r>
            <a:r>
              <a:rPr lang="en-US" b="1" dirty="0"/>
              <a:t> </a:t>
            </a:r>
            <a:r>
              <a:rPr lang="en-US" b="1" dirty="0" err="1"/>
              <a:t>দশমিক</a:t>
            </a:r>
            <a:r>
              <a:rPr lang="en-US" b="1" dirty="0"/>
              <a:t> </a:t>
            </a:r>
            <a:r>
              <a:rPr lang="en-US" b="1" dirty="0" err="1"/>
              <a:t>সংখ্যাকে</a:t>
            </a:r>
            <a:r>
              <a:rPr lang="en-US" b="1" dirty="0"/>
              <a:t> </a:t>
            </a:r>
            <a:r>
              <a:rPr lang="en-US" b="1" dirty="0" err="1"/>
              <a:t>বাইনারি</a:t>
            </a:r>
            <a:r>
              <a:rPr lang="en-US" b="1" dirty="0"/>
              <a:t> </a:t>
            </a:r>
            <a:r>
              <a:rPr lang="en-US" b="1" dirty="0" err="1"/>
              <a:t>সংখ্যায়</a:t>
            </a:r>
            <a:r>
              <a:rPr lang="en-US" b="1" dirty="0"/>
              <a:t> </a:t>
            </a:r>
            <a:r>
              <a:rPr lang="en-US" b="1" dirty="0" err="1" smtClean="0"/>
              <a:t>রূপান্তর</a:t>
            </a:r>
            <a:r>
              <a:rPr lang="en-US" b="1" dirty="0" smtClean="0"/>
              <a:t>: </a:t>
            </a:r>
          </a:p>
          <a:p>
            <a:pPr marL="0" indent="0" algn="just"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1.</a:t>
            </a:r>
            <a:r>
              <a:rPr lang="en-US" sz="3200" dirty="0" smtClean="0"/>
              <a:t>ভগ্নাংশ </a:t>
            </a:r>
            <a:r>
              <a:rPr lang="en-US" sz="3200" dirty="0" err="1"/>
              <a:t>অংশকে</a:t>
            </a:r>
            <a:r>
              <a:rPr lang="en-US" sz="3200" dirty="0"/>
              <a:t> ২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পর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অংশটি</a:t>
            </a:r>
            <a:r>
              <a:rPr lang="en-US" sz="3200" dirty="0"/>
              <a:t> </a:t>
            </a:r>
            <a:r>
              <a:rPr lang="en-US" sz="3200" dirty="0" err="1"/>
              <a:t>থাকবে</a:t>
            </a:r>
            <a:r>
              <a:rPr lang="en-US" sz="3200" dirty="0"/>
              <a:t> (</a:t>
            </a:r>
            <a:r>
              <a:rPr lang="en-US" sz="3200" dirty="0" err="1"/>
              <a:t>অর্থা</a:t>
            </a:r>
            <a:r>
              <a:rPr lang="en-US" sz="3200" dirty="0"/>
              <a:t>ৎ ১)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সংরক্ষণ</a:t>
            </a:r>
            <a:r>
              <a:rPr lang="en-US" sz="3200" dirty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যদি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থাকে</a:t>
            </a:r>
            <a:r>
              <a:rPr lang="en-US" sz="3200" dirty="0"/>
              <a:t> </a:t>
            </a:r>
            <a:r>
              <a:rPr lang="en-US" sz="3200" dirty="0" err="1"/>
              <a:t>তবে</a:t>
            </a:r>
            <a:r>
              <a:rPr lang="en-US" sz="3200" dirty="0"/>
              <a:t> ০ </a:t>
            </a:r>
            <a:r>
              <a:rPr lang="en-US" sz="3200" dirty="0" err="1"/>
              <a:t>সংরক্ষণ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smtClean="0"/>
              <a:t>২</a:t>
            </a:r>
            <a:r>
              <a:rPr lang="en-US" sz="3200" dirty="0"/>
              <a:t>. </a:t>
            </a:r>
            <a:r>
              <a:rPr lang="en-US" sz="3200" dirty="0" err="1"/>
              <a:t>অবশিষ্ট</a:t>
            </a:r>
            <a:r>
              <a:rPr lang="en-US" sz="3200" dirty="0"/>
              <a:t> </a:t>
            </a:r>
            <a:r>
              <a:rPr lang="en-US" sz="3200" dirty="0" err="1"/>
              <a:t>ভগ্নাংশটিকে</a:t>
            </a:r>
            <a:r>
              <a:rPr lang="en-US" sz="3200" dirty="0"/>
              <a:t> </a:t>
            </a:r>
            <a:r>
              <a:rPr lang="en-US" sz="3200" dirty="0" err="1"/>
              <a:t>পুনরায়</a:t>
            </a:r>
            <a:r>
              <a:rPr lang="en-US" sz="3200" dirty="0"/>
              <a:t> ২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পর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অংশটি</a:t>
            </a:r>
            <a:r>
              <a:rPr lang="en-US" sz="3200" dirty="0"/>
              <a:t> </a:t>
            </a:r>
            <a:r>
              <a:rPr lang="en-US" sz="3200" dirty="0" err="1"/>
              <a:t>থাকবে</a:t>
            </a:r>
            <a:r>
              <a:rPr lang="en-US" sz="3200" dirty="0"/>
              <a:t> (</a:t>
            </a:r>
            <a:r>
              <a:rPr lang="en-US" sz="3200" dirty="0" err="1"/>
              <a:t>অর্থা</a:t>
            </a:r>
            <a:r>
              <a:rPr lang="en-US" sz="3200" dirty="0"/>
              <a:t>ৎ ১)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 smtClean="0"/>
              <a:t>সংরক্ষণ</a:t>
            </a:r>
            <a:r>
              <a:rPr lang="en-US" sz="3200" dirty="0" smtClean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যদি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অংশ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থাকে</a:t>
            </a:r>
            <a:r>
              <a:rPr lang="en-US" sz="3200" dirty="0"/>
              <a:t> </a:t>
            </a:r>
            <a:r>
              <a:rPr lang="en-US" sz="3200" dirty="0" err="1"/>
              <a:t>তবে</a:t>
            </a:r>
            <a:r>
              <a:rPr lang="en-US" sz="3200" dirty="0"/>
              <a:t> ০ </a:t>
            </a:r>
            <a:r>
              <a:rPr lang="en-US" sz="3200" dirty="0" err="1"/>
              <a:t>সংরক্ষণ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smtClean="0"/>
              <a:t>৩</a:t>
            </a:r>
            <a:r>
              <a:rPr lang="en-US" sz="3200" dirty="0"/>
              <a:t>. </a:t>
            </a:r>
            <a:r>
              <a:rPr lang="en-US" sz="3200" dirty="0" err="1"/>
              <a:t>এভাবে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চালিয়ে</a:t>
            </a:r>
            <a:r>
              <a:rPr lang="en-US" sz="3200" dirty="0"/>
              <a:t> </a:t>
            </a:r>
            <a:r>
              <a:rPr lang="en-US" sz="3200" dirty="0" err="1"/>
              <a:t>যেতে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 </a:t>
            </a:r>
            <a:r>
              <a:rPr lang="en-US" sz="3200" dirty="0" err="1"/>
              <a:t>যতক্ষণ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সম্পূর্ণ</a:t>
            </a:r>
            <a:r>
              <a:rPr lang="en-US" sz="3200" dirty="0"/>
              <a:t> </a:t>
            </a:r>
            <a:r>
              <a:rPr lang="en-US" sz="3200" dirty="0" err="1"/>
              <a:t>ভগ্নাংশ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অংশে</a:t>
            </a:r>
            <a:r>
              <a:rPr lang="en-US" sz="3200" dirty="0"/>
              <a:t> </a:t>
            </a:r>
            <a:r>
              <a:rPr lang="en-US" sz="3200" dirty="0" err="1"/>
              <a:t>পরিণত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smtClean="0"/>
              <a:t>৪</a:t>
            </a:r>
            <a:r>
              <a:rPr lang="en-US" sz="3200" dirty="0"/>
              <a:t>. </a:t>
            </a:r>
            <a:r>
              <a:rPr lang="en-US" sz="3200" dirty="0" err="1"/>
              <a:t>সংরক্ষিত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 smtClean="0"/>
              <a:t>অংশ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dirty="0" smtClean="0"/>
              <a:t> </a:t>
            </a:r>
            <a:r>
              <a:rPr lang="en-US" sz="3200" dirty="0" err="1"/>
              <a:t>প্রথম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শেষ</a:t>
            </a:r>
            <a:r>
              <a:rPr lang="en-US" sz="3200" dirty="0"/>
              <a:t> </a:t>
            </a:r>
            <a:r>
              <a:rPr lang="en-US" sz="3200" dirty="0" err="1"/>
              <a:t>দিকে</a:t>
            </a:r>
            <a:r>
              <a:rPr lang="en-US" sz="3200" dirty="0"/>
              <a:t> </a:t>
            </a:r>
            <a:r>
              <a:rPr lang="en-US" sz="3200" dirty="0" err="1"/>
              <a:t>অর্থা</a:t>
            </a:r>
            <a:r>
              <a:rPr lang="en-US" sz="3200" dirty="0"/>
              <a:t>ৎ </a:t>
            </a:r>
            <a:r>
              <a:rPr lang="en-US" sz="3200" dirty="0" err="1"/>
              <a:t>উল্টো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পড়তে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206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743" y="1118112"/>
            <a:ext cx="8263480" cy="4454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D`vniY-1: (25.8125)</a:t>
            </a:r>
            <a:r>
              <a:rPr lang="en-US" sz="3200" b="1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Ki </a:t>
            </a:r>
            <a:endParaRPr lang="en-US" sz="3200" b="1" baseline="-250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126969" y="449235"/>
            <a:ext cx="10239531" cy="609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evBbvwi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699" y="1734672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fvRK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9673" y="1734646"/>
            <a:ext cx="18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¨/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0143" y="1749987"/>
            <a:ext cx="107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fvM‡kl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936750" y="2235200"/>
            <a:ext cx="0" cy="28575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27543" y="2520950"/>
            <a:ext cx="187896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153364" y="2527300"/>
            <a:ext cx="1642390" cy="279768"/>
            <a:chOff x="1389818" y="2527300"/>
            <a:chExt cx="1708150" cy="28575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430665" y="2806700"/>
            <a:ext cx="1351884" cy="286117"/>
            <a:chOff x="1389818" y="2527300"/>
            <a:chExt cx="1708150" cy="28575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37358" y="3098801"/>
            <a:ext cx="1135349" cy="291366"/>
            <a:chOff x="1389818" y="2527300"/>
            <a:chExt cx="1708150" cy="28575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853943" y="3390534"/>
            <a:ext cx="908450" cy="290999"/>
            <a:chOff x="1389818" y="2527300"/>
            <a:chExt cx="1708150" cy="2857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389818" y="2527300"/>
              <a:ext cx="0" cy="28575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89818" y="2813050"/>
              <a:ext cx="170815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634169" y="2120921"/>
            <a:ext cx="38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5760" y="2405574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4853" y="2694683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25342" y="2982874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7533" y="3274423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97570" y="2120921"/>
            <a:ext cx="54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25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0031" y="3559964"/>
            <a:ext cx="42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34853" y="2401301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62291" y="2692375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1136" y="2985140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63723" y="3279272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77975" y="239738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63521" y="2688148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78635" y="2974265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93749" y="3274423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03227" y="3581274"/>
            <a:ext cx="60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282460" y="2667184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82460" y="2956293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82460" y="3256551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294019" y="3536033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94019" y="3809426"/>
            <a:ext cx="3112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3948619" y="2520950"/>
            <a:ext cx="341381" cy="1321934"/>
            <a:chOff x="3948619" y="2520950"/>
            <a:chExt cx="341381" cy="1321934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3948619" y="3842884"/>
              <a:ext cx="3413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4277610" y="2520950"/>
              <a:ext cx="0" cy="13219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2153364" y="4128632"/>
            <a:ext cx="400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:(25)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(11001)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sz="48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37036" y="3592792"/>
            <a:ext cx="298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59917" y="2402608"/>
            <a:ext cx="298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04326" y="1674089"/>
            <a:ext cx="2615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.8125</a:t>
            </a:r>
            <a:r>
              <a:rPr lang="en-US" sz="2400" baseline="-25000" dirty="0" smtClean="0">
                <a:latin typeface="SutonnyMJ" pitchFamily="2" charset="0"/>
                <a:cs typeface="SutonnyMJ" pitchFamily="2" charset="0"/>
              </a:rPr>
              <a:t>(10)</a:t>
            </a:r>
            <a:endParaRPr lang="en-US" sz="2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4326" y="2179188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13192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bdj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46538" y="2179395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fMœvsk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156157" y="2179906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c~Y©msL¨v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04326" y="265845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.8125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2=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04326" y="3138539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.625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2=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04326" y="3604310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.25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2=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04326" y="4082900"/>
            <a:ext cx="160463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SutonnyMJ" pitchFamily="2" charset="0"/>
                <a:cs typeface="SutonnyMJ" pitchFamily="2" charset="0"/>
              </a:rPr>
              <a:t>.50 </a:t>
            </a:r>
            <a:r>
              <a:rPr lang="en-US" sz="2400" dirty="0">
                <a:cs typeface="SutonnyMJ" pitchFamily="2" charset="0"/>
              </a:rPr>
              <a:t>X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2=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104472" y="2659564"/>
            <a:ext cx="102003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1.625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04473" y="3138539"/>
            <a:ext cx="102003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1.25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112360" y="3605296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.50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108460" y="4084271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146538" y="2659717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625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146538" y="3138692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25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146805" y="3605449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.50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42905" y="4084424"/>
            <a:ext cx="10113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156157" y="2658881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156157" y="3137856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156424" y="3604613"/>
            <a:ext cx="11086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156157" y="4083588"/>
            <a:ext cx="11049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888980" y="2806700"/>
            <a:ext cx="0" cy="161431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849009" y="2699644"/>
            <a:ext cx="13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‡e©v”P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912700" y="4196713"/>
            <a:ext cx="13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A¼</a:t>
            </a:r>
            <a:endParaRPr lang="en-US" sz="14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97723" y="4651649"/>
            <a:ext cx="400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:(.8125)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(.1101)</a:t>
            </a:r>
            <a:r>
              <a:rPr lang="en-US" sz="2800" baseline="-25000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sz="4800" baseline="30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aseline="-25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aseline="-2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40353" y="5553502"/>
            <a:ext cx="550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:(25.8125)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 (11001.1101)</a:t>
            </a:r>
            <a:r>
              <a:rPr lang="en-US" sz="2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 </a:t>
            </a:r>
            <a:r>
              <a:rPr lang="en-US" sz="48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b="1" baseline="-25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26" grpId="0"/>
      <p:bldP spid="27" grpId="0"/>
      <p:bldP spid="28" grpId="0"/>
      <p:bldP spid="29" grpId="0"/>
      <p:bldP spid="30" grpId="0"/>
      <p:bldP spid="34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5" grpId="0"/>
      <p:bldP spid="56" grpId="0"/>
      <p:bldP spid="57" grpId="0"/>
      <p:bldP spid="51" grpId="0"/>
      <p:bldP spid="9" grpId="0" animBg="1"/>
      <p:bldP spid="52" grpId="0" animBg="1"/>
      <p:bldP spid="5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781" y="856470"/>
            <a:ext cx="7046626" cy="804107"/>
          </a:xfrm>
        </p:spPr>
        <p:txBody>
          <a:bodyPr/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A±vj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err="1" smtClean="0"/>
              <a:t>দশমিক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সংখ্যাকে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অক্টাল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সংখ্যায়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রূপান্তর</a:t>
            </a:r>
            <a:r>
              <a:rPr lang="en-US" sz="3200" b="1" dirty="0" smtClean="0"/>
              <a:t> : </a:t>
            </a:r>
            <a:r>
              <a:rPr lang="en-US" sz="3200" dirty="0" err="1" smtClean="0"/>
              <a:t>দশমিক</a:t>
            </a:r>
            <a:r>
              <a:rPr lang="en-US" sz="3200" dirty="0" smtClean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৮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ভাগ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অক্টাল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যায়</a:t>
            </a:r>
            <a:r>
              <a:rPr lang="en-US" sz="3200" dirty="0"/>
              <a:t>। </a:t>
            </a:r>
            <a:r>
              <a:rPr lang="en-US" sz="3200" dirty="0" err="1"/>
              <a:t>ভাগফল</a:t>
            </a:r>
            <a:r>
              <a:rPr lang="en-US" sz="3200" dirty="0"/>
              <a:t> </a:t>
            </a:r>
            <a:r>
              <a:rPr lang="en-US" sz="3200" dirty="0" err="1"/>
              <a:t>শূন্য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হওয়া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পুন</a:t>
            </a:r>
            <a:r>
              <a:rPr lang="en-US" sz="3200" dirty="0"/>
              <a:t> </a:t>
            </a:r>
            <a:r>
              <a:rPr lang="en-US" sz="3200" dirty="0" err="1"/>
              <a:t>ভাগ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r>
              <a:rPr lang="en-US" sz="3200" dirty="0" err="1"/>
              <a:t>পরিশেষে</a:t>
            </a:r>
            <a:r>
              <a:rPr lang="en-US" sz="3200" dirty="0"/>
              <a:t> </a:t>
            </a:r>
            <a:r>
              <a:rPr lang="en-US" sz="3200" dirty="0" err="1"/>
              <a:t>ভাগশেষসমূহ</a:t>
            </a:r>
            <a:r>
              <a:rPr lang="en-US" sz="3200" dirty="0"/>
              <a:t> </a:t>
            </a:r>
            <a:r>
              <a:rPr lang="en-US" sz="3200" dirty="0" err="1"/>
              <a:t>শেষ</a:t>
            </a:r>
            <a:r>
              <a:rPr lang="en-US" sz="3200" dirty="0"/>
              <a:t> </a:t>
            </a:r>
            <a:r>
              <a:rPr lang="en-US" sz="3200" dirty="0" err="1"/>
              <a:t>থেকে</a:t>
            </a:r>
            <a:r>
              <a:rPr lang="en-US" sz="3200" dirty="0"/>
              <a:t> </a:t>
            </a:r>
            <a:r>
              <a:rPr lang="en-US" sz="3200" dirty="0" err="1"/>
              <a:t>শুরু</a:t>
            </a:r>
            <a:r>
              <a:rPr lang="en-US" sz="3200" dirty="0"/>
              <a:t>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সাজালে</a:t>
            </a:r>
            <a:r>
              <a:rPr lang="en-US" sz="3200" dirty="0"/>
              <a:t> </a:t>
            </a:r>
            <a:r>
              <a:rPr lang="en-US" sz="3200" dirty="0" err="1"/>
              <a:t>অক্টাল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পাওয়া</a:t>
            </a:r>
            <a:r>
              <a:rPr lang="en-US" sz="3200" dirty="0"/>
              <a:t> </a:t>
            </a:r>
            <a:r>
              <a:rPr lang="en-US" sz="3200" dirty="0" err="1"/>
              <a:t>যাবে</a:t>
            </a:r>
            <a:r>
              <a:rPr lang="en-US" sz="3200" dirty="0"/>
              <a:t>।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ভগ্নাংশ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</a:t>
            </a:r>
            <a:r>
              <a:rPr lang="en-US" sz="3200" dirty="0" err="1"/>
              <a:t>অক্টালসংখ্যায়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উক্ত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৮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পূর্ণ</a:t>
            </a:r>
            <a:r>
              <a:rPr lang="en-US" sz="3200" dirty="0"/>
              <a:t> </a:t>
            </a:r>
            <a:r>
              <a:rPr lang="en-US" sz="3200" dirty="0" err="1"/>
              <a:t>সংখ্যাকে</a:t>
            </a:r>
            <a:r>
              <a:rPr lang="en-US" sz="3200" dirty="0"/>
              <a:t> </a:t>
            </a:r>
            <a:r>
              <a:rPr lang="en-US" sz="3200" dirty="0" err="1"/>
              <a:t>আলাদা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গুণফলে</a:t>
            </a:r>
            <a:r>
              <a:rPr lang="en-US" sz="3200" dirty="0"/>
              <a:t> </a:t>
            </a:r>
            <a:r>
              <a:rPr lang="en-US" sz="3200" dirty="0" err="1"/>
              <a:t>যদি</a:t>
            </a:r>
            <a:r>
              <a:rPr lang="en-US" sz="3200" dirty="0"/>
              <a:t> </a:t>
            </a:r>
            <a:r>
              <a:rPr lang="en-US" sz="3200" dirty="0" err="1"/>
              <a:t>ভগ্নাংশ</a:t>
            </a:r>
            <a:r>
              <a:rPr lang="en-US" sz="3200" dirty="0"/>
              <a:t> </a:t>
            </a:r>
            <a:r>
              <a:rPr lang="en-US" sz="3200" dirty="0" err="1"/>
              <a:t>থাকে</a:t>
            </a:r>
            <a:r>
              <a:rPr lang="en-US" sz="3200" dirty="0"/>
              <a:t>, </a:t>
            </a:r>
            <a:r>
              <a:rPr lang="en-US" sz="3200" dirty="0" err="1"/>
              <a:t>তবে</a:t>
            </a:r>
            <a:r>
              <a:rPr lang="en-US" sz="3200" dirty="0"/>
              <a:t>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পুনরায়</a:t>
            </a:r>
            <a:r>
              <a:rPr lang="en-US" sz="3200" dirty="0"/>
              <a:t> ৮ </a:t>
            </a:r>
            <a:r>
              <a:rPr lang="en-US" sz="3200" dirty="0" err="1"/>
              <a:t>দিয়ে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 </a:t>
            </a:r>
            <a:r>
              <a:rPr lang="en-US" sz="3200" dirty="0" err="1"/>
              <a:t>নিম্নের</a:t>
            </a:r>
            <a:r>
              <a:rPr lang="en-US" sz="3200" dirty="0"/>
              <a:t> </a:t>
            </a:r>
            <a:r>
              <a:rPr lang="en-US" sz="3200" dirty="0" err="1"/>
              <a:t>উদাহরণ</a:t>
            </a:r>
            <a:r>
              <a:rPr lang="en-US" sz="3200" dirty="0"/>
              <a:t> </a:t>
            </a:r>
            <a:r>
              <a:rPr lang="en-US" sz="3200" dirty="0" err="1"/>
              <a:t>দেওয়া</a:t>
            </a:r>
            <a:r>
              <a:rPr lang="en-US" sz="3200" dirty="0"/>
              <a:t> </a:t>
            </a:r>
            <a:r>
              <a:rPr lang="en-US" sz="3200" dirty="0" err="1"/>
              <a:t>গেল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6181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1098</Words>
  <Application>Microsoft Office PowerPoint</Application>
  <PresentationFormat>Widescreen</PresentationFormat>
  <Paragraphs>195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SutonnyMJ</vt:lpstr>
      <vt:lpstr>Vrinda</vt:lpstr>
      <vt:lpstr>Wingdings</vt:lpstr>
      <vt:lpstr>Office Theme</vt:lpstr>
      <vt:lpstr>PowerPoint Presentation</vt:lpstr>
      <vt:lpstr>PowerPoint Presentation</vt:lpstr>
      <vt:lpstr> পাঠ পরিচিতি</vt:lpstr>
      <vt:lpstr>আজকের পাঠ শেষে আমরা যা জানবো ……..</vt:lpstr>
      <vt:lpstr>msL¨v c×wZi iæcvšÍi</vt:lpstr>
      <vt:lpstr>`kwgK msL¨v‡K evBbvwi msL¨vq iæcvšÍi</vt:lpstr>
      <vt:lpstr>PowerPoint Presentation</vt:lpstr>
      <vt:lpstr>`kwgK msL¨v‡K evBbvwi msL¨vq iæcvšÍ‡ii D`vniY</vt:lpstr>
      <vt:lpstr>`kwgK msL¨v‡K A±vj msL¨vq iæcvšÍi</vt:lpstr>
      <vt:lpstr>`kwgK msL¨v‡K A±vj msL¨vq iæcvšÍ‡ii D`vniY</vt:lpstr>
      <vt:lpstr>`kwgK msL¨v‡K †n·v‡Wwmgvj msL¨vq iæcvšÍi</vt:lpstr>
      <vt:lpstr>PowerPoint Presentation</vt:lpstr>
      <vt:lpstr>আজকের পাঠ থেকে আমরা যা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home</cp:lastModifiedBy>
  <cp:revision>128</cp:revision>
  <dcterms:created xsi:type="dcterms:W3CDTF">2020-05-12T11:30:19Z</dcterms:created>
  <dcterms:modified xsi:type="dcterms:W3CDTF">2020-05-26T15:46:17Z</dcterms:modified>
</cp:coreProperties>
</file>