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6" r:id="rId1"/>
  </p:sldMasterIdLst>
  <p:notesMasterIdLst>
    <p:notesMasterId r:id="rId19"/>
  </p:notesMasterIdLst>
  <p:handoutMasterIdLst>
    <p:handoutMasterId r:id="rId20"/>
  </p:handoutMasterIdLst>
  <p:sldIdLst>
    <p:sldId id="347" r:id="rId2"/>
    <p:sldId id="336" r:id="rId3"/>
    <p:sldId id="339" r:id="rId4"/>
    <p:sldId id="366" r:id="rId5"/>
    <p:sldId id="353" r:id="rId6"/>
    <p:sldId id="283" r:id="rId7"/>
    <p:sldId id="369" r:id="rId8"/>
    <p:sldId id="372" r:id="rId9"/>
    <p:sldId id="371" r:id="rId10"/>
    <p:sldId id="362" r:id="rId11"/>
    <p:sldId id="356" r:id="rId12"/>
    <p:sldId id="358" r:id="rId13"/>
    <p:sldId id="360" r:id="rId14"/>
    <p:sldId id="373" r:id="rId15"/>
    <p:sldId id="368" r:id="rId16"/>
    <p:sldId id="364" r:id="rId17"/>
    <p:sldId id="349" r:id="rId18"/>
  </p:sldIdLst>
  <p:sldSz cx="116125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9E7"/>
    <a:srgbClr val="00CC66"/>
    <a:srgbClr val="006600"/>
    <a:srgbClr val="00FFFF"/>
    <a:srgbClr val="000099"/>
    <a:srgbClr val="00CC00"/>
    <a:srgbClr val="660033"/>
    <a:srgbClr val="FFFF66"/>
    <a:srgbClr val="E55AE8"/>
    <a:srgbClr val="09A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59" autoAdjust="0"/>
    <p:restoredTop sz="83513" autoAdjust="0"/>
  </p:normalViewPr>
  <p:slideViewPr>
    <p:cSldViewPr>
      <p:cViewPr varScale="1">
        <p:scale>
          <a:sx n="70" d="100"/>
          <a:sy n="70" d="100"/>
        </p:scale>
        <p:origin x="60" y="120"/>
      </p:cViewPr>
      <p:guideLst>
        <p:guide orient="horz" pos="2160"/>
        <p:guide pos="36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-----------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F68B7-EAA8-43F3-92F9-F46D7856B57B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682BB-B353-4671-B0F2-3A71C6AEF2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-----------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0C036-88E5-431E-A445-21291A72266E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1A8D7-8DC5-4775-A8C3-84EC016D3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6596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-----------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F0C036-88E5-431E-A445-21291A72266E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51A8D7-8DC5-4775-A8C3-84EC016D31A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942" y="2130428"/>
            <a:ext cx="987067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885" y="3886200"/>
            <a:ext cx="812879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B522-B989-4D9C-B81E-5AD94EF86F2D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481C-C8B7-4AC8-88D5-AB708451404D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3235" y="274641"/>
            <a:ext cx="331643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7883" y="274641"/>
            <a:ext cx="976181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084E-1A24-4575-B964-AA390CF7094D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58DB-536A-4A28-92D0-14FE58ACD3FD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2" y="4406903"/>
            <a:ext cx="98706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2" y="2906713"/>
            <a:ext cx="987067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BC05-3F68-40D4-9756-798B29C0D62C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7882" y="1600203"/>
            <a:ext cx="65381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9541" y="1600203"/>
            <a:ext cx="654013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6335-B22F-4A96-9033-09C69A969E55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628" y="274638"/>
            <a:ext cx="104513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628" y="1535113"/>
            <a:ext cx="51308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28" y="2174875"/>
            <a:ext cx="51308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9021" y="1535113"/>
            <a:ext cx="51329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9021" y="2174875"/>
            <a:ext cx="51329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0DE7-4F11-4939-90FE-F4258DB31585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1EDF-618F-43C1-9760-10DC8A5BEA82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D250-5643-4068-8FB1-548BD1CB65CC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630" y="273050"/>
            <a:ext cx="382045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191" y="273053"/>
            <a:ext cx="649174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630" y="1435103"/>
            <a:ext cx="38204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1CB3-F30A-44B4-8876-5972337718BA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144" y="4800600"/>
            <a:ext cx="696753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6144" y="612775"/>
            <a:ext cx="69675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6144" y="5367338"/>
            <a:ext cx="69675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B722-5333-49D1-A9EF-FAF31F2AA547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628" y="274638"/>
            <a:ext cx="104513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628" y="1600203"/>
            <a:ext cx="1045130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628" y="6356353"/>
            <a:ext cx="2709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49736-CC49-4900-A6DD-912C0AB49406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7626" y="6356353"/>
            <a:ext cx="367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2337" y="6356353"/>
            <a:ext cx="2709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ransition spd="slow">
    <p:fade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kalyanbratabiswas1979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E1B70-DE01-4D10-8E1C-ADF90E0F34CB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" y="418011"/>
            <a:ext cx="11117352" cy="5421086"/>
          </a:xfrm>
          <a:prstGeom prst="rect">
            <a:avLst/>
          </a:prstGeom>
        </p:spPr>
      </p:pic>
      <p:pic>
        <p:nvPicPr>
          <p:cNvPr id="2" name="Fine   Upbeat and Dance Background Music  Electronic Pop Music Instrumental (FREE DOWNNLOAD)">
            <a:hlinkClick r:id="" action="ppaction://media"/>
            <a:extLst>
              <a:ext uri="{FF2B5EF4-FFF2-40B4-BE49-F238E27FC236}">
                <a16:creationId xmlns:a16="http://schemas.microsoft.com/office/drawing/2014/main" id="{008EA02C-ED1F-4D3E-949E-E64CFAE950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8081" y="5742296"/>
            <a:ext cx="124097" cy="1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1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1818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6282" y="1465575"/>
            <a:ext cx="152422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spc="50" dirty="0">
                <a:ln w="11430"/>
                <a:solidFill>
                  <a:srgbClr val="1409E7"/>
                </a:solidFill>
                <a:latin typeface="Arial" pitchFamily="34" charset="0"/>
                <a:cs typeface="Arial" pitchFamily="34" charset="0"/>
              </a:rPr>
              <a:t>yo-yo</a:t>
            </a:r>
            <a:endParaRPr lang="en-US" sz="4000" spc="50" dirty="0">
              <a:ln w="11430"/>
              <a:solidFill>
                <a:srgbClr val="1409E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2482" y="1468327"/>
            <a:ext cx="19811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spc="50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window</a:t>
            </a:r>
            <a:endParaRPr lang="en-US" sz="4000" spc="50" dirty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6481" y="1490413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bn-BD" sz="4000" spc="50" dirty="0">
                <a:ln w="11430"/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zebra</a:t>
            </a:r>
            <a:endParaRPr lang="en-US" sz="4000" spc="50" dirty="0">
              <a:ln w="11430"/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282" y="1465575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spc="50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vase</a:t>
            </a:r>
            <a:endParaRPr lang="en-US" sz="4000" spc="50" dirty="0">
              <a:ln w="11430"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6082" y="1447800"/>
            <a:ext cx="14477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spc="50" dirty="0">
                <a:ln w="11430"/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x-ray</a:t>
            </a:r>
            <a:endParaRPr lang="en-US" sz="4000" spc="50" dirty="0">
              <a:ln w="11430"/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681" y="3810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Read and say….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06259" y="2503195"/>
            <a:ext cx="228622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bn-BD" sz="4000" spc="50" dirty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umbrella</a:t>
            </a:r>
            <a:endParaRPr lang="en-US" sz="4000" spc="50" dirty="0">
              <a:ln w="11430"/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5833" y="2503195"/>
            <a:ext cx="152467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spc="50" dirty="0">
                <a:ln w="11430"/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zebra</a:t>
            </a:r>
            <a:endParaRPr lang="en-US" sz="4000" spc="50" dirty="0">
              <a:ln w="11430"/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5881" y="24384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spc="50" dirty="0">
                <a:ln w="11430"/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x-ray</a:t>
            </a:r>
            <a:endParaRPr lang="en-US" sz="4000" spc="50" dirty="0">
              <a:ln w="11430"/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5857" y="2472717"/>
            <a:ext cx="160042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spc="50" dirty="0">
                <a:ln w="11430"/>
                <a:solidFill>
                  <a:srgbClr val="1409E7"/>
                </a:solidFill>
                <a:latin typeface="Arial" pitchFamily="34" charset="0"/>
                <a:cs typeface="Arial" pitchFamily="34" charset="0"/>
              </a:rPr>
              <a:t>yo-yo</a:t>
            </a:r>
            <a:endParaRPr lang="en-US" sz="4000" spc="50" dirty="0">
              <a:ln w="11430"/>
              <a:solidFill>
                <a:srgbClr val="1409E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263" y="2438400"/>
            <a:ext cx="198344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spc="50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window</a:t>
            </a:r>
            <a:endParaRPr lang="en-US" sz="4000" spc="50" dirty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8881" y="3667949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spc="50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vase</a:t>
            </a:r>
            <a:endParaRPr lang="en-US" sz="4000" spc="50" dirty="0">
              <a:ln w="11430"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5721" y="3667949"/>
            <a:ext cx="239315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solidFill>
                  <a:srgbClr val="FFC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bn-BD" sz="4000" spc="50" dirty="0">
                <a:ln w="11430"/>
                <a:solidFill>
                  <a:srgbClr val="00B050"/>
                </a:solidFill>
                <a:latin typeface="Arial" pitchFamily="34" charset="0"/>
                <a:cs typeface="Times New Roman" pitchFamily="18" charset="0"/>
              </a:rPr>
              <a:t>umbrella</a:t>
            </a:r>
            <a:endParaRPr lang="en-US" sz="4000" spc="50" dirty="0">
              <a:ln w="11430"/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2480" y="3658181"/>
            <a:ext cx="160019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spc="50" dirty="0">
                <a:ln w="11430"/>
                <a:solidFill>
                  <a:srgbClr val="1409E7"/>
                </a:solidFill>
                <a:latin typeface="Arial" pitchFamily="34" charset="0"/>
                <a:cs typeface="Arial" pitchFamily="34" charset="0"/>
              </a:rPr>
              <a:t>yo-yo</a:t>
            </a:r>
            <a:endParaRPr lang="en-US" sz="4000" spc="50" dirty="0">
              <a:ln w="11430"/>
              <a:solidFill>
                <a:srgbClr val="1409E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82881" y="3623341"/>
            <a:ext cx="213338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000" b="1" spc="50" dirty="0">
                <a:ln w="11430"/>
                <a:solidFill>
                  <a:srgbClr val="8E20B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bn-BD" sz="4000" spc="50" dirty="0">
                <a:ln w="11430"/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window</a:t>
            </a:r>
            <a:endParaRPr lang="en-US" sz="4000" spc="50" dirty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2678" y="3657600"/>
            <a:ext cx="149304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spc="50" dirty="0">
                <a:ln w="11430"/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zebra</a:t>
            </a:r>
            <a:endParaRPr lang="en-US" sz="4000" spc="50" dirty="0">
              <a:ln w="11430"/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92481" y="468695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bn-BD" sz="4000" spc="50" dirty="0">
                <a:ln w="11430"/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x-ray</a:t>
            </a:r>
            <a:endParaRPr lang="en-US" sz="4000" spc="50" dirty="0">
              <a:ln w="11430"/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8681" y="4695618"/>
            <a:ext cx="152399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spc="50" dirty="0">
                <a:ln w="11430"/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zebra</a:t>
            </a:r>
            <a:endParaRPr lang="en-US" sz="4000" spc="50" dirty="0">
              <a:ln w="11430"/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06481" y="47023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bn-BD" sz="4000" spc="50" dirty="0">
                <a:ln w="11430"/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window</a:t>
            </a:r>
            <a:endParaRPr lang="en-US" sz="4000" spc="50" dirty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77481" y="4675091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spc="50" dirty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umbrella</a:t>
            </a:r>
            <a:endParaRPr lang="en-US" sz="4000" spc="50" dirty="0">
              <a:ln w="11430"/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1524" y="5688169"/>
            <a:ext cx="918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Marking weak students and taking to care.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65722" y="6248400"/>
            <a:ext cx="44505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Techniques: SGW.</a:t>
            </a:r>
            <a:endParaRPr lang="en-US" sz="28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14B1-10FA-4183-B3F3-C71D67C8521F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2281" y="4702313"/>
            <a:ext cx="1676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4000" dirty="0">
                <a:ln w="1905"/>
                <a:solidFill>
                  <a:srgbClr val="1409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yo-yo</a:t>
            </a:r>
            <a:endParaRPr lang="en-US" sz="4000" cap="none" spc="0" dirty="0">
              <a:ln w="1905"/>
              <a:solidFill>
                <a:srgbClr val="1409E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30481" y="1490413"/>
            <a:ext cx="236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n-BD" sz="4000" spc="50" dirty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umbrella</a:t>
            </a:r>
            <a:endParaRPr lang="en-US" sz="4000" spc="50" dirty="0">
              <a:ln w="11430"/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97281" y="2503195"/>
            <a:ext cx="129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spc="50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vase</a:t>
            </a:r>
            <a:endParaRPr lang="en-US" sz="4000" spc="50" dirty="0">
              <a:ln w="11430"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2282" y="3657600"/>
            <a:ext cx="144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spc="50" dirty="0">
                <a:ln w="11430"/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x-ray</a:t>
            </a:r>
            <a:endParaRPr lang="en-US" sz="4000" spc="50" dirty="0">
              <a:ln w="11430"/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34881" y="4702313"/>
            <a:ext cx="167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spc="50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vase</a:t>
            </a:r>
            <a:endParaRPr lang="en-US" sz="4000" spc="50" dirty="0">
              <a:ln w="11430"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132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4" grpId="0"/>
      <p:bldP spid="25" grpId="0"/>
      <p:bldP spid="27" grpId="0"/>
      <p:bldP spid="21" grpId="0"/>
      <p:bldP spid="23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8882" y="212469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7E95D"/>
                </a:solidFill>
                <a:latin typeface="Arial" pitchFamily="34" charset="0"/>
                <a:cs typeface="Arial" pitchFamily="34" charset="0"/>
              </a:rPr>
              <a:t>One day one word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8881" y="4526065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660033"/>
                </a:solidFill>
                <a:latin typeface="Arial" pitchFamily="34" charset="0"/>
                <a:cs typeface="Times New Roman" pitchFamily="18" charset="0"/>
              </a:rPr>
              <a:t>vase</a:t>
            </a:r>
            <a:endParaRPr lang="en-US" sz="5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6481" y="601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9170D2"/>
                </a:solidFill>
                <a:latin typeface="Arial" pitchFamily="34" charset="0"/>
                <a:cs typeface="Arial" pitchFamily="34" charset="0"/>
              </a:rPr>
              <a:t>Spell out the word - SGW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8681" y="685800"/>
            <a:ext cx="8229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Look at the picture attentively.</a:t>
            </a:r>
            <a:endParaRPr lang="en-US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0012" y="1600200"/>
            <a:ext cx="39677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What’s this? </a:t>
            </a:r>
            <a:endParaRPr lang="en-US" sz="3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85599" y="4648200"/>
            <a:ext cx="19400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ফুলদানি</a:t>
            </a:r>
            <a:r>
              <a:rPr lang="en-US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773465" y="4799521"/>
            <a:ext cx="68580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136D-EB87-4096-AB4B-FA6FE4361BCB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176" y="2314586"/>
            <a:ext cx="2143424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62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6081" y="1459468"/>
            <a:ext cx="5946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blipFill>
                  <a:blip r:embed="rId3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823" y="584832"/>
            <a:ext cx="10439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spc="50" dirty="0">
                <a:ln w="11430"/>
                <a:solidFill>
                  <a:srgbClr val="24158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bn-BD" sz="2800" spc="50" dirty="0">
                <a:ln w="11430"/>
                <a:solidFill>
                  <a:srgbClr val="241581"/>
                </a:solidFill>
                <a:latin typeface="Arial" pitchFamily="34" charset="0"/>
                <a:cs typeface="Times New Roman" pitchFamily="18" charset="0"/>
              </a:rPr>
              <a:t>elect</a:t>
            </a:r>
            <a:r>
              <a:rPr lang="en-US" sz="2800" spc="50" dirty="0">
                <a:ln w="11430"/>
                <a:solidFill>
                  <a:srgbClr val="241581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bn-BD" sz="2800" spc="50" dirty="0">
                <a:ln w="11430"/>
                <a:solidFill>
                  <a:srgbClr val="241581"/>
                </a:solidFill>
                <a:latin typeface="Arial" pitchFamily="34" charset="0"/>
                <a:cs typeface="Times New Roman" pitchFamily="18" charset="0"/>
              </a:rPr>
              <a:t>suitable </a:t>
            </a:r>
            <a:r>
              <a:rPr lang="en-US" sz="2800" spc="50" dirty="0">
                <a:ln w="11430"/>
                <a:solidFill>
                  <a:srgbClr val="241581"/>
                </a:solidFill>
                <a:latin typeface="Arial" pitchFamily="34" charset="0"/>
                <a:cs typeface="Arial" pitchFamily="34" charset="0"/>
              </a:rPr>
              <a:t>letters </a:t>
            </a:r>
            <a:r>
              <a:rPr lang="bn-BD" sz="2800" spc="50" dirty="0">
                <a:ln w="11430"/>
                <a:solidFill>
                  <a:srgbClr val="241581"/>
                </a:solidFill>
                <a:latin typeface="Arial" pitchFamily="34" charset="0"/>
                <a:cs typeface="Times New Roman" pitchFamily="18" charset="0"/>
              </a:rPr>
              <a:t>and find out the right word</a:t>
            </a:r>
            <a:r>
              <a:rPr lang="en-US" sz="2800" spc="50" dirty="0">
                <a:ln w="11430"/>
                <a:solidFill>
                  <a:srgbClr val="24158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63481" y="5105400"/>
            <a:ext cx="1752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zebar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30012" y="2967335"/>
            <a:ext cx="2840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C59A-0E2E-418C-AC38-C400D648407E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949281" y="1524000"/>
            <a:ext cx="99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129881" y="2895600"/>
            <a:ext cx="419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8482" y="1447800"/>
            <a:ext cx="8381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sz="4800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15282" y="1447800"/>
            <a:ext cx="838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c</a:t>
            </a:r>
            <a:endParaRPr lang="en-US" sz="4800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82081" y="1447800"/>
            <a:ext cx="6857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z</a:t>
            </a:r>
            <a:endParaRPr lang="en-US" sz="4800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634630" y="1447800"/>
            <a:ext cx="8000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x</a:t>
            </a:r>
            <a:endParaRPr lang="en-US" sz="4800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87281" y="1447800"/>
            <a:ext cx="8381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o</a:t>
            </a:r>
            <a:endParaRPr lang="en-US" sz="4800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25481" y="1447801"/>
            <a:ext cx="838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en-US" sz="4800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87481" y="1447800"/>
            <a:ext cx="914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z</a:t>
            </a:r>
            <a:endParaRPr lang="en-US" sz="4800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434681" y="1447801"/>
            <a:ext cx="914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</a:t>
            </a:r>
            <a:endParaRPr lang="en-US" sz="4800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272881" y="1447800"/>
            <a:ext cx="990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en-US" sz="4800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 flipH="1">
            <a:off x="8701881" y="1447800"/>
            <a:ext cx="609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w</a:t>
            </a:r>
            <a:endParaRPr lang="en-US" sz="4800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Flowchart: Connector 49"/>
          <p:cNvSpPr/>
          <p:nvPr/>
        </p:nvSpPr>
        <p:spPr>
          <a:xfrm>
            <a:off x="3520281" y="4800600"/>
            <a:ext cx="1981200" cy="1219200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29482" y="5105400"/>
            <a:ext cx="17526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zabre</a:t>
            </a:r>
            <a:endParaRPr lang="en-US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48881" y="5105400"/>
            <a:ext cx="160020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zebra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625681" y="5105400"/>
            <a:ext cx="182880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zaber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7481" y="32004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The right w</a:t>
            </a:r>
            <a:r>
              <a:rPr lang="en-US" sz="4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ord</a:t>
            </a:r>
            <a:r>
              <a:rPr lang="en-US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is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962BE1-7191-4545-80C4-5D83A702CDA4}"/>
              </a:ext>
            </a:extLst>
          </p:cNvPr>
          <p:cNvSpPr/>
          <p:nvPr/>
        </p:nvSpPr>
        <p:spPr>
          <a:xfrm>
            <a:off x="4599864" y="2394522"/>
            <a:ext cx="2895601" cy="1513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57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4573E-7 2.22222E-6 L 0.1544 0.23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707E-6 2.22222E-6 L -0.20008 0.239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5383E-6 2.22222E-6 L 0.38416 0.239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4442E-6 2.22222E-6 L 0.06578 0.239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17703E-7 2.22222E-6 L 0.01641 0.23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9" grpId="0"/>
      <p:bldP spid="41" grpId="0"/>
      <p:bldP spid="44" grpId="0"/>
      <p:bldP spid="46" grpId="0"/>
      <p:bldP spid="47" grpId="0"/>
      <p:bldP spid="50" grpId="0" animBg="1"/>
      <p:bldP spid="50" grpId="1" animBg="1"/>
      <p:bldP spid="52" grpId="0"/>
      <p:bldP spid="29" grpId="0"/>
      <p:bldP spid="30" grpId="0"/>
      <p:bldP spid="32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20681" y="49530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জানালা</a:t>
            </a:r>
            <a:r>
              <a:rPr lang="en-US" sz="54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9881" y="463461"/>
            <a:ext cx="1066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Say the missing </a:t>
            </a:r>
            <a:r>
              <a:rPr lang="en-US" sz="4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lette</a:t>
            </a:r>
            <a:r>
              <a:rPr lang="bn-BD" sz="4800" dirty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r</a:t>
            </a:r>
            <a:r>
              <a:rPr lang="en-US" sz="4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730081" y="5257800"/>
            <a:ext cx="685800" cy="3322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7E0-48EE-421B-BFE7-E042B87C928F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25081" y="1981200"/>
            <a:ext cx="3429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wind</a:t>
            </a:r>
            <a:r>
              <a:rPr lang="en-US" sz="54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--w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10881" y="1981200"/>
            <a:ext cx="274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--</a:t>
            </a:r>
            <a:r>
              <a:rPr lang="en-US" sz="5400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indow</a:t>
            </a:r>
            <a:endParaRPr lang="en-US" sz="5400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2281" y="1981200"/>
            <a:ext cx="2819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w--</a:t>
            </a:r>
            <a:r>
              <a:rPr lang="en-US" sz="5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ndow</a:t>
            </a:r>
            <a:endParaRPr lang="en-US" sz="5400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77480" y="1981200"/>
            <a:ext cx="3352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win</a:t>
            </a:r>
            <a:r>
              <a:rPr lang="bn-BD" sz="5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--</a:t>
            </a:r>
            <a:r>
              <a:rPr lang="en-US" sz="5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ow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29881" y="198120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n w="1905"/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wi</a:t>
            </a:r>
            <a:r>
              <a:rPr lang="bn-BD" sz="5400" dirty="0">
                <a:ln w="1905"/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--</a:t>
            </a:r>
            <a:r>
              <a:rPr lang="en-US" sz="5400" dirty="0" err="1">
                <a:ln w="1905"/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dow</a:t>
            </a:r>
            <a:endParaRPr lang="en-US" sz="5400" dirty="0">
              <a:ln w="1905"/>
              <a:solidFill>
                <a:srgbClr val="00CC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9882" y="3657600"/>
            <a:ext cx="10744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Write the word to your exercise book.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53481" y="4876800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window</a:t>
            </a:r>
          </a:p>
        </p:txBody>
      </p:sp>
      <p:sp>
        <p:nvSpPr>
          <p:cNvPr id="3" name="Rectangle 2"/>
          <p:cNvSpPr/>
          <p:nvPr/>
        </p:nvSpPr>
        <p:spPr>
          <a:xfrm>
            <a:off x="3672681" y="1981200"/>
            <a:ext cx="3810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windo</a:t>
            </a:r>
            <a:r>
              <a:rPr lang="en-US" sz="54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  <a:endParaRPr lang="en-US" sz="5400" b="0" cap="none" spc="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3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21" grpId="0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D250-5643-4068-8FB1-548BD1CB65CC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9881" y="304800"/>
            <a:ext cx="10972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Dear students look at the below picture and re</a:t>
            </a:r>
            <a:r>
              <a:rPr lang="bn-BD" sz="28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arrange the following letters which will be make a meaningful word.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4281" y="5334000"/>
            <a:ext cx="922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The meaningful word is………</a:t>
            </a:r>
            <a:r>
              <a:rPr lang="bn-BD" sz="32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.........................</a:t>
            </a:r>
            <a:r>
              <a:rPr lang="en-US" sz="32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10881" y="3733799"/>
            <a:ext cx="76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endParaRPr lang="en-US" sz="32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CC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5235178" y="4027644"/>
            <a:ext cx="456406" cy="76994"/>
          </a:xfrm>
          <a:prstGeom prst="line">
            <a:avLst/>
          </a:prstGeom>
          <a:ln w="57150">
            <a:solidFill>
              <a:srgbClr val="09A71C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577681" y="3733800"/>
            <a:ext cx="76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9A71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endParaRPr lang="en-US" sz="32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9A71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6226175" y="3999706"/>
            <a:ext cx="456406" cy="76994"/>
          </a:xfrm>
          <a:prstGeom prst="line">
            <a:avLst/>
          </a:prstGeom>
          <a:ln w="57150">
            <a:solidFill>
              <a:srgbClr val="09A71C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644481" y="3733800"/>
            <a:ext cx="76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9A71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sz="32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9A71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89" y="1200867"/>
            <a:ext cx="2514771" cy="251477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rot="5400000">
            <a:off x="3082485" y="4029916"/>
            <a:ext cx="456406" cy="76994"/>
          </a:xfrm>
          <a:prstGeom prst="line">
            <a:avLst/>
          </a:prstGeom>
          <a:ln w="57150">
            <a:solidFill>
              <a:srgbClr val="09A71C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8287933" y="3999706"/>
            <a:ext cx="456406" cy="76994"/>
          </a:xfrm>
          <a:prstGeom prst="line">
            <a:avLst/>
          </a:prstGeom>
          <a:ln w="57150">
            <a:solidFill>
              <a:srgbClr val="09A71C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102734" y="4029916"/>
            <a:ext cx="456406" cy="76994"/>
          </a:xfrm>
          <a:prstGeom prst="line">
            <a:avLst/>
          </a:prstGeom>
          <a:ln w="57150">
            <a:solidFill>
              <a:srgbClr val="09A71C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213854" y="4051874"/>
            <a:ext cx="456406" cy="76994"/>
          </a:xfrm>
          <a:prstGeom prst="line">
            <a:avLst/>
          </a:prstGeom>
          <a:ln w="57150">
            <a:solidFill>
              <a:srgbClr val="09A71C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444081" y="3715638"/>
            <a:ext cx="64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9A71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endParaRPr lang="en-US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9A71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11281" y="3715638"/>
            <a:ext cx="53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9A71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en-US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9A71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77281" y="3810000"/>
            <a:ext cx="742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9A71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endParaRPr lang="en-US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9A71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78081" y="3810000"/>
            <a:ext cx="423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9A71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endParaRPr lang="en-US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9A71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21433" y="3733799"/>
            <a:ext cx="490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9A71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en-US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9A71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9215652" y="4015231"/>
            <a:ext cx="456406" cy="76994"/>
          </a:xfrm>
          <a:prstGeom prst="line">
            <a:avLst/>
          </a:prstGeom>
          <a:ln w="57150">
            <a:solidFill>
              <a:srgbClr val="09A71C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3431E-6 2.96296E-6 L 0.04593 0.22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7" y="112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3021E-7 1.11111E-6 L 0.1609 0.224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8" y="1111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2 0.00046 L -0.00027 0.224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118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1388E-6 -7.40741E-7 L 0.29556 0.2266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8" y="113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5489E-6 -7.40741E-7 L -0.04963 0.226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8" y="113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5284E-6 1.85185E-6 L 0.41544 0.2129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6" y="1064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2597E-6 1.85185E-6 L -0.11224 0.2129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9" y="1064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6015E-6 2.96296E-6 L -0.17238 0.2240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6" y="1120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33" grpId="0"/>
      <p:bldP spid="39" grpId="0"/>
      <p:bldP spid="9" grpId="0"/>
      <p:bldP spid="10" grpId="0"/>
      <p:bldP spid="11" grpId="0"/>
      <p:bldP spid="12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064537" y="188843"/>
            <a:ext cx="5257800" cy="132303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Evaluation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8481" y="2353946"/>
            <a:ext cx="10483454" cy="153225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Arial Black" pitchFamily="34" charset="0"/>
              </a:rPr>
              <a:t> </a:t>
            </a:r>
            <a:r>
              <a:rPr lang="bn-BD" sz="4800" dirty="0">
                <a:latin typeface="Arial" pitchFamily="34" charset="0"/>
              </a:rPr>
              <a:t>Write the following words in your English handwriting exercise book. 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349081" y="1628114"/>
            <a:ext cx="762000" cy="6096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CDDF-0610-49E9-8D1E-F9ABCB35C249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10881" y="4038600"/>
            <a:ext cx="2590799" cy="9233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v</a:t>
            </a:r>
            <a:r>
              <a:rPr lang="bn-BD" sz="5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iolin</a:t>
            </a:r>
            <a:endParaRPr lang="en-US" sz="5400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7082" y="4038600"/>
            <a:ext cx="3733797" cy="9233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bn-BD" sz="5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niform</a:t>
            </a:r>
            <a:endParaRPr lang="en-US" sz="5400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7082" y="4961930"/>
            <a:ext cx="4190996" cy="9233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bn-BD" sz="5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ylography</a:t>
            </a:r>
            <a:endParaRPr lang="en-US" sz="5400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01679" y="4038600"/>
            <a:ext cx="3733800" cy="9233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</a:t>
            </a:r>
            <a:r>
              <a:rPr lang="bn-BD" sz="5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ell</a:t>
            </a:r>
            <a:endParaRPr lang="en-US" sz="5400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68080" y="4971358"/>
            <a:ext cx="2133597" cy="9233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yoke</a:t>
            </a:r>
            <a:endParaRPr lang="en-US" sz="5400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21526D-33E4-466E-937A-04D3E8A9D060}"/>
              </a:ext>
            </a:extLst>
          </p:cNvPr>
          <p:cNvSpPr/>
          <p:nvPr/>
        </p:nvSpPr>
        <p:spPr>
          <a:xfrm>
            <a:off x="7101679" y="4961930"/>
            <a:ext cx="37338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ze</a:t>
            </a:r>
            <a:r>
              <a:rPr lang="bn-BD" sz="5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ro</a:t>
            </a:r>
            <a:endParaRPr lang="en-US" sz="5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9281" y="28194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9A71C"/>
                </a:solidFill>
                <a:latin typeface="Arial" pitchFamily="34" charset="0"/>
                <a:cs typeface="Arial" pitchFamily="34" charset="0"/>
              </a:rPr>
              <a:t>Page no</a:t>
            </a:r>
            <a:r>
              <a:rPr lang="bn-BD" sz="3600" dirty="0">
                <a:solidFill>
                  <a:srgbClr val="09A71C"/>
                </a:solidFill>
                <a:latin typeface="Arial" pitchFamily="34" charset="0"/>
                <a:cs typeface="Times New Roman" pitchFamily="18" charset="0"/>
              </a:rPr>
              <a:t> – </a:t>
            </a:r>
            <a:r>
              <a:rPr lang="en-US" sz="3600" dirty="0">
                <a:solidFill>
                  <a:srgbClr val="09A71C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bn-BD" sz="3600" dirty="0">
                <a:solidFill>
                  <a:srgbClr val="09A71C"/>
                </a:solidFill>
                <a:latin typeface="Arial" pitchFamily="34" charset="0"/>
                <a:cs typeface="Times New Roman" pitchFamily="18" charset="0"/>
              </a:rPr>
              <a:t>  </a:t>
            </a:r>
            <a:r>
              <a:rPr lang="en-US" sz="3600" dirty="0">
                <a:solidFill>
                  <a:srgbClr val="09A71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bn-BD" sz="3600" dirty="0">
                <a:solidFill>
                  <a:srgbClr val="09A71C"/>
                </a:solidFill>
                <a:latin typeface="Arial" pitchFamily="34" charset="0"/>
                <a:cs typeface="Times New Roman" pitchFamily="18" charset="0"/>
              </a:rPr>
              <a:t>activity-B </a:t>
            </a:r>
            <a:r>
              <a:rPr lang="en-US" sz="3600" dirty="0">
                <a:solidFill>
                  <a:srgbClr val="09A71C"/>
                </a:solidFill>
                <a:latin typeface="Arial" pitchFamily="34" charset="0"/>
                <a:cs typeface="Arial" pitchFamily="34" charset="0"/>
              </a:rPr>
              <a:t>will well read and writ</a:t>
            </a:r>
            <a:r>
              <a:rPr lang="bn-BD" sz="3600" dirty="0">
                <a:solidFill>
                  <a:srgbClr val="09A71C"/>
                </a:solidFill>
                <a:latin typeface="Arial" pitchFamily="34" charset="0"/>
                <a:cs typeface="Times New Roman" pitchFamily="18" charset="0"/>
              </a:rPr>
              <a:t>e</a:t>
            </a:r>
            <a:r>
              <a:rPr lang="bn-BD" sz="3200" dirty="0">
                <a:latin typeface="Arial" pitchFamily="34" charset="0"/>
                <a:cs typeface="Times New Roman" pitchFamily="18" charset="0"/>
              </a:rPr>
              <a:t>.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5044281" y="152400"/>
            <a:ext cx="5257800" cy="2514601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Arial" pitchFamily="34" charset="0"/>
              </a:rPr>
              <a:t>Home work 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9CFE-86B4-448B-B325-E0A3D689B921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70"/>
            <a:ext cx="7183083" cy="682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12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8481" y="1752600"/>
            <a:ext cx="105156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Thank</a:t>
            </a:r>
            <a:r>
              <a:rPr lang="bn-BD" sz="6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7E95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bn-BD" sz="6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9A71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you</a:t>
            </a:r>
            <a:r>
              <a:rPr lang="bn-BD" sz="6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,</a:t>
            </a:r>
            <a:r>
              <a:rPr lang="bn-BD" sz="6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409E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that’s</a:t>
            </a:r>
            <a:r>
              <a:rPr lang="bn-BD" sz="6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bn-BD" sz="6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all </a:t>
            </a:r>
          </a:p>
          <a:p>
            <a:pPr algn="ctr"/>
            <a:r>
              <a:rPr lang="bn-BD" sz="6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55AE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for</a:t>
            </a:r>
            <a:r>
              <a:rPr lang="bn-BD" sz="6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170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bn-BD" sz="6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today.</a:t>
            </a:r>
            <a:endParaRPr lang="en-US" sz="6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6880" y="4191000"/>
            <a:ext cx="50292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Goodbye</a:t>
            </a:r>
            <a:r>
              <a:rPr lang="en-US" sz="6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sz="6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1476-AF5B-4525-ABAB-AB68B7844A94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6351"/>
            <a:ext cx="11612563" cy="18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68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254081" y="235130"/>
            <a:ext cx="3352800" cy="10450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Lesson’s Introduce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77081" y="304800"/>
            <a:ext cx="33528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Teacher’s Introduce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9881" y="1524000"/>
            <a:ext cx="4191000" cy="502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Arial Black" pitchFamily="34" charset="0"/>
            </a:endParaRPr>
          </a:p>
          <a:p>
            <a:pPr algn="ctr"/>
            <a:endParaRPr lang="en-US" sz="2800" b="1" dirty="0">
              <a:latin typeface="Arial Black" pitchFamily="34" charset="0"/>
            </a:endParaRPr>
          </a:p>
          <a:p>
            <a:pPr algn="ctr"/>
            <a:endParaRPr lang="en-US" sz="2800" b="1" dirty="0">
              <a:latin typeface="Arial Black" pitchFamily="34" charset="0"/>
            </a:endParaRPr>
          </a:p>
          <a:p>
            <a:pPr algn="ctr"/>
            <a:endParaRPr lang="en-US" sz="2800" b="1" dirty="0">
              <a:latin typeface="Arial Black" pitchFamily="34" charset="0"/>
            </a:endParaRPr>
          </a:p>
          <a:p>
            <a:pPr algn="ctr"/>
            <a:endParaRPr lang="en-US" sz="2800" b="1" dirty="0">
              <a:latin typeface="Arial Black" pitchFamily="34" charset="0"/>
            </a:endParaRPr>
          </a:p>
          <a:p>
            <a:pPr algn="ctr"/>
            <a:r>
              <a:rPr lang="en-US" sz="2800" dirty="0" err="1">
                <a:latin typeface="Arial" pitchFamily="34" charset="0"/>
                <a:cs typeface="Arial" pitchFamily="34" charset="0"/>
              </a:rPr>
              <a:t>Sabita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Rani Das 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Assistant Teacher</a:t>
            </a:r>
          </a:p>
          <a:p>
            <a:pPr algn="ctr"/>
            <a:r>
              <a:rPr lang="en-US" sz="2000" dirty="0" err="1">
                <a:latin typeface="Arial" pitchFamily="34" charset="0"/>
                <a:cs typeface="Arial" pitchFamily="34" charset="0"/>
              </a:rPr>
              <a:t>Chandai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Govt. Primary School</a:t>
            </a:r>
          </a:p>
          <a:p>
            <a:pPr algn="ctr"/>
            <a:r>
              <a:rPr lang="en-US" sz="2000" dirty="0" err="1">
                <a:latin typeface="Arial" pitchFamily="34" charset="0"/>
                <a:cs typeface="Arial" pitchFamily="34" charset="0"/>
              </a:rPr>
              <a:t>Dakshin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Surma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,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Sylhet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Email: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sabitaranidas21605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endParaRPr lang="en-US" sz="2800" b="1" dirty="0"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73081" y="1524000"/>
            <a:ext cx="4343400" cy="502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 Black" pitchFamily="34" charset="0"/>
            </a:endParaRPr>
          </a:p>
          <a:p>
            <a:pPr algn="ctr"/>
            <a:endParaRPr lang="en-US" sz="2400" dirty="0">
              <a:latin typeface="Arial Black" pitchFamily="34" charset="0"/>
            </a:endParaRPr>
          </a:p>
          <a:p>
            <a:pPr algn="ctr"/>
            <a:endParaRPr lang="en-US" sz="2400" dirty="0">
              <a:latin typeface="Arial Black" pitchFamily="34" charset="0"/>
            </a:endParaRPr>
          </a:p>
          <a:p>
            <a:pPr algn="ctr"/>
            <a:endParaRPr lang="en-US" sz="2400" dirty="0">
              <a:latin typeface="Arial Black" pitchFamily="34" charset="0"/>
            </a:endParaRP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Unit: 5 ( How old…..? )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Lessons: Alphabet(4-6)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Parts of lesson: Activity- B 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( Read and say .Trace and write.)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Subject: English.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Class: Two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Time: 45 minutes  </a:t>
            </a:r>
          </a:p>
        </p:txBody>
      </p:sp>
      <p:pic>
        <p:nvPicPr>
          <p:cNvPr id="14" name="Picture 13" descr="English-For-Today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681" y="1676400"/>
            <a:ext cx="1676399" cy="1622541"/>
          </a:xfrm>
          <a:prstGeom prst="rect">
            <a:avLst/>
          </a:prstGeom>
        </p:spPr>
      </p:pic>
      <p:pic>
        <p:nvPicPr>
          <p:cNvPr id="15" name="Picture 14" descr="IMG-20200401-WA0000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281" y="228600"/>
            <a:ext cx="2057400" cy="6113163"/>
          </a:xfrm>
          <a:prstGeom prst="rect">
            <a:avLst/>
          </a:prstGeom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3E43-0BEE-4BE2-83BD-F4CEA101DD98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90C60E-9CE5-4692-BC22-A37D16C4D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81" y="1673087"/>
            <a:ext cx="1827345" cy="22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96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53281" y="685800"/>
            <a:ext cx="9982200" cy="1371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itchFamily="34" charset="0"/>
                <a:cs typeface="Arial" pitchFamily="34" charset="0"/>
              </a:rPr>
              <a:t>Safety environment by greetings song.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6936-338D-48DE-9495-9DB27E535242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63481" y="3048000"/>
            <a:ext cx="37337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Hello! Hello!</a:t>
            </a:r>
          </a:p>
          <a:p>
            <a:pPr algn="ctr"/>
            <a:r>
              <a:rPr lang="en-US" sz="24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How are you?</a:t>
            </a:r>
          </a:p>
          <a:p>
            <a:pPr algn="ctr"/>
            <a:r>
              <a:rPr lang="en-US" sz="24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I’m good,</a:t>
            </a:r>
          </a:p>
          <a:p>
            <a:pPr algn="ctr"/>
            <a:r>
              <a:rPr lang="en-US" sz="24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I’m great!</a:t>
            </a:r>
          </a:p>
          <a:p>
            <a:pPr algn="ctr"/>
            <a:r>
              <a:rPr lang="en-US" sz="24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How about you?</a:t>
            </a:r>
          </a:p>
          <a:p>
            <a:pPr algn="ctr"/>
            <a:r>
              <a:rPr lang="en-US" sz="24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en-US" sz="24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nana </a:t>
            </a:r>
            <a:r>
              <a:rPr lang="en-US" sz="24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4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bn-BD" sz="24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nana </a:t>
            </a:r>
            <a:r>
              <a:rPr lang="en-US" sz="24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!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6" y="2432202"/>
            <a:ext cx="5791200" cy="351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28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881" y="304800"/>
            <a:ext cx="10972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Dear students look </a:t>
            </a:r>
            <a:r>
              <a:rPr lang="bn-BD" sz="36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at the below pictures</a:t>
            </a:r>
            <a:r>
              <a:rPr lang="en-US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and say the pictures name.</a:t>
            </a:r>
            <a:endParaRPr lang="en-US" sz="36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281" y="1676401"/>
            <a:ext cx="3733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What’s this ?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4682" y="5029199"/>
            <a:ext cx="2209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72281" y="5486400"/>
            <a:ext cx="10820400" cy="838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n-BD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nswering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the questions I will declaration today’s lesson.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E2D7-F079-45FF-A8F4-9A00F53C7202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9" y="3191932"/>
            <a:ext cx="1922397" cy="1922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249" y="3452566"/>
            <a:ext cx="1675274" cy="1661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637" y="3413093"/>
            <a:ext cx="1703322" cy="1703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06" y="3500486"/>
            <a:ext cx="1528537" cy="1528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58" y="3500485"/>
            <a:ext cx="1285219" cy="15285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85" y="3411821"/>
            <a:ext cx="1817829" cy="18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84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3B6BB-5403-45E1-9208-ECCCFD497C87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3" name="Picture 12" descr="index.pngg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81" y="457200"/>
            <a:ext cx="8229600" cy="55822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282281" y="2667000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Today’s our lesson </a:t>
            </a:r>
            <a:r>
              <a:rPr lang="bn-BD" sz="3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i</a:t>
            </a:r>
            <a:r>
              <a:rPr lang="en-US" sz="3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bn-BD" sz="3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....</a:t>
            </a:r>
            <a:endParaRPr lang="en-US" sz="36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63281" y="3276600"/>
            <a:ext cx="52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Unit:5(How old…..?)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91881" y="3810000"/>
            <a:ext cx="441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Lessons:4-6</a:t>
            </a:r>
          </a:p>
          <a:p>
            <a:pPr algn="ctr"/>
            <a:r>
              <a:rPr lang="en-US" sz="2800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Alphabet (u to z)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82281" y="4800600"/>
            <a:ext cx="563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Activity: B</a:t>
            </a:r>
          </a:p>
          <a:p>
            <a:pPr algn="ctr"/>
            <a:r>
              <a:rPr lang="en-US" sz="2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Read and say. Trace and write</a:t>
            </a:r>
          </a:p>
        </p:txBody>
      </p:sp>
    </p:spTree>
    <p:extLst>
      <p:ext uri="{BB962C8B-B14F-4D97-AF65-F5344CB8AC3E}">
        <p14:creationId xmlns:p14="http://schemas.microsoft.com/office/powerpoint/2010/main" val="3256809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6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691481" y="939977"/>
            <a:ext cx="7239000" cy="104122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LEARNING OUTCOMES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281" y="1981200"/>
            <a:ext cx="1028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 end of the lesson students will be able to-------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34629" y="2967335"/>
            <a:ext cx="621025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6081" y="2770488"/>
            <a:ext cx="10744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Speaking: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1.1.1 repeat after the teacher simple words and phrases with proper sounds and stress.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             1.1.2 say simple words and phrases with proper sounds and stress.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2281" y="3970818"/>
            <a:ext cx="10559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Reading: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1.3.1 recognize and read the names of objects having the same  initial and final sounds.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2281" y="4891206"/>
            <a:ext cx="990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Writing: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1.2.1 write non-cursive small letters.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8DFA-EC9B-4CB3-A705-E546CCC125F2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681" y="381000"/>
            <a:ext cx="1112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Dear students now say the word for each letter which we learned in the previous class.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10481" y="1574800"/>
            <a:ext cx="388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Spell out the words.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577681" y="1524000"/>
            <a:ext cx="426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Now repeat after me.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3481" y="2009942"/>
            <a:ext cx="160019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U </a:t>
            </a:r>
            <a:r>
              <a:rPr lang="en-US" sz="4000" b="1" cap="none" spc="5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453481" y="2767972"/>
            <a:ext cx="160019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V </a:t>
            </a:r>
            <a:r>
              <a:rPr lang="en-US" sz="4000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lang="en-US" sz="40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53480" y="4299430"/>
            <a:ext cx="160019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en-US" sz="400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sz="40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53480" y="3533701"/>
            <a:ext cx="160019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W </a:t>
            </a:r>
            <a:r>
              <a:rPr lang="en-US" sz="4000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w</a:t>
            </a:r>
            <a:endParaRPr lang="en-US" sz="4000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660033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53480" y="5087428"/>
            <a:ext cx="160019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</a:t>
            </a:r>
            <a:r>
              <a:rPr lang="en-US" sz="40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endParaRPr lang="en-US" sz="40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968080" y="2290236"/>
            <a:ext cx="457200" cy="381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968080" y="3081174"/>
            <a:ext cx="457200" cy="381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965743" y="3828606"/>
            <a:ext cx="457200" cy="381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965743" y="4583373"/>
            <a:ext cx="457200" cy="381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965743" y="5379749"/>
            <a:ext cx="457200" cy="381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111080" y="2019181"/>
            <a:ext cx="220828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umbrella</a:t>
            </a:r>
            <a:endParaRPr lang="en-US" sz="4000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11081" y="2816398"/>
            <a:ext cx="221125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vase</a:t>
            </a:r>
            <a:endParaRPr lang="en-US" sz="4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1409E7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11081" y="3623554"/>
            <a:ext cx="221125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window</a:t>
            </a:r>
            <a:endParaRPr lang="en-US" sz="4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11081" y="4419930"/>
            <a:ext cx="221125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x-ray</a:t>
            </a:r>
            <a:endParaRPr lang="en-US" sz="4000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81611" y="5216306"/>
            <a:ext cx="224072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yo-yo</a:t>
            </a:r>
            <a:endParaRPr lang="en-US" sz="4000" cap="none" spc="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ED26-152C-4430-AE1C-90D724A729D1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9DCE4E-C900-437E-B771-00A3C6A9AF41}"/>
              </a:ext>
            </a:extLst>
          </p:cNvPr>
          <p:cNvSpPr/>
          <p:nvPr/>
        </p:nvSpPr>
        <p:spPr>
          <a:xfrm>
            <a:off x="2453482" y="6012682"/>
            <a:ext cx="160019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409E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 </a:t>
            </a:r>
            <a:r>
              <a:rPr lang="en-US" sz="40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409E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</a:t>
            </a:r>
            <a:endParaRPr lang="en-US" sz="4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1409E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1271C9-9DB3-4FB0-9219-EBC77EA8B357}"/>
              </a:ext>
            </a:extLst>
          </p:cNvPr>
          <p:cNvSpPr/>
          <p:nvPr/>
        </p:nvSpPr>
        <p:spPr>
          <a:xfrm>
            <a:off x="6078645" y="6012682"/>
            <a:ext cx="224072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zebra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ight Arrow 16">
            <a:extLst>
              <a:ext uri="{FF2B5EF4-FFF2-40B4-BE49-F238E27FC236}">
                <a16:creationId xmlns:a16="http://schemas.microsoft.com/office/drawing/2014/main" id="{E8043BB8-A824-47E9-9E86-61E418509639}"/>
              </a:ext>
            </a:extLst>
          </p:cNvPr>
          <p:cNvSpPr/>
          <p:nvPr/>
        </p:nvSpPr>
        <p:spPr>
          <a:xfrm>
            <a:off x="4965743" y="6157915"/>
            <a:ext cx="457200" cy="381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D250-5643-4068-8FB1-548BD1CB65CC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2667000"/>
            <a:ext cx="11612563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0" y="3945104"/>
            <a:ext cx="11612563" cy="29452"/>
          </a:xfrm>
          <a:prstGeom prst="line">
            <a:avLst/>
          </a:prstGeom>
          <a:ln>
            <a:solidFill>
              <a:srgbClr val="FF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0" y="4399165"/>
            <a:ext cx="11612563" cy="29452"/>
          </a:xfrm>
          <a:prstGeom prst="line">
            <a:avLst/>
          </a:prstGeom>
          <a:ln>
            <a:solidFill>
              <a:srgbClr val="FF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0" y="4538558"/>
            <a:ext cx="11612563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0" y="3407452"/>
            <a:ext cx="11612563" cy="425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2846758"/>
            <a:ext cx="11612563" cy="15400"/>
          </a:xfrm>
          <a:prstGeom prst="line">
            <a:avLst/>
          </a:prstGeom>
          <a:ln>
            <a:solidFill>
              <a:srgbClr val="FF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0" y="3200400"/>
            <a:ext cx="11612563" cy="0"/>
          </a:xfrm>
          <a:prstGeom prst="line">
            <a:avLst/>
          </a:prstGeom>
          <a:ln>
            <a:solidFill>
              <a:srgbClr val="FF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0" y="3844589"/>
            <a:ext cx="11612563" cy="293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6081" y="2438400"/>
            <a:ext cx="3505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  <a:prstDash val="sysDash"/>
                </a:ln>
                <a:noFill/>
                <a:latin typeface="Arial" pitchFamily="34" charset="0"/>
                <a:cs typeface="Arial" pitchFamily="34" charset="0"/>
              </a:rPr>
              <a:t>umbrella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34680" y="3601022"/>
            <a:ext cx="2438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  <a:prstDash val="sysDash"/>
                </a:ln>
                <a:noFill/>
                <a:latin typeface="Arial" pitchFamily="34" charset="0"/>
                <a:cs typeface="Times New Roman" pitchFamily="18" charset="0"/>
              </a:rPr>
              <a:t>yo-yo</a:t>
            </a:r>
            <a:endParaRPr lang="en-US" sz="6000" dirty="0">
              <a:ln>
                <a:solidFill>
                  <a:schemeClr val="tx1"/>
                </a:solidFill>
                <a:prstDash val="sysDash"/>
              </a:ln>
              <a:noFill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68481" y="3614503"/>
            <a:ext cx="2863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  <a:prstDash val="sysDash"/>
                </a:ln>
                <a:noFill/>
                <a:latin typeface="Arial" pitchFamily="34" charset="0"/>
                <a:cs typeface="Arial" pitchFamily="34" charset="0"/>
              </a:rPr>
              <a:t>zebra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7481" y="304800"/>
            <a:ext cx="11277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Open your English book at page</a:t>
            </a:r>
            <a:r>
              <a:rPr lang="bn-BD" sz="3600" dirty="0">
                <a:solidFill>
                  <a:schemeClr val="accent2"/>
                </a:solidFill>
                <a:latin typeface="Arial" pitchFamily="34" charset="0"/>
                <a:cs typeface="Times New Roman" pitchFamily="18" charset="0"/>
              </a:rPr>
              <a:t> no </a:t>
            </a:r>
            <a:r>
              <a:rPr lang="en-US" sz="3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bn-BD" sz="3600" dirty="0">
                <a:solidFill>
                  <a:schemeClr val="accent2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bn-BD" sz="3600" dirty="0">
                <a:solidFill>
                  <a:schemeClr val="accent2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and see the Activity- B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0881" y="1447800"/>
            <a:ext cx="8763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Read and say. Trace and write.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7481" y="4876800"/>
            <a:ext cx="1127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Exchange your book with other and check the text of other.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05881" y="54102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Let’s practice on the board.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68081" y="2438400"/>
            <a:ext cx="205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  <a:prstDash val="sysDash"/>
                </a:ln>
                <a:noFill/>
                <a:latin typeface="Arial" pitchFamily="34" charset="0"/>
                <a:cs typeface="Arial" pitchFamily="34" charset="0"/>
              </a:rPr>
              <a:t>vase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092281" y="2438400"/>
            <a:ext cx="312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  <a:prstDash val="sysDash"/>
                </a:ln>
                <a:noFill/>
                <a:latin typeface="Arial" pitchFamily="34" charset="0"/>
                <a:cs typeface="Arial" pitchFamily="34" charset="0"/>
              </a:rPr>
              <a:t>window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A7C1173-A9B1-4B57-A4E7-1F30BE2B6EB6}"/>
              </a:ext>
            </a:extLst>
          </p:cNvPr>
          <p:cNvSpPr/>
          <p:nvPr/>
        </p:nvSpPr>
        <p:spPr>
          <a:xfrm>
            <a:off x="580629" y="3601022"/>
            <a:ext cx="2285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dirty="0">
                <a:ln>
                  <a:solidFill>
                    <a:prstClr val="black"/>
                  </a:solidFill>
                  <a:prstDash val="sysDash"/>
                </a:ln>
                <a:noFill/>
                <a:latin typeface="Arial" pitchFamily="34" charset="0"/>
                <a:cs typeface="Times New Roman" pitchFamily="18" charset="0"/>
              </a:rPr>
              <a:t>x-ray</a:t>
            </a:r>
            <a:endParaRPr lang="en-US" sz="6000" dirty="0">
              <a:ln>
                <a:solidFill>
                  <a:prstClr val="black"/>
                </a:solidFill>
                <a:prstDash val="sysDash"/>
              </a:ln>
              <a:noFill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D250-5643-4068-8FB1-548BD1CB65CC}" type="datetime1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86681" y="1295400"/>
            <a:ext cx="5257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1409E7"/>
                </a:solidFill>
                <a:latin typeface="Arial" pitchFamily="34" charset="0"/>
                <a:cs typeface="Arial" pitchFamily="34" charset="0"/>
              </a:rPr>
              <a:t>Dear students now we will practice writing the words in the air in our exercise book.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7281" y="6172200"/>
            <a:ext cx="4343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Techniques: WCW</a:t>
            </a:r>
            <a:endParaRPr lang="en-US" sz="3200" cap="none" spc="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05" y="1143000"/>
            <a:ext cx="4751979" cy="380536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4251</TotalTime>
  <Words>603</Words>
  <Application>Microsoft Office PowerPoint</Application>
  <PresentationFormat>Custom</PresentationFormat>
  <Paragraphs>195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Kalyan Brata Biswas</cp:lastModifiedBy>
  <cp:revision>845</cp:revision>
  <dcterms:created xsi:type="dcterms:W3CDTF">2006-08-16T00:00:00Z</dcterms:created>
  <dcterms:modified xsi:type="dcterms:W3CDTF">2020-05-26T06:00:37Z</dcterms:modified>
</cp:coreProperties>
</file>