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56" r:id="rId4"/>
    <p:sldId id="274" r:id="rId5"/>
    <p:sldId id="272" r:id="rId6"/>
    <p:sldId id="270" r:id="rId7"/>
    <p:sldId id="257" r:id="rId8"/>
    <p:sldId id="269" r:id="rId9"/>
    <p:sldId id="268" r:id="rId10"/>
    <p:sldId id="261" r:id="rId11"/>
    <p:sldId id="262" r:id="rId12"/>
    <p:sldId id="264" r:id="rId13"/>
    <p:sldId id="267" r:id="rId14"/>
    <p:sldId id="266" r:id="rId15"/>
    <p:sldId id="265" r:id="rId16"/>
    <p:sldId id="263" r:id="rId17"/>
    <p:sldId id="260" r:id="rId18"/>
    <p:sldId id="259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2B8"/>
    <a:srgbClr val="B1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7E13-02C2-4BF6-A7EE-5677365AE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8B7B9-8F81-47E2-A187-C332DA53D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314F-36B3-45A8-9933-1F2C0DCE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8AEDF-BEAD-4DA5-9548-76FB206D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959F7-ECFF-448A-AA7A-AE4E5402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4B79-3845-4F6F-99B5-A215571B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FEDB9-E081-49A0-93D9-3800D77B9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57767-758C-4EB2-B510-2CBD2B40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8EBF2-EE64-4888-AAAA-D9E7BF99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7A3F-6520-4B30-8BD8-B4E31C79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69559-7CF3-40B4-AC82-0DDAB929C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2263B-BE09-4278-9218-6E3851D99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E922-E816-4F40-A0F8-BD87C96A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32D42-11AB-4199-A451-F5F7878F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3C383-4097-4494-8A81-97E5132C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CE37-DA50-416F-A9D3-5DFE7396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655A0-22D5-40CF-A835-42A80344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86A2E-9F3B-41EE-978E-6B2D136D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8ABA4-1E00-4D3D-9999-F16C94AE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4F885-8293-4B97-B571-0DC450C1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FAAE-1486-400E-996F-66F12382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4D4D2-37F1-4A31-B9B8-1A7EC5BCD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B0DD5-6C25-4A2F-A61D-FE5DF2BB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BE674-AF9C-465A-8C44-6430B55A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DA528-2BA5-4EC1-8C16-12CC55BE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1408-4673-4864-8C3E-18611CF2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42AD-C89C-426F-9E31-6CAB2F1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87F8-637E-4218-B6FD-C915B535D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3B01A-CCFA-4125-9B26-A8FEDFCF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E4EC5-83EE-42BD-8C28-E5D729E5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A0A6D-8D45-42B0-9ED4-562AAF20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CC9A-7D68-4E6D-87AD-910AC7AE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90079-821E-4B27-8F0C-F8D029629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62BDC-86E3-4E9A-897E-B70244C8B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C5368-93A1-4E54-90E1-F25DF81B7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AE8B8-0B92-439A-9F75-3443E7CA1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765D0-61EE-4AE2-84DD-9943EE5E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A9A8F-0CC9-4097-BF64-621D5D98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7F953-286C-47C2-9204-EAB6750A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E27F-9312-40E3-8FEF-6AEDB6B0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5DF65-51A8-4D7F-9528-D9002B86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1061E-9B4C-4B50-BFB1-213820D7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15BFB-A7D8-4C2E-8C17-9ACA4D2C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5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6ECA8-9A58-4A1B-8840-1E7F0166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80569-6CBE-4207-B6C6-3594C740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C7AF4-A2D7-49D5-AA77-31AA52D9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697E-EE16-492E-94B3-74D4DD20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A20FD-317B-4451-A4F3-1252FB18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38DA6-D15A-490C-BB3E-06B6837A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539B4-574B-415A-A500-96036CAC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9FDA7-B327-4C20-BA00-98329764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40476-AFD7-4991-8667-F4B93344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2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CB0A-E86D-4414-B49C-CC2373C3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62FAD-3C76-4ECF-8866-5D1E1D23A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D9B18-4E5C-4F6A-82A6-BB31D9300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C489F-36CF-4F89-828D-95876102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7DBCA-A6D5-40F8-BF21-4E5699BF2BB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55927-0B57-4C12-A277-52121A7B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7699A-5D80-4DAB-8FF9-812FDB48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831BE-E5A4-4004-894A-52AA5355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5008C924-6900-459F-96CA-8EF298C602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14000">
                <a:srgbClr val="92D050"/>
              </a:gs>
              <a:gs pos="48000">
                <a:srgbClr val="FFFF00"/>
              </a:gs>
              <a:gs pos="64000">
                <a:srgbClr val="0070C0"/>
              </a:gs>
              <a:gs pos="82000">
                <a:srgbClr val="00B0F0"/>
              </a:gs>
            </a:gsLst>
            <a:lin ang="5400000" scaled="1"/>
          </a:gra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E317A-20FF-449C-9B01-94E795D25238}"/>
              </a:ext>
            </a:extLst>
          </p:cNvPr>
          <p:cNvSpPr txBox="1"/>
          <p:nvPr userDrawn="1"/>
        </p:nvSpPr>
        <p:spPr>
          <a:xfrm>
            <a:off x="4325256" y="6544974"/>
            <a:ext cx="3556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</a:rPr>
              <a:t>Khalidur Rahman Manik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D5CAC-0108-4176-AADE-DB9557A801F4}"/>
              </a:ext>
            </a:extLst>
          </p:cNvPr>
          <p:cNvSpPr txBox="1"/>
          <p:nvPr userDrawn="1"/>
        </p:nvSpPr>
        <p:spPr>
          <a:xfrm>
            <a:off x="4876795" y="-72570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StayHomeStaySafe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9102A1-56A9-48BD-BDBC-853DC948F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13626"/>
          <a:stretch/>
        </p:blipFill>
        <p:spPr>
          <a:xfrm>
            <a:off x="261259" y="274429"/>
            <a:ext cx="721627" cy="494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53681F-31F5-4AD7-A4F0-1BFD77541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21899" r="6431" b="27565"/>
          <a:stretch/>
        </p:blipFill>
        <p:spPr>
          <a:xfrm>
            <a:off x="10999720" y="261259"/>
            <a:ext cx="931020" cy="5225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06C33E-A773-4C16-BF9D-83B9CB387C1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3" y="4909568"/>
            <a:ext cx="1618757" cy="1700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CD9387-40A8-4A87-8001-7DD751FABBC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771" y="4909567"/>
            <a:ext cx="1611084" cy="17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1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DB432-5997-491C-A1AD-DB703996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1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25D8E9-DB21-4B5D-A20D-8CB795BE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67" y="804436"/>
            <a:ext cx="3831021" cy="5221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19475DF4-471C-4032-9696-D6E6475EADDC}"/>
              </a:ext>
            </a:extLst>
          </p:cNvPr>
          <p:cNvSpPr/>
          <p:nvPr/>
        </p:nvSpPr>
        <p:spPr>
          <a:xfrm>
            <a:off x="5722890" y="709449"/>
            <a:ext cx="5139559" cy="5376041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Open at page 30 and read activity: A silently.</a:t>
            </a:r>
          </a:p>
        </p:txBody>
      </p:sp>
    </p:spTree>
    <p:extLst>
      <p:ext uri="{BB962C8B-B14F-4D97-AF65-F5344CB8AC3E}">
        <p14:creationId xmlns:p14="http://schemas.microsoft.com/office/powerpoint/2010/main" val="2332622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1-2A_U08C5[2]">
            <a:hlinkClick r:id="" action="ppaction://media"/>
            <a:extLst>
              <a:ext uri="{FF2B5EF4-FFF2-40B4-BE49-F238E27FC236}">
                <a16:creationId xmlns:a16="http://schemas.microsoft.com/office/drawing/2014/main" id="{5B47E525-05C9-4D6F-BAFF-FB9B56361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1655" y="2603938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57E23-1CD4-4DFC-B7D8-6C4067566317}"/>
              </a:ext>
            </a:extLst>
          </p:cNvPr>
          <p:cNvSpPr txBox="1"/>
          <p:nvPr/>
        </p:nvSpPr>
        <p:spPr>
          <a:xfrm>
            <a:off x="1749973" y="1355835"/>
            <a:ext cx="8928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Now listen to the audio of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Activity:A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A277E-4729-4A83-B77F-4EDE20387403}"/>
              </a:ext>
            </a:extLst>
          </p:cNvPr>
          <p:cNvSpPr txBox="1"/>
          <p:nvPr/>
        </p:nvSpPr>
        <p:spPr>
          <a:xfrm>
            <a:off x="725214" y="4351283"/>
            <a:ext cx="10774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Listen to the audio again and repeat after it.</a:t>
            </a:r>
          </a:p>
        </p:txBody>
      </p:sp>
    </p:spTree>
    <p:extLst>
      <p:ext uri="{BB962C8B-B14F-4D97-AF65-F5344CB8AC3E}">
        <p14:creationId xmlns:p14="http://schemas.microsoft.com/office/powerpoint/2010/main" val="3742718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C1777-1820-409D-A824-80451501BC44}"/>
              </a:ext>
            </a:extLst>
          </p:cNvPr>
          <p:cNvSpPr txBox="1"/>
          <p:nvPr/>
        </p:nvSpPr>
        <p:spPr>
          <a:xfrm>
            <a:off x="4288220" y="346839"/>
            <a:ext cx="3472297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Individual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9A5E8-4D3E-4AFC-A23F-F5B14C5EE16B}"/>
              </a:ext>
            </a:extLst>
          </p:cNvPr>
          <p:cNvSpPr txBox="1"/>
          <p:nvPr/>
        </p:nvSpPr>
        <p:spPr>
          <a:xfrm>
            <a:off x="1828799" y="977460"/>
            <a:ext cx="864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i="1" dirty="0">
                <a:latin typeface="Times New Roman" panose="02020603050405020304" pitchFamily="18" charset="0"/>
              </a:rPr>
              <a:t>Read the text again. Complete the sentences.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541C8-8BE3-4ED9-84B5-4EB6902267CC}"/>
              </a:ext>
            </a:extLst>
          </p:cNvPr>
          <p:cNvSpPr txBox="1"/>
          <p:nvPr/>
        </p:nvSpPr>
        <p:spPr>
          <a:xfrm>
            <a:off x="1261242" y="1702668"/>
            <a:ext cx="8326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1. Sima didn’t go to school because…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CCDA6-41E3-4204-AD03-352388E7C585}"/>
              </a:ext>
            </a:extLst>
          </p:cNvPr>
          <p:cNvSpPr txBox="1"/>
          <p:nvPr/>
        </p:nvSpPr>
        <p:spPr>
          <a:xfrm>
            <a:off x="2695905" y="2412110"/>
            <a:ext cx="661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a. she went to the doctor’s office.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65FD2-BE36-4773-90F0-E70840E63797}"/>
              </a:ext>
            </a:extLst>
          </p:cNvPr>
          <p:cNvSpPr txBox="1"/>
          <p:nvPr/>
        </p:nvSpPr>
        <p:spPr>
          <a:xfrm>
            <a:off x="2680138" y="3153089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b. she has the flu.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EF6DB-0167-451D-B56F-D3BFE7D38F2E}"/>
              </a:ext>
            </a:extLst>
          </p:cNvPr>
          <p:cNvSpPr txBox="1"/>
          <p:nvPr/>
        </p:nvSpPr>
        <p:spPr>
          <a:xfrm>
            <a:off x="2695904" y="3799475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c. she is hungry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3A67F-3C23-48F2-91DF-A9178E0C3D92}"/>
              </a:ext>
            </a:extLst>
          </p:cNvPr>
          <p:cNvSpPr txBox="1"/>
          <p:nvPr/>
        </p:nvSpPr>
        <p:spPr>
          <a:xfrm>
            <a:off x="2632842" y="4556219"/>
            <a:ext cx="4006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d. she is on holiday.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F5AF58-7779-4154-A4C6-533423FE1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09" y="2304978"/>
            <a:ext cx="3263462" cy="3479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A23EDA-CF4E-44EC-83C1-B1C4231F9615}"/>
              </a:ext>
            </a:extLst>
          </p:cNvPr>
          <p:cNvSpPr txBox="1"/>
          <p:nvPr/>
        </p:nvSpPr>
        <p:spPr>
          <a:xfrm>
            <a:off x="867103" y="5376036"/>
            <a:ext cx="1067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</a:rPr>
              <a:t>Which one will be appropriate to complete the sentence?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B9143-1664-46AC-BEAA-603784323136}"/>
              </a:ext>
            </a:extLst>
          </p:cNvPr>
          <p:cNvSpPr txBox="1"/>
          <p:nvPr/>
        </p:nvSpPr>
        <p:spPr>
          <a:xfrm>
            <a:off x="2617076" y="5265683"/>
            <a:ext cx="6377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Ans: (b) she has the flu.</a:t>
            </a:r>
          </a:p>
        </p:txBody>
      </p:sp>
    </p:spTree>
    <p:extLst>
      <p:ext uri="{BB962C8B-B14F-4D97-AF65-F5344CB8AC3E}">
        <p14:creationId xmlns:p14="http://schemas.microsoft.com/office/powerpoint/2010/main" val="2113035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EA5A4-E13B-46BE-8D22-008941F10D52}"/>
              </a:ext>
            </a:extLst>
          </p:cNvPr>
          <p:cNvSpPr txBox="1"/>
          <p:nvPr/>
        </p:nvSpPr>
        <p:spPr>
          <a:xfrm>
            <a:off x="1623847" y="1213946"/>
            <a:ext cx="6509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2. The doctor told Sima to…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8557F-A48F-4F6C-99A1-8082A2B83119}"/>
              </a:ext>
            </a:extLst>
          </p:cNvPr>
          <p:cNvSpPr txBox="1"/>
          <p:nvPr/>
        </p:nvSpPr>
        <p:spPr>
          <a:xfrm>
            <a:off x="2695903" y="2033748"/>
            <a:ext cx="589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a. use her own plate and cup.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E965A-2AE0-4050-8999-6F8CAA097FA1}"/>
              </a:ext>
            </a:extLst>
          </p:cNvPr>
          <p:cNvSpPr txBox="1"/>
          <p:nvPr/>
        </p:nvSpPr>
        <p:spPr>
          <a:xfrm>
            <a:off x="2680137" y="2837788"/>
            <a:ext cx="474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b. cough into her hand.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F5D3C-0D78-4249-8429-7967E96F3E73}"/>
              </a:ext>
            </a:extLst>
          </p:cNvPr>
          <p:cNvSpPr txBox="1"/>
          <p:nvPr/>
        </p:nvSpPr>
        <p:spPr>
          <a:xfrm>
            <a:off x="2664370" y="3626063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c. go to school.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8E622-CC02-4EDE-9462-7B3495948AF6}"/>
              </a:ext>
            </a:extLst>
          </p:cNvPr>
          <p:cNvSpPr txBox="1"/>
          <p:nvPr/>
        </p:nvSpPr>
        <p:spPr>
          <a:xfrm>
            <a:off x="2664372" y="4414335"/>
            <a:ext cx="528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d. wash her face regularly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BBD63-BCAE-42D2-8376-7E662CDE5D8C}"/>
              </a:ext>
            </a:extLst>
          </p:cNvPr>
          <p:cNvSpPr txBox="1"/>
          <p:nvPr/>
        </p:nvSpPr>
        <p:spPr>
          <a:xfrm>
            <a:off x="804041" y="5155318"/>
            <a:ext cx="1067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</a:rPr>
              <a:t>Which one will be appropriate to complete the sentence?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66AC3-B2A9-47F0-9953-E85D52BA3A3A}"/>
              </a:ext>
            </a:extLst>
          </p:cNvPr>
          <p:cNvSpPr txBox="1"/>
          <p:nvPr/>
        </p:nvSpPr>
        <p:spPr>
          <a:xfrm>
            <a:off x="1734207" y="5123793"/>
            <a:ext cx="8670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Ans: (a) use her own plate and cup.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E12D0-6902-4334-B4AE-7E0B672F5C4D}"/>
              </a:ext>
            </a:extLst>
          </p:cNvPr>
          <p:cNvSpPr txBox="1"/>
          <p:nvPr/>
        </p:nvSpPr>
        <p:spPr>
          <a:xfrm>
            <a:off x="4288220" y="378371"/>
            <a:ext cx="3472297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0BF82D-9394-4D26-B8FB-3AB2735A4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64" y="1721654"/>
            <a:ext cx="3263462" cy="3479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304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7E048B-F5B0-4124-886E-94E75A00A4E1}"/>
              </a:ext>
            </a:extLst>
          </p:cNvPr>
          <p:cNvSpPr txBox="1"/>
          <p:nvPr/>
        </p:nvSpPr>
        <p:spPr>
          <a:xfrm>
            <a:off x="5029204" y="472968"/>
            <a:ext cx="225850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4BEBC-0320-4DD1-A324-FBA40DB8C21D}"/>
              </a:ext>
            </a:extLst>
          </p:cNvPr>
          <p:cNvSpPr txBox="1"/>
          <p:nvPr/>
        </p:nvSpPr>
        <p:spPr>
          <a:xfrm>
            <a:off x="1024759" y="1292772"/>
            <a:ext cx="10422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Read the doctor’s advice again. Say the advice.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                  Use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should</a:t>
            </a:r>
            <a:r>
              <a:rPr lang="en-US" sz="4000" b="1" dirty="0">
                <a:latin typeface="Times New Roman" panose="02020603050405020304" pitchFamily="18" charset="0"/>
              </a:rPr>
              <a:t> or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shouldn’t.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91EDE-E709-4067-BF2F-5EEFE585B129}"/>
              </a:ext>
            </a:extLst>
          </p:cNvPr>
          <p:cNvSpPr txBox="1"/>
          <p:nvPr/>
        </p:nvSpPr>
        <p:spPr>
          <a:xfrm>
            <a:off x="1163901" y="2853559"/>
            <a:ext cx="9696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Example:  Ear food that gives your body energy.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            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should </a:t>
            </a:r>
            <a:r>
              <a:rPr lang="en-US" sz="3600" b="1" dirty="0">
                <a:latin typeface="Times New Roman" panose="02020603050405020304" pitchFamily="18" charset="0"/>
              </a:rPr>
              <a:t>eat food that gives your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                   body energy.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124EE-595F-497A-BC58-1D7207C6D9AF}"/>
              </a:ext>
            </a:extLst>
          </p:cNvPr>
          <p:cNvSpPr txBox="1"/>
          <p:nvPr/>
        </p:nvSpPr>
        <p:spPr>
          <a:xfrm>
            <a:off x="1749987" y="4761178"/>
            <a:ext cx="8059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(1) Try to eat, even if you aren’t hungry.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4CBE4-582F-4794-A996-01D91D3CCDF7}"/>
              </a:ext>
            </a:extLst>
          </p:cNvPr>
          <p:cNvSpPr txBox="1"/>
          <p:nvPr/>
        </p:nvSpPr>
        <p:spPr>
          <a:xfrm>
            <a:off x="1261242" y="5517930"/>
            <a:ext cx="9487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should </a:t>
            </a:r>
            <a:r>
              <a:rPr lang="en-US" sz="3600" i="1" dirty="0">
                <a:latin typeface="Times New Roman" panose="02020603050405020304" pitchFamily="18" charset="0"/>
              </a:rPr>
              <a:t>try to eat, even if you aren’t hungry.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90299-3695-41F9-AD07-91428A2B8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23" y="332331"/>
            <a:ext cx="1653167" cy="107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246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95C50-0FD4-43AE-9F0C-41AD97223F3D}"/>
              </a:ext>
            </a:extLst>
          </p:cNvPr>
          <p:cNvSpPr txBox="1"/>
          <p:nvPr/>
        </p:nvSpPr>
        <p:spPr>
          <a:xfrm>
            <a:off x="1355835" y="1087837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(2) Stay at home.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47AA5-CBA1-4130-8F36-BBC38D68F204}"/>
              </a:ext>
            </a:extLst>
          </p:cNvPr>
          <p:cNvSpPr txBox="1"/>
          <p:nvPr/>
        </p:nvSpPr>
        <p:spPr>
          <a:xfrm>
            <a:off x="1277005" y="3720672"/>
            <a:ext cx="645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(4) Drink a lot of water or juice.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734BF-8A0B-40DA-A529-B5033A31B849}"/>
              </a:ext>
            </a:extLst>
          </p:cNvPr>
          <p:cNvSpPr txBox="1"/>
          <p:nvPr/>
        </p:nvSpPr>
        <p:spPr>
          <a:xfrm>
            <a:off x="1292775" y="5029204"/>
            <a:ext cx="6426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(5) Cover your mouth and nose.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640BF-BC58-4FB9-883D-6A23894B8B35}"/>
              </a:ext>
            </a:extLst>
          </p:cNvPr>
          <p:cNvSpPr txBox="1"/>
          <p:nvPr/>
        </p:nvSpPr>
        <p:spPr>
          <a:xfrm>
            <a:off x="1923395" y="1686928"/>
            <a:ext cx="534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should </a:t>
            </a:r>
            <a:r>
              <a:rPr lang="en-US" sz="3600" i="1" dirty="0">
                <a:latin typeface="Times New Roman" panose="02020603050405020304" pitchFamily="18" charset="0"/>
              </a:rPr>
              <a:t>stay at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7BC84-2460-474E-A2CD-594F42814911}"/>
              </a:ext>
            </a:extLst>
          </p:cNvPr>
          <p:cNvSpPr txBox="1"/>
          <p:nvPr/>
        </p:nvSpPr>
        <p:spPr>
          <a:xfrm>
            <a:off x="1797269" y="4398590"/>
            <a:ext cx="8118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should </a:t>
            </a:r>
            <a:r>
              <a:rPr lang="en-US" sz="3600" i="1" dirty="0">
                <a:latin typeface="Times New Roman" panose="02020603050405020304" pitchFamily="18" charset="0"/>
              </a:rPr>
              <a:t>drink a lot of water or juice.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00377-E96D-4F4F-9688-2E01F45B43A4}"/>
              </a:ext>
            </a:extLst>
          </p:cNvPr>
          <p:cNvSpPr txBox="1"/>
          <p:nvPr/>
        </p:nvSpPr>
        <p:spPr>
          <a:xfrm>
            <a:off x="1749972" y="5707120"/>
            <a:ext cx="804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should </a:t>
            </a:r>
            <a:r>
              <a:rPr lang="en-US" sz="3600" i="1" dirty="0">
                <a:latin typeface="Times New Roman" panose="02020603050405020304" pitchFamily="18" charset="0"/>
              </a:rPr>
              <a:t>cover your mouth and nose.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D087B5-BC6B-4E1D-9865-F5B0B0C5E3FB}"/>
              </a:ext>
            </a:extLst>
          </p:cNvPr>
          <p:cNvSpPr txBox="1"/>
          <p:nvPr/>
        </p:nvSpPr>
        <p:spPr>
          <a:xfrm>
            <a:off x="1308539" y="2333301"/>
            <a:ext cx="6190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(3) Don’t go to school or work.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3B22F-073C-4175-86F4-B659A5466232}"/>
              </a:ext>
            </a:extLst>
          </p:cNvPr>
          <p:cNvSpPr txBox="1"/>
          <p:nvPr/>
        </p:nvSpPr>
        <p:spPr>
          <a:xfrm>
            <a:off x="1749972" y="3042750"/>
            <a:ext cx="7298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shouldn’t </a:t>
            </a:r>
            <a:r>
              <a:rPr lang="en-US" sz="3600" i="1" dirty="0">
                <a:latin typeface="Times New Roman" panose="02020603050405020304" pitchFamily="18" charset="0"/>
              </a:rPr>
              <a:t>go to school or work.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AE080-0BC1-445F-B3EF-0DF7F78DE753}"/>
              </a:ext>
            </a:extLst>
          </p:cNvPr>
          <p:cNvSpPr txBox="1"/>
          <p:nvPr/>
        </p:nvSpPr>
        <p:spPr>
          <a:xfrm>
            <a:off x="5029204" y="472968"/>
            <a:ext cx="225850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Pair Work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24E50B-FB3C-421C-9C3E-77F9FE225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01" y="914399"/>
            <a:ext cx="3237187" cy="2096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111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A0FDFC-4DBE-4298-9DEE-CA41D1BEB9E6}"/>
              </a:ext>
            </a:extLst>
          </p:cNvPr>
          <p:cNvSpPr txBox="1"/>
          <p:nvPr/>
        </p:nvSpPr>
        <p:spPr>
          <a:xfrm>
            <a:off x="1324302" y="1734201"/>
            <a:ext cx="627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(6) Wash your hands regularly.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B3FA20-CCFD-4DF7-802B-C3EBB0E07F29}"/>
              </a:ext>
            </a:extLst>
          </p:cNvPr>
          <p:cNvSpPr txBox="1"/>
          <p:nvPr/>
        </p:nvSpPr>
        <p:spPr>
          <a:xfrm>
            <a:off x="1277007" y="3594536"/>
            <a:ext cx="760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(7) Use your own plate, glass and cup.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B8485-FE1B-4D39-AD0C-07DB3B9965C2}"/>
              </a:ext>
            </a:extLst>
          </p:cNvPr>
          <p:cNvSpPr txBox="1"/>
          <p:nvPr/>
        </p:nvSpPr>
        <p:spPr>
          <a:xfrm>
            <a:off x="2017992" y="2695905"/>
            <a:ext cx="7935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should </a:t>
            </a:r>
            <a:r>
              <a:rPr lang="en-US" sz="3600" i="1" dirty="0">
                <a:latin typeface="Times New Roman" panose="02020603050405020304" pitchFamily="18" charset="0"/>
              </a:rPr>
              <a:t>wash your hands regularly.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7A0D1-D360-422C-92D4-92708C916976}"/>
              </a:ext>
            </a:extLst>
          </p:cNvPr>
          <p:cNvSpPr txBox="1"/>
          <p:nvPr/>
        </p:nvSpPr>
        <p:spPr>
          <a:xfrm>
            <a:off x="1907626" y="4540468"/>
            <a:ext cx="9285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should </a:t>
            </a:r>
            <a:r>
              <a:rPr lang="en-US" sz="3600" i="1" dirty="0">
                <a:latin typeface="Times New Roman" panose="02020603050405020304" pitchFamily="18" charset="0"/>
              </a:rPr>
              <a:t>use your own plate, glass and cup.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0B627-4131-4E79-A9A6-34BDEBAF27F2}"/>
              </a:ext>
            </a:extLst>
          </p:cNvPr>
          <p:cNvSpPr txBox="1"/>
          <p:nvPr/>
        </p:nvSpPr>
        <p:spPr>
          <a:xfrm>
            <a:off x="5029204" y="520266"/>
            <a:ext cx="225850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Pair 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30BFA6-D60B-41A5-BD49-5DC9DD42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85" y="376043"/>
            <a:ext cx="3019097" cy="195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68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8946D-556D-4868-B2F7-006DDD16DB98}"/>
              </a:ext>
            </a:extLst>
          </p:cNvPr>
          <p:cNvSpPr txBox="1"/>
          <p:nvPr/>
        </p:nvSpPr>
        <p:spPr>
          <a:xfrm>
            <a:off x="4020208" y="567564"/>
            <a:ext cx="3988676" cy="91434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pPr algn="l"/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Checking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094CB-985C-4229-8B90-1A862EF183F0}"/>
              </a:ext>
            </a:extLst>
          </p:cNvPr>
          <p:cNvSpPr txBox="1"/>
          <p:nvPr/>
        </p:nvSpPr>
        <p:spPr>
          <a:xfrm>
            <a:off x="633739" y="2175648"/>
            <a:ext cx="10838801" cy="70788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spc="-150" dirty="0">
                <a:latin typeface="Times New Roman" panose="02020603050405020304" pitchFamily="18" charset="0"/>
              </a:rPr>
              <a:t>Dear students, what have you learnt from today’s lesson?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34ABA-B3A5-423A-BE31-0CD1F26C0D5D}"/>
              </a:ext>
            </a:extLst>
          </p:cNvPr>
          <p:cNvSpPr txBox="1"/>
          <p:nvPr/>
        </p:nvSpPr>
        <p:spPr>
          <a:xfrm>
            <a:off x="2396358" y="3263468"/>
            <a:ext cx="745357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We have learnt today…</a:t>
            </a:r>
          </a:p>
          <a:p>
            <a:pPr algn="l"/>
            <a:endParaRPr lang="en-US" sz="4400" b="1" dirty="0">
              <a:latin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400" b="1" dirty="0">
                <a:latin typeface="Times New Roman" panose="02020603050405020304" pitchFamily="18" charset="0"/>
              </a:rPr>
              <a:t>How to stay healthy.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400" b="1" dirty="0">
                <a:latin typeface="Times New Roman" panose="02020603050405020304" pitchFamily="18" charset="0"/>
              </a:rPr>
              <a:t>How to keep others healthy.</a:t>
            </a:r>
          </a:p>
        </p:txBody>
      </p:sp>
    </p:spTree>
    <p:extLst>
      <p:ext uri="{BB962C8B-B14F-4D97-AF65-F5344CB8AC3E}">
        <p14:creationId xmlns:p14="http://schemas.microsoft.com/office/powerpoint/2010/main" val="1096516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4BE10-BF62-4E86-96AA-E2020921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55" y="339449"/>
            <a:ext cx="2989701" cy="2989701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D68C0-526C-4150-8569-92BEDE97CC27}"/>
              </a:ext>
            </a:extLst>
          </p:cNvPr>
          <p:cNvSpPr txBox="1"/>
          <p:nvPr/>
        </p:nvSpPr>
        <p:spPr>
          <a:xfrm>
            <a:off x="4713890" y="2002223"/>
            <a:ext cx="2879314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F560F-BF89-45A8-A0BE-3C9C8F0A1861}"/>
              </a:ext>
            </a:extLst>
          </p:cNvPr>
          <p:cNvSpPr txBox="1"/>
          <p:nvPr/>
        </p:nvSpPr>
        <p:spPr>
          <a:xfrm>
            <a:off x="630620" y="3641833"/>
            <a:ext cx="112085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</a:rPr>
              <a:t>Suppose, you are Adi/Diya. Your friend is Wadi/Riya.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</a:rPr>
              <a:t>Now write a letter to your friend advising him/her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</a:rPr>
              <a:t>what to do if he/she is affected by Flu.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A6423-0E18-4591-BBCF-EF2DA21DB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3" y="330582"/>
            <a:ext cx="3572533" cy="34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9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204CF-58BA-4BE9-A108-EC09F193E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76" y="607427"/>
            <a:ext cx="4151113" cy="5809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FB3424-0C6B-44AD-A570-8F1993AF2BF3}"/>
              </a:ext>
            </a:extLst>
          </p:cNvPr>
          <p:cNvSpPr txBox="1"/>
          <p:nvPr/>
        </p:nvSpPr>
        <p:spPr>
          <a:xfrm>
            <a:off x="725214" y="3153103"/>
            <a:ext cx="5426486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8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786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AF90FC-09CB-459D-A7FE-1C9A2BD22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209">
            <a:off x="5209318" y="2598965"/>
            <a:ext cx="3067050" cy="4762500"/>
          </a:xfrm>
          <a:prstGeom prst="rect">
            <a:avLst/>
          </a:prstGeom>
        </p:spPr>
      </p:pic>
      <p:sp>
        <p:nvSpPr>
          <p:cNvPr id="3" name="Star: 8 Points 2">
            <a:extLst>
              <a:ext uri="{FF2B5EF4-FFF2-40B4-BE49-F238E27FC236}">
                <a16:creationId xmlns:a16="http://schemas.microsoft.com/office/drawing/2014/main" id="{2E0D91B0-0583-466E-A51F-52047109F1F7}"/>
              </a:ext>
            </a:extLst>
          </p:cNvPr>
          <p:cNvSpPr/>
          <p:nvPr/>
        </p:nvSpPr>
        <p:spPr>
          <a:xfrm>
            <a:off x="1481957" y="961697"/>
            <a:ext cx="1182414" cy="1135118"/>
          </a:xfrm>
          <a:prstGeom prst="star8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F4E5B446-F0C3-4AF4-828F-7D44D254767B}"/>
              </a:ext>
            </a:extLst>
          </p:cNvPr>
          <p:cNvSpPr/>
          <p:nvPr/>
        </p:nvSpPr>
        <p:spPr>
          <a:xfrm>
            <a:off x="2790497" y="961697"/>
            <a:ext cx="1182414" cy="1135118"/>
          </a:xfrm>
          <a:prstGeom prst="star8">
            <a:avLst/>
          </a:prstGeom>
          <a:solidFill>
            <a:srgbClr val="F599F7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" name="Star: 8 Points 4">
            <a:extLst>
              <a:ext uri="{FF2B5EF4-FFF2-40B4-BE49-F238E27FC236}">
                <a16:creationId xmlns:a16="http://schemas.microsoft.com/office/drawing/2014/main" id="{A5FFE556-816B-4B05-A5E2-ADD10E4C9611}"/>
              </a:ext>
            </a:extLst>
          </p:cNvPr>
          <p:cNvSpPr/>
          <p:nvPr/>
        </p:nvSpPr>
        <p:spPr>
          <a:xfrm>
            <a:off x="4067504" y="961697"/>
            <a:ext cx="1182414" cy="1135118"/>
          </a:xfrm>
          <a:prstGeom prst="star8">
            <a:avLst/>
          </a:prstGeom>
          <a:solidFill>
            <a:srgbClr val="00B0F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6" name="Star: 8 Points 5">
            <a:extLst>
              <a:ext uri="{FF2B5EF4-FFF2-40B4-BE49-F238E27FC236}">
                <a16:creationId xmlns:a16="http://schemas.microsoft.com/office/drawing/2014/main" id="{E3A73302-2B86-450D-B7A3-BDC2AAA11D24}"/>
              </a:ext>
            </a:extLst>
          </p:cNvPr>
          <p:cNvSpPr/>
          <p:nvPr/>
        </p:nvSpPr>
        <p:spPr>
          <a:xfrm>
            <a:off x="5328745" y="961697"/>
            <a:ext cx="1182414" cy="1135118"/>
          </a:xfrm>
          <a:prstGeom prst="star8">
            <a:avLst/>
          </a:prstGeom>
          <a:solidFill>
            <a:srgbClr val="FFC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3D3B638F-CEB3-4E96-9B5F-9E0A86271A7E}"/>
              </a:ext>
            </a:extLst>
          </p:cNvPr>
          <p:cNvSpPr/>
          <p:nvPr/>
        </p:nvSpPr>
        <p:spPr>
          <a:xfrm>
            <a:off x="6589986" y="961697"/>
            <a:ext cx="1182414" cy="1135118"/>
          </a:xfrm>
          <a:prstGeom prst="star8">
            <a:avLst/>
          </a:prstGeom>
          <a:solidFill>
            <a:srgbClr val="D5F8FD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8" name="Star: 8 Points 7">
            <a:extLst>
              <a:ext uri="{FF2B5EF4-FFF2-40B4-BE49-F238E27FC236}">
                <a16:creationId xmlns:a16="http://schemas.microsoft.com/office/drawing/2014/main" id="{5626C0AB-8F73-4D30-83CB-8BB150C82492}"/>
              </a:ext>
            </a:extLst>
          </p:cNvPr>
          <p:cNvSpPr/>
          <p:nvPr/>
        </p:nvSpPr>
        <p:spPr>
          <a:xfrm>
            <a:off x="7882760" y="961697"/>
            <a:ext cx="1182414" cy="1135118"/>
          </a:xfrm>
          <a:prstGeom prst="star8">
            <a:avLst/>
          </a:prstGeom>
          <a:solidFill>
            <a:srgbClr val="FF9966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EEDC3647-35A9-453B-B707-C94080D6DB2A}"/>
              </a:ext>
            </a:extLst>
          </p:cNvPr>
          <p:cNvSpPr/>
          <p:nvPr/>
        </p:nvSpPr>
        <p:spPr>
          <a:xfrm>
            <a:off x="9159767" y="961696"/>
            <a:ext cx="1182414" cy="1135118"/>
          </a:xfrm>
          <a:prstGeom prst="star8">
            <a:avLst/>
          </a:prstGeom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60895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0C7F73-6291-42E1-A9BF-1663FD657632}"/>
              </a:ext>
            </a:extLst>
          </p:cNvPr>
          <p:cNvGrpSpPr/>
          <p:nvPr/>
        </p:nvGrpSpPr>
        <p:grpSpPr>
          <a:xfrm>
            <a:off x="796165" y="409900"/>
            <a:ext cx="4769065" cy="5533700"/>
            <a:chOff x="1001123" y="551794"/>
            <a:chExt cx="4769065" cy="5533700"/>
          </a:xfrm>
        </p:grpSpPr>
        <p:sp>
          <p:nvSpPr>
            <p:cNvPr id="3" name="Flowchart: Delay 2">
              <a:extLst>
                <a:ext uri="{FF2B5EF4-FFF2-40B4-BE49-F238E27FC236}">
                  <a16:creationId xmlns:a16="http://schemas.microsoft.com/office/drawing/2014/main" id="{0A66C16B-2966-4134-8611-D77CF20163DF}"/>
                </a:ext>
              </a:extLst>
            </p:cNvPr>
            <p:cNvSpPr/>
            <p:nvPr/>
          </p:nvSpPr>
          <p:spPr>
            <a:xfrm rot="-5400000">
              <a:off x="639304" y="954609"/>
              <a:ext cx="5492704" cy="4769065"/>
            </a:xfrm>
            <a:prstGeom prst="flowChartDelay">
              <a:avLst/>
            </a:prstGeom>
            <a:solidFill>
              <a:srgbClr val="F6FE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Khalidur Rahman Manik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Khasgaon GPS</a:t>
              </a:r>
            </a:p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Chhatak, Sunamganj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2E6B41-6DD8-4CB2-A2D9-5C49E78DB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8" b="6341"/>
            <a:stretch/>
          </p:blipFill>
          <p:spPr>
            <a:xfrm>
              <a:off x="2301770" y="551794"/>
              <a:ext cx="2207173" cy="23413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2F2489-488F-4CB7-9939-B92D28578326}"/>
              </a:ext>
            </a:extLst>
          </p:cNvPr>
          <p:cNvSpPr txBox="1"/>
          <p:nvPr/>
        </p:nvSpPr>
        <p:spPr>
          <a:xfrm>
            <a:off x="5186857" y="536025"/>
            <a:ext cx="1749197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Identity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A3F41F-FE64-484A-9CDE-CDF55906E9C2}"/>
              </a:ext>
            </a:extLst>
          </p:cNvPr>
          <p:cNvGrpSpPr/>
          <p:nvPr/>
        </p:nvGrpSpPr>
        <p:grpSpPr>
          <a:xfrm>
            <a:off x="6629424" y="425660"/>
            <a:ext cx="4769066" cy="5502175"/>
            <a:chOff x="6392934" y="567554"/>
            <a:chExt cx="4769066" cy="5502175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A8E0C62A-F624-49A2-9A4F-490605B7A634}"/>
                </a:ext>
              </a:extLst>
            </p:cNvPr>
            <p:cNvSpPr/>
            <p:nvPr/>
          </p:nvSpPr>
          <p:spPr>
            <a:xfrm rot="-5400000">
              <a:off x="6031115" y="938844"/>
              <a:ext cx="5492704" cy="4769066"/>
            </a:xfrm>
            <a:prstGeom prst="flowChartDelay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Sub:English</a:t>
              </a:r>
            </a:p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Class:5</a:t>
              </a:r>
            </a:p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Unit:8</a:t>
              </a:r>
            </a:p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Lesson:4-5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Activity:D&amp;E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04B997-AE80-48CE-A3FF-9ADA8101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530" y="567554"/>
              <a:ext cx="1761797" cy="23490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C17C05-2982-4C8B-B967-681E660FF924}"/>
              </a:ext>
            </a:extLst>
          </p:cNvPr>
          <p:cNvGrpSpPr/>
          <p:nvPr/>
        </p:nvGrpSpPr>
        <p:grpSpPr>
          <a:xfrm>
            <a:off x="5674152" y="1655373"/>
            <a:ext cx="837006" cy="4119298"/>
            <a:chOff x="5674152" y="1655373"/>
            <a:chExt cx="837006" cy="4119298"/>
          </a:xfrm>
        </p:grpSpPr>
        <p:sp>
          <p:nvSpPr>
            <p:cNvPr id="12" name="Arrow: Curved Right 11">
              <a:extLst>
                <a:ext uri="{FF2B5EF4-FFF2-40B4-BE49-F238E27FC236}">
                  <a16:creationId xmlns:a16="http://schemas.microsoft.com/office/drawing/2014/main" id="{1D700CA9-71A2-4556-BB90-84AF69550967}"/>
                </a:ext>
              </a:extLst>
            </p:cNvPr>
            <p:cNvSpPr/>
            <p:nvPr/>
          </p:nvSpPr>
          <p:spPr>
            <a:xfrm rot="10800000" flipH="1">
              <a:off x="5948096" y="1655373"/>
              <a:ext cx="563062" cy="4119298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urved Right 12">
              <a:extLst>
                <a:ext uri="{FF2B5EF4-FFF2-40B4-BE49-F238E27FC236}">
                  <a16:creationId xmlns:a16="http://schemas.microsoft.com/office/drawing/2014/main" id="{AB49B9B2-72B1-4521-A37B-0EA727C81EE9}"/>
                </a:ext>
              </a:extLst>
            </p:cNvPr>
            <p:cNvSpPr/>
            <p:nvPr/>
          </p:nvSpPr>
          <p:spPr>
            <a:xfrm rot="10800000">
              <a:off x="5674152" y="1686905"/>
              <a:ext cx="505930" cy="4085961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lowchart: Sort 13">
              <a:extLst>
                <a:ext uri="{FF2B5EF4-FFF2-40B4-BE49-F238E27FC236}">
                  <a16:creationId xmlns:a16="http://schemas.microsoft.com/office/drawing/2014/main" id="{BA267F63-8C0C-43F6-8F1F-55B66CD26CBF}"/>
                </a:ext>
              </a:extLst>
            </p:cNvPr>
            <p:cNvSpPr/>
            <p:nvPr/>
          </p:nvSpPr>
          <p:spPr>
            <a:xfrm>
              <a:off x="6022426" y="1781507"/>
              <a:ext cx="45719" cy="3909845"/>
            </a:xfrm>
            <a:prstGeom prst="flowChartSo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3595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1A693-3042-4850-AF84-E6C3148A36AD}"/>
              </a:ext>
            </a:extLst>
          </p:cNvPr>
          <p:cNvSpPr txBox="1"/>
          <p:nvPr/>
        </p:nvSpPr>
        <p:spPr>
          <a:xfrm>
            <a:off x="2490950" y="1182404"/>
            <a:ext cx="7321235" cy="92333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41D9-5F56-4267-8CCC-11165DE1A1AD}"/>
              </a:ext>
            </a:extLst>
          </p:cNvPr>
          <p:cNvSpPr txBox="1"/>
          <p:nvPr/>
        </p:nvSpPr>
        <p:spPr>
          <a:xfrm>
            <a:off x="3074274" y="2554003"/>
            <a:ext cx="6116098" cy="923330"/>
          </a:xfrm>
          <a:prstGeom prst="rect">
            <a:avLst/>
          </a:prstGeom>
          <a:noFill/>
          <a:ln w="38100">
            <a:solidFill>
              <a:srgbClr val="FF99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647D4-D4ED-4734-AF50-A73B265CC0E8}"/>
              </a:ext>
            </a:extLst>
          </p:cNvPr>
          <p:cNvSpPr txBox="1"/>
          <p:nvPr/>
        </p:nvSpPr>
        <p:spPr>
          <a:xfrm>
            <a:off x="457200" y="3972900"/>
            <a:ext cx="1130553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Let’s sing the good morning song together.</a:t>
            </a:r>
          </a:p>
        </p:txBody>
      </p:sp>
    </p:spTree>
    <p:extLst>
      <p:ext uri="{BB962C8B-B14F-4D97-AF65-F5344CB8AC3E}">
        <p14:creationId xmlns:p14="http://schemas.microsoft.com/office/powerpoint/2010/main" val="2584531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1185AE-EAEC-4DFC-908B-5BA8035A9D93}"/>
              </a:ext>
            </a:extLst>
          </p:cNvPr>
          <p:cNvSpPr txBox="1"/>
          <p:nvPr/>
        </p:nvSpPr>
        <p:spPr>
          <a:xfrm>
            <a:off x="1292772" y="2648622"/>
            <a:ext cx="9616607" cy="1446550"/>
          </a:xfrm>
          <a:prstGeom prst="rect">
            <a:avLst/>
          </a:prstGeom>
          <a:pattFill prst="diagBrick">
            <a:fgClr>
              <a:srgbClr val="E9FED4"/>
            </a:fgClr>
            <a:bgClr>
              <a:schemeClr val="bg1"/>
            </a:bgClr>
          </a:patt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Dear students, can you remember what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we had learnt in our previous class?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CC169-F038-45CA-98E6-8E81922C75F8}"/>
              </a:ext>
            </a:extLst>
          </p:cNvPr>
          <p:cNvSpPr txBox="1"/>
          <p:nvPr/>
        </p:nvSpPr>
        <p:spPr>
          <a:xfrm>
            <a:off x="1245476" y="5155339"/>
            <a:ext cx="9777035" cy="769441"/>
          </a:xfrm>
          <a:prstGeom prst="rect">
            <a:avLst/>
          </a:prstGeom>
          <a:pattFill prst="weave">
            <a:fgClr>
              <a:srgbClr val="FFFF00"/>
            </a:fgClr>
            <a:bgClr>
              <a:schemeClr val="bg1"/>
            </a:bgClr>
          </a:pattFill>
          <a:ln w="38100">
            <a:solidFill>
              <a:srgbClr val="B102B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Yes, we had learnt about the disease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Flu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F3B53-ABFE-4760-93E8-7ACBE6B8DB7D}"/>
              </a:ext>
            </a:extLst>
          </p:cNvPr>
          <p:cNvSpPr txBox="1"/>
          <p:nvPr/>
        </p:nvSpPr>
        <p:spPr>
          <a:xfrm>
            <a:off x="2459420" y="819820"/>
            <a:ext cx="6151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Recalling previous lesson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FED99A-848B-4C3B-83A6-50DC94CD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6" y="327421"/>
            <a:ext cx="2133954" cy="2182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433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7E6DE-E3DA-4A1C-9C09-F1DA2E41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83" y="1493088"/>
            <a:ext cx="4764332" cy="2952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2E875-3D13-4DB8-AA70-84053DC9E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0" y="1490552"/>
            <a:ext cx="4167380" cy="2974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35C41-2EDD-4461-9ABC-EDFE66C3298D}"/>
              </a:ext>
            </a:extLst>
          </p:cNvPr>
          <p:cNvSpPr txBox="1"/>
          <p:nvPr/>
        </p:nvSpPr>
        <p:spPr>
          <a:xfrm>
            <a:off x="2412110" y="5533702"/>
            <a:ext cx="697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</a:rPr>
              <a:t>What do you see in these pictures?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EE654-FF58-422F-B7A8-040EE1D9E015}"/>
              </a:ext>
            </a:extLst>
          </p:cNvPr>
          <p:cNvSpPr txBox="1"/>
          <p:nvPr/>
        </p:nvSpPr>
        <p:spPr>
          <a:xfrm>
            <a:off x="1292776" y="4540455"/>
            <a:ext cx="4010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Doctor and patient.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2A876-C4DE-4EA0-ADDC-1B9D70EB3BB8}"/>
              </a:ext>
            </a:extLst>
          </p:cNvPr>
          <p:cNvSpPr txBox="1"/>
          <p:nvPr/>
        </p:nvSpPr>
        <p:spPr>
          <a:xfrm>
            <a:off x="6794948" y="4556219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Some medicine.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E24A6-228C-490C-BB9C-E3D8D5076001}"/>
              </a:ext>
            </a:extLst>
          </p:cNvPr>
          <p:cNvSpPr txBox="1"/>
          <p:nvPr/>
        </p:nvSpPr>
        <p:spPr>
          <a:xfrm>
            <a:off x="1545020" y="5470633"/>
            <a:ext cx="837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Can you guess what is our today’s lesson?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A24AA-1069-41EA-AEA9-6711001D6971}"/>
              </a:ext>
            </a:extLst>
          </p:cNvPr>
          <p:cNvSpPr txBox="1"/>
          <p:nvPr/>
        </p:nvSpPr>
        <p:spPr>
          <a:xfrm>
            <a:off x="3752193" y="236483"/>
            <a:ext cx="480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Let’s see some pictures.</a:t>
            </a:r>
          </a:p>
        </p:txBody>
      </p:sp>
    </p:spTree>
    <p:extLst>
      <p:ext uri="{BB962C8B-B14F-4D97-AF65-F5344CB8AC3E}">
        <p14:creationId xmlns:p14="http://schemas.microsoft.com/office/powerpoint/2010/main" val="4105786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E8AAA-A8A6-4C51-B2A1-0197E0D670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19434"/>
          <a:stretch/>
        </p:blipFill>
        <p:spPr>
          <a:xfrm>
            <a:off x="362605" y="1534460"/>
            <a:ext cx="2112579" cy="377851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accent4">
                <a:lumMod val="20000"/>
                <a:lumOff val="80000"/>
              </a:schemeClr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733B52-B47C-4220-91F7-EA54EB2C4524}"/>
              </a:ext>
            </a:extLst>
          </p:cNvPr>
          <p:cNvSpPr txBox="1"/>
          <p:nvPr/>
        </p:nvSpPr>
        <p:spPr>
          <a:xfrm>
            <a:off x="3689133" y="677917"/>
            <a:ext cx="4711739" cy="646331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9D4F18C2-17B3-488E-8E96-BA58CE62475F}"/>
              </a:ext>
            </a:extLst>
          </p:cNvPr>
          <p:cNvSpPr/>
          <p:nvPr/>
        </p:nvSpPr>
        <p:spPr>
          <a:xfrm>
            <a:off x="2727434" y="1986456"/>
            <a:ext cx="6243146" cy="2286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Write to me soon!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Activity: D&amp;E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9CE14-6692-4F3E-B91F-4665640FB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1" t="15413" r="15118" b="19237"/>
          <a:stretch/>
        </p:blipFill>
        <p:spPr>
          <a:xfrm>
            <a:off x="8771214" y="4004441"/>
            <a:ext cx="2327709" cy="23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40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1074A4-EE8D-4FA4-9C8B-FA5CDA082B6F}"/>
              </a:ext>
            </a:extLst>
          </p:cNvPr>
          <p:cNvSpPr txBox="1"/>
          <p:nvPr/>
        </p:nvSpPr>
        <p:spPr>
          <a:xfrm>
            <a:off x="4698124" y="378371"/>
            <a:ext cx="2706190" cy="46166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Learning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F6702-4F5F-4E39-B30A-AA3226D2C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78" y="284764"/>
            <a:ext cx="2297988" cy="169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8E82BB-2BB7-462F-9647-0CB86761C2F8}"/>
              </a:ext>
            </a:extLst>
          </p:cNvPr>
          <p:cNvSpPr txBox="1"/>
          <p:nvPr/>
        </p:nvSpPr>
        <p:spPr>
          <a:xfrm>
            <a:off x="3247697" y="91440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Students will be able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E077D-BD56-4713-9F0B-7A32DDE5278F}"/>
              </a:ext>
            </a:extLst>
          </p:cNvPr>
          <p:cNvSpPr txBox="1"/>
          <p:nvPr/>
        </p:nvSpPr>
        <p:spPr>
          <a:xfrm>
            <a:off x="520266" y="2333296"/>
            <a:ext cx="10419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Times New Roman" panose="02020603050405020304" pitchFamily="18" charset="0"/>
              </a:rPr>
              <a:t>understand statements made by the teacher and students;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6E764-EE9D-49B6-B724-42AF41DE46D1}"/>
              </a:ext>
            </a:extLst>
          </p:cNvPr>
          <p:cNvSpPr txBox="1"/>
          <p:nvPr/>
        </p:nvSpPr>
        <p:spPr>
          <a:xfrm>
            <a:off x="504498" y="3058513"/>
            <a:ext cx="7079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Times New Roman" panose="02020603050405020304" pitchFamily="18" charset="0"/>
              </a:rPr>
              <a:t>say sentences with proper intonation;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11FDB-5844-45D0-AC45-57D079923B08}"/>
              </a:ext>
            </a:extLst>
          </p:cNvPr>
          <p:cNvSpPr txBox="1"/>
          <p:nvPr/>
        </p:nvSpPr>
        <p:spPr>
          <a:xfrm>
            <a:off x="488732" y="3752196"/>
            <a:ext cx="824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Times New Roman" panose="02020603050405020304" pitchFamily="18" charset="0"/>
              </a:rPr>
              <a:t>read silently with understanding paragraph;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7A5F2-EFB2-4AB8-8341-067D30C591EE}"/>
              </a:ext>
            </a:extLst>
          </p:cNvPr>
          <p:cNvSpPr txBox="1"/>
          <p:nvPr/>
        </p:nvSpPr>
        <p:spPr>
          <a:xfrm>
            <a:off x="472970" y="4477410"/>
            <a:ext cx="1059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Times New Roman" panose="02020603050405020304" pitchFamily="18" charset="0"/>
              </a:rPr>
              <a:t>make sentences using words and phrases given in the text.</a:t>
            </a:r>
          </a:p>
        </p:txBody>
      </p:sp>
    </p:spTree>
    <p:extLst>
      <p:ext uri="{BB962C8B-B14F-4D97-AF65-F5344CB8AC3E}">
        <p14:creationId xmlns:p14="http://schemas.microsoft.com/office/powerpoint/2010/main" val="1401277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B1E5DA-4029-4BA6-B74E-77D7CA95E917}"/>
              </a:ext>
            </a:extLst>
          </p:cNvPr>
          <p:cNvSpPr txBox="1"/>
          <p:nvPr/>
        </p:nvSpPr>
        <p:spPr>
          <a:xfrm>
            <a:off x="3200399" y="315311"/>
            <a:ext cx="5678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Recalling previous lesson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4DA56-A3BC-4689-A600-2D3D290F9C1D}"/>
              </a:ext>
            </a:extLst>
          </p:cNvPr>
          <p:cNvSpPr txBox="1"/>
          <p:nvPr/>
        </p:nvSpPr>
        <p:spPr>
          <a:xfrm>
            <a:off x="3988672" y="914400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u="sng" dirty="0">
                <a:solidFill>
                  <a:srgbClr val="B102BE"/>
                </a:solidFill>
                <a:latin typeface="Times New Roman" panose="02020603050405020304" pitchFamily="18" charset="0"/>
              </a:rPr>
              <a:t>Answer the following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DE7CA-157D-4EBF-B429-73F6CDD07FD1}"/>
              </a:ext>
            </a:extLst>
          </p:cNvPr>
          <p:cNvSpPr txBox="1"/>
          <p:nvPr/>
        </p:nvSpPr>
        <p:spPr>
          <a:xfrm>
            <a:off x="961695" y="1623852"/>
            <a:ext cx="7478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Why Sima didn’t go to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249A2-FF42-48D8-9FA7-AADCDCA6FF4A}"/>
              </a:ext>
            </a:extLst>
          </p:cNvPr>
          <p:cNvSpPr txBox="1"/>
          <p:nvPr/>
        </p:nvSpPr>
        <p:spPr>
          <a:xfrm>
            <a:off x="961695" y="3074279"/>
            <a:ext cx="5779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What is Sima’s illness?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20C17-B7E8-4706-BF43-55713BF491B9}"/>
              </a:ext>
            </a:extLst>
          </p:cNvPr>
          <p:cNvSpPr txBox="1"/>
          <p:nvPr/>
        </p:nvSpPr>
        <p:spPr>
          <a:xfrm>
            <a:off x="993231" y="4603539"/>
            <a:ext cx="6327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Where should Sima stay?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45EB6-1DDB-4781-AB25-90F365F816FE}"/>
              </a:ext>
            </a:extLst>
          </p:cNvPr>
          <p:cNvSpPr txBox="1"/>
          <p:nvPr/>
        </p:nvSpPr>
        <p:spPr>
          <a:xfrm>
            <a:off x="1986458" y="2396366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Ans: Sima didn’t go to school because she is ill.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61837-0502-48D0-B1E3-734234C929B5}"/>
              </a:ext>
            </a:extLst>
          </p:cNvPr>
          <p:cNvSpPr txBox="1"/>
          <p:nvPr/>
        </p:nvSpPr>
        <p:spPr>
          <a:xfrm>
            <a:off x="2033761" y="3878325"/>
            <a:ext cx="651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Ans: Sima is suffering from Flu.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2AEB3-DFFD-4F02-B58F-8FDC991093F7}"/>
              </a:ext>
            </a:extLst>
          </p:cNvPr>
          <p:cNvSpPr txBox="1"/>
          <p:nvPr/>
        </p:nvSpPr>
        <p:spPr>
          <a:xfrm>
            <a:off x="2017989" y="5423348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Ans: Sima should stay at home.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7F3930-6B40-4F1A-B3E4-CD9F67C3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07" y="3794317"/>
            <a:ext cx="3536879" cy="2354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952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 smtClean="0">
            <a:latin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b="1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619</Words>
  <Application>Microsoft Office PowerPoint</Application>
  <PresentationFormat>Widescreen</PresentationFormat>
  <Paragraphs>104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Bodoni MT Black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2020-05-26T11:43:46Z</dcterms:created>
  <dcterms:modified xsi:type="dcterms:W3CDTF">2020-05-27T10:55:19Z</dcterms:modified>
</cp:coreProperties>
</file>