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1" r:id="rId4"/>
    <p:sldId id="273" r:id="rId5"/>
    <p:sldId id="262" r:id="rId6"/>
    <p:sldId id="263" r:id="rId7"/>
    <p:sldId id="280" r:id="rId8"/>
    <p:sldId id="267" r:id="rId9"/>
    <p:sldId id="265" r:id="rId10"/>
    <p:sldId id="271" r:id="rId11"/>
    <p:sldId id="268" r:id="rId12"/>
    <p:sldId id="269" r:id="rId13"/>
    <p:sldId id="270" r:id="rId14"/>
    <p:sldId id="274" r:id="rId15"/>
    <p:sldId id="278" r:id="rId16"/>
    <p:sldId id="276" r:id="rId17"/>
    <p:sldId id="275" r:id="rId18"/>
    <p:sldId id="272" r:id="rId19"/>
    <p:sldId id="279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4" d="100"/>
          <a:sy n="74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048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ose-animated-gif-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"/>
            <a:ext cx="9200351" cy="684530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1789309" y="76200"/>
            <a:ext cx="5410200" cy="135087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স্বাগতম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672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bn-IN" sz="2000" dirty="0" smtClean="0">
                <a:solidFill>
                  <a:srgbClr val="C00000"/>
                </a:solidFill>
              </a:rPr>
              <a:t> দলগত কাজঃ   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i.একটি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সরলরেখা</a:t>
            </a:r>
            <a:r>
              <a:rPr lang="en-US" sz="2000" dirty="0">
                <a:solidFill>
                  <a:srgbClr val="C00000"/>
                </a:solidFill>
              </a:rPr>
              <a:t> (1,4) </a:t>
            </a:r>
            <a:r>
              <a:rPr lang="en-US" sz="2000" dirty="0" err="1">
                <a:solidFill>
                  <a:srgbClr val="C00000"/>
                </a:solidFill>
              </a:rPr>
              <a:t>বিন্দুদিয়া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যায়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এবং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অক্ষ</a:t>
            </a:r>
            <a:r>
              <a:rPr lang="bn-IN" sz="2000" dirty="0">
                <a:solidFill>
                  <a:srgbClr val="C00000"/>
                </a:solidFill>
              </a:rPr>
              <a:t>দ্বয়ের সাথে প্রথম চতুর্ভাগে </a:t>
            </a:r>
            <a:r>
              <a:rPr lang="en-US" sz="2000" dirty="0">
                <a:solidFill>
                  <a:srgbClr val="C00000"/>
                </a:solidFill>
              </a:rPr>
              <a:t>8 </a:t>
            </a:r>
            <a:r>
              <a:rPr lang="bn-IN" sz="2000" dirty="0">
                <a:solidFill>
                  <a:srgbClr val="C00000"/>
                </a:solidFill>
              </a:rPr>
              <a:t>বর্গ একক</a:t>
            </a:r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bn-IN" sz="2000" dirty="0">
                <a:solidFill>
                  <a:srgbClr val="C00000"/>
                </a:solidFill>
              </a:rPr>
              <a:t> ক্ষেত্রফল বিশিষ্ট একটি ত্রিভূজ গঠন করে তার সমীকরণ নির্ণয় কর</a:t>
            </a:r>
            <a:r>
              <a:rPr lang="bn-IN" sz="2000" dirty="0" smtClean="0">
                <a:solidFill>
                  <a:srgbClr val="C00000"/>
                </a:solidFill>
              </a:rPr>
              <a:t>।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bn-IN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ii.X+2y+7=0  </a:t>
            </a:r>
            <a:r>
              <a:rPr lang="en-US" sz="2000" dirty="0" err="1">
                <a:solidFill>
                  <a:srgbClr val="FF0000"/>
                </a:solidFill>
              </a:rPr>
              <a:t>রেখাটির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অক্ষদুইটির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মধ্যবর্তী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খন্ডিত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অংশের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মধ্যবিন্দুর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স্থানাঙ্ক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নির্ণয়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কর</a:t>
            </a:r>
            <a:r>
              <a:rPr lang="en-US" sz="2000" dirty="0">
                <a:solidFill>
                  <a:srgbClr val="FF0000"/>
                </a:solidFill>
              </a:rPr>
              <a:t>।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উপরোক্ত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খন্ডিত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অংশ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কোনো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বর্গের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বাহু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হলে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তার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ক্ষেত্রফল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নির্ণয়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কর</a:t>
            </a:r>
            <a:r>
              <a:rPr lang="en-US" sz="2000" dirty="0">
                <a:solidFill>
                  <a:srgbClr val="FF0000"/>
                </a:solidFill>
              </a:rPr>
              <a:t>।</a:t>
            </a:r>
            <a:r>
              <a:rPr lang="bn-IN" sz="2000" dirty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bn-IN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iii.</a:t>
            </a:r>
            <a:r>
              <a:rPr lang="as-IN" sz="2000" dirty="0" smtClean="0">
                <a:solidFill>
                  <a:srgbClr val="C00000"/>
                </a:solidFill>
              </a:rPr>
              <a:t>একটি </a:t>
            </a:r>
            <a:r>
              <a:rPr lang="as-IN" sz="2000" dirty="0">
                <a:solidFill>
                  <a:srgbClr val="C00000"/>
                </a:solidFill>
              </a:rPr>
              <a:t>সরলরেখার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as-IN" sz="2000" dirty="0">
                <a:solidFill>
                  <a:srgbClr val="C00000"/>
                </a:solidFill>
              </a:rPr>
              <a:t>সমীকরণ নির্ণয় কর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as-IN" sz="2000" dirty="0">
                <a:solidFill>
                  <a:srgbClr val="C00000"/>
                </a:solidFill>
              </a:rPr>
              <a:t>যা</a:t>
            </a:r>
            <a:r>
              <a:rPr lang="en-US" sz="2000" dirty="0">
                <a:solidFill>
                  <a:srgbClr val="C00000"/>
                </a:solidFill>
              </a:rPr>
              <a:t> (- 2, - 5) </a:t>
            </a:r>
            <a:r>
              <a:rPr lang="as-IN" sz="2000" dirty="0">
                <a:solidFill>
                  <a:srgbClr val="C00000"/>
                </a:solidFill>
              </a:rPr>
              <a:t>বিন্দুগামী এবং </a:t>
            </a:r>
            <a:r>
              <a:rPr lang="en-US" sz="2000" dirty="0">
                <a:solidFill>
                  <a:srgbClr val="C00000"/>
                </a:solidFill>
              </a:rPr>
              <a:t>X </a:t>
            </a:r>
            <a:r>
              <a:rPr lang="as-IN" sz="2000" dirty="0">
                <a:solidFill>
                  <a:srgbClr val="C00000"/>
                </a:solidFill>
              </a:rPr>
              <a:t>ও </a:t>
            </a:r>
            <a:r>
              <a:rPr lang="en-US" sz="2000" dirty="0">
                <a:solidFill>
                  <a:srgbClr val="C00000"/>
                </a:solidFill>
              </a:rPr>
              <a:t>Y </a:t>
            </a:r>
            <a:r>
              <a:rPr lang="as-IN" sz="2000" dirty="0">
                <a:solidFill>
                  <a:srgbClr val="C00000"/>
                </a:solidFill>
              </a:rPr>
              <a:t>অক্ষকে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as-IN" sz="2000" dirty="0">
                <a:solidFill>
                  <a:srgbClr val="C00000"/>
                </a:solidFill>
              </a:rPr>
              <a:t> যথাক্রমে </a:t>
            </a:r>
            <a:r>
              <a:rPr lang="en-US" sz="2000" dirty="0">
                <a:solidFill>
                  <a:srgbClr val="C00000"/>
                </a:solidFill>
              </a:rPr>
              <a:t> A </a:t>
            </a:r>
            <a:r>
              <a:rPr lang="as-IN" sz="2000" dirty="0">
                <a:solidFill>
                  <a:srgbClr val="C00000"/>
                </a:solidFill>
              </a:rPr>
              <a:t>ও</a:t>
            </a:r>
            <a:r>
              <a:rPr lang="en-US" sz="2000" dirty="0">
                <a:solidFill>
                  <a:srgbClr val="C00000"/>
                </a:solidFill>
              </a:rPr>
              <a:t>  B </a:t>
            </a:r>
            <a:r>
              <a:rPr lang="as-IN" sz="2000" dirty="0">
                <a:solidFill>
                  <a:srgbClr val="C00000"/>
                </a:solidFill>
              </a:rPr>
              <a:t>বিন্দুতে ছেদ করে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-US" sz="2000" dirty="0" err="1">
                <a:solidFill>
                  <a:srgbClr val="C00000"/>
                </a:solidFill>
              </a:rPr>
              <a:t>যেন</a:t>
            </a:r>
            <a:r>
              <a:rPr lang="en-US" sz="2000" dirty="0">
                <a:solidFill>
                  <a:srgbClr val="C00000"/>
                </a:solidFill>
              </a:rPr>
              <a:t>  OA + 2.OB = 0   </a:t>
            </a:r>
            <a:r>
              <a:rPr lang="en-US" sz="2000" dirty="0" err="1">
                <a:solidFill>
                  <a:srgbClr val="C00000"/>
                </a:solidFill>
              </a:rPr>
              <a:t>হয়</a:t>
            </a:r>
            <a:r>
              <a:rPr lang="en-US" sz="2000" dirty="0">
                <a:solidFill>
                  <a:srgbClr val="C00000"/>
                </a:solidFill>
              </a:rPr>
              <a:t> , </a:t>
            </a:r>
            <a:r>
              <a:rPr lang="en-US" sz="2000" dirty="0" err="1">
                <a:solidFill>
                  <a:srgbClr val="C00000"/>
                </a:solidFill>
              </a:rPr>
              <a:t>যখন</a:t>
            </a:r>
            <a:r>
              <a:rPr lang="en-US" sz="2000" dirty="0">
                <a:solidFill>
                  <a:srgbClr val="C00000"/>
                </a:solidFill>
              </a:rPr>
              <a:t>  O </a:t>
            </a:r>
            <a:r>
              <a:rPr lang="en-US" sz="2000" dirty="0" err="1">
                <a:solidFill>
                  <a:srgbClr val="C00000"/>
                </a:solidFill>
              </a:rPr>
              <a:t>মূলবিন্দু</a:t>
            </a:r>
            <a:r>
              <a:rPr lang="en-US" sz="2000" dirty="0">
                <a:solidFill>
                  <a:srgbClr val="C00000"/>
                </a:solidFill>
              </a:rPr>
              <a:t>।   </a:t>
            </a: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একটি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সরলরেখা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(1,4)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বিন্দুদিয়া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যায়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এবং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অক্ষ</a:t>
                </a:r>
                <a:r>
                  <a:rPr lang="bn-IN" sz="2000" dirty="0" smtClean="0">
                    <a:solidFill>
                      <a:srgbClr val="C00000"/>
                    </a:solidFill>
                  </a:rPr>
                  <a:t>দ্বয়ের সাথে প্রথম চতুর্ভাগে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8 </a:t>
                </a:r>
                <a:r>
                  <a:rPr lang="bn-IN" sz="2000" dirty="0" smtClean="0">
                    <a:solidFill>
                      <a:srgbClr val="C00000"/>
                    </a:solidFill>
                  </a:rPr>
                  <a:t>বর্গ একক</a:t>
                </a:r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rgbClr val="C00000"/>
                    </a:solidFill>
                  </a:rPr>
                  <a:t> ক্ষেত্রফল বিশিষ্ট একটি ত্রিভূজ গঠন করে </a:t>
                </a:r>
                <a:r>
                  <a:rPr lang="bn-IN" sz="2000" dirty="0">
                    <a:solidFill>
                      <a:srgbClr val="C00000"/>
                    </a:solidFill>
                  </a:rPr>
                  <a:t>তার সমীকরণ নির্ণয় কর।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সমাধানঃ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endParaRPr lang="bn-IN" sz="20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   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ধরি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as-IN" sz="2000" dirty="0">
                    <a:solidFill>
                      <a:schemeClr val="tx1"/>
                    </a:solidFill>
                  </a:rPr>
                  <a:t>রেখার সমীকরণ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s-IN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1</m:t>
                    </m:r>
                    <m:r>
                      <a:rPr lang="bn-IN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……………(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1</m:t>
                    </m:r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1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)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নং (1,4)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বিন্দুগামী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                             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⇒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...............(2)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শর্তমতে,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𝑎𝑏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16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0" dirty="0" smtClean="0">
                    <a:solidFill>
                      <a:schemeClr val="tx1"/>
                    </a:solidFill>
                    <a:ea typeface="Cambria Math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16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64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sz="2000" b="0" dirty="0" smtClean="0">
                    <a:ea typeface="Cambria Math"/>
                  </a:rPr>
                  <a:t>                                   </a:t>
                </a:r>
                <a:r>
                  <a:rPr lang="bn-IN" sz="2000" b="0" dirty="0" smtClean="0">
                    <a:ea typeface="Cambria Math"/>
                  </a:rPr>
                  <a:t>  </a:t>
                </a:r>
                <a:r>
                  <a:rPr lang="en-US" sz="2000" b="0" dirty="0" smtClean="0"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16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64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ea typeface="Cambria Math"/>
                  </a:rPr>
                  <a:t>                                     </a:t>
                </a:r>
                <a:r>
                  <a:rPr lang="bn-IN" sz="2000" dirty="0" smtClean="0">
                    <a:ea typeface="Cambria Math"/>
                  </a:rPr>
                  <a:t>   </a:t>
                </a:r>
                <a:r>
                  <a:rPr lang="en-US" sz="2000" dirty="0" smtClean="0"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</a:rPr>
                  <a:t>    </a:t>
                </a:r>
                <a:endParaRPr lang="bn-IN" sz="2000" dirty="0" smtClean="0"/>
              </a:p>
              <a:p>
                <a:pPr marL="0" indent="0">
                  <a:buNone/>
                </a:pPr>
                <a:r>
                  <a:rPr lang="bn-IN" sz="2000" dirty="0" smtClean="0"/>
                  <a:t>   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∴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(2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নং সমীকরণে 𝑏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এর মান বসিয়ে পাই,  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           a </a:t>
                </a:r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2 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∴ </a:t>
                </a:r>
                <a:r>
                  <a:rPr lang="as-IN" sz="2000" dirty="0" smtClean="0">
                    <a:solidFill>
                      <a:schemeClr val="tx1"/>
                    </a:solidFill>
                  </a:rPr>
                  <a:t>রেখার </a:t>
                </a:r>
                <a:r>
                  <a:rPr lang="as-IN" sz="2000" dirty="0">
                    <a:solidFill>
                      <a:schemeClr val="tx1"/>
                    </a:solidFill>
                  </a:rPr>
                  <a:t>সমীকরণ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s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ea typeface="Cambria Math"/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4x+y=8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864" t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6172200" y="3733800"/>
            <a:ext cx="2743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781800" y="16764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29400" y="1981200"/>
            <a:ext cx="914400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63000" y="3733800"/>
            <a:ext cx="45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1371600"/>
            <a:ext cx="44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377190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A(2,0)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4038" y="1981200"/>
            <a:ext cx="91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B(0,8)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3733800"/>
            <a:ext cx="60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34200" y="3810000"/>
            <a:ext cx="18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2933700"/>
            <a:ext cx="60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1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799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X+2y+7=0 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রেখাটির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অক্ষদুইটির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মধ্যবর্তী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খন্ডিত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অংশের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মধ্যবিন্দুর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স্থানাঙ্ক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নির্ণয়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কর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sz="2000" dirty="0" err="1" smtClean="0">
                    <a:solidFill>
                      <a:srgbClr val="FF0000"/>
                    </a:solidFill>
                  </a:rPr>
                  <a:t>উপরোক্ত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খন্ডিত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অংশ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কোনো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বর্গের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বাহু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হলে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তার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ক্ষেত্রফল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নির্ণয়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কর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।</a:t>
                </a:r>
                <a:r>
                  <a:rPr lang="bn-IN" sz="20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সমাধান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ঃ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দেওয়া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আছে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                           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X+2y</a:t>
                </a: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= -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7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   ⇒</a:t>
                </a: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 err="1" smtClean="0">
                    <a:solidFill>
                      <a:schemeClr val="tx1"/>
                    </a:solidFill>
                  </a:rPr>
                  <a:t>রেখাটি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অক্ষদুইটিকে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A(-7,0)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এবং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B(0,-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বিন্দুতে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ছেদ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করে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।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AB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এর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মধ্যবিন্দুর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স্থানাঙ্ক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        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বর্গের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ক্ষেত্রফল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𝐴𝐵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        = 49 +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49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196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49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245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         = 61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বর্গ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একক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।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7999"/>
              </a:xfrm>
              <a:blipFill rotWithShape="1">
                <a:blip r:embed="rId2"/>
                <a:stretch>
                  <a:fillRect l="-532" t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6442023" y="2403423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216485" y="2133600"/>
            <a:ext cx="13115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14344" y="2403423"/>
            <a:ext cx="15240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442023" y="2381250"/>
            <a:ext cx="304800" cy="1409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42023" y="3790950"/>
            <a:ext cx="1447800" cy="190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863903" y="2689173"/>
            <a:ext cx="352582" cy="13132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763000" y="238125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42023" y="1904999"/>
            <a:ext cx="113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A(-7,0)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238344" y="2689173"/>
                <a:ext cx="905656" cy="4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B(0,-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344" y="2689173"/>
                <a:ext cx="905656" cy="482440"/>
              </a:xfrm>
              <a:prstGeom prst="rect">
                <a:avLst/>
              </a:prstGeom>
              <a:blipFill rotWithShape="1">
                <a:blip r:embed="rId4"/>
                <a:stretch>
                  <a:fillRect l="-5369" r="-13423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4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as-IN" sz="2000" dirty="0" smtClean="0">
                    <a:solidFill>
                      <a:srgbClr val="C00000"/>
                    </a:solidFill>
                  </a:rPr>
                  <a:t>একটি সরলরেখার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as-IN" sz="2000" dirty="0">
                    <a:solidFill>
                      <a:srgbClr val="C00000"/>
                    </a:solidFill>
                  </a:rPr>
                  <a:t>সমীকরণ নির্ণয় </a:t>
                </a:r>
                <a:r>
                  <a:rPr lang="as-IN" sz="2000" dirty="0" smtClean="0">
                    <a:solidFill>
                      <a:srgbClr val="C00000"/>
                    </a:solidFill>
                  </a:rPr>
                  <a:t>কর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as-IN" sz="2000" dirty="0" smtClean="0">
                    <a:solidFill>
                      <a:srgbClr val="C00000"/>
                    </a:solidFill>
                  </a:rPr>
                  <a:t>যা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(- 2, - 5) </a:t>
                </a:r>
                <a:r>
                  <a:rPr lang="as-IN" sz="2000" dirty="0">
                    <a:solidFill>
                      <a:srgbClr val="C00000"/>
                    </a:solidFill>
                  </a:rPr>
                  <a:t>বিন্দুগামী এবং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X </a:t>
                </a:r>
                <a:r>
                  <a:rPr lang="as-IN" sz="2000" dirty="0">
                    <a:solidFill>
                      <a:srgbClr val="C00000"/>
                    </a:solidFill>
                  </a:rPr>
                  <a:t>ও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Y </a:t>
                </a:r>
                <a:r>
                  <a:rPr lang="as-IN" sz="2000" dirty="0" smtClean="0">
                    <a:solidFill>
                      <a:srgbClr val="C00000"/>
                    </a:solidFill>
                  </a:rPr>
                  <a:t>অক্ষ</a:t>
                </a:r>
                <a:r>
                  <a:rPr lang="as-IN" sz="2000" dirty="0">
                    <a:solidFill>
                      <a:srgbClr val="C00000"/>
                    </a:solidFill>
                  </a:rPr>
                  <a:t>কে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as-IN" sz="2000" dirty="0">
                    <a:solidFill>
                      <a:srgbClr val="C00000"/>
                    </a:solidFill>
                  </a:rPr>
                  <a:t> যথাক্রমে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A </a:t>
                </a:r>
                <a:r>
                  <a:rPr lang="as-IN" sz="2000" dirty="0" smtClean="0">
                    <a:solidFill>
                      <a:srgbClr val="C00000"/>
                    </a:solidFill>
                  </a:rPr>
                  <a:t>ও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 B </a:t>
                </a:r>
                <a:r>
                  <a:rPr lang="as-IN" sz="2000" dirty="0">
                    <a:solidFill>
                      <a:srgbClr val="C00000"/>
                    </a:solidFill>
                  </a:rPr>
                  <a:t>বিন্দুতে ছেদ </a:t>
                </a:r>
                <a:r>
                  <a:rPr lang="as-IN" sz="2000" dirty="0" smtClean="0">
                    <a:solidFill>
                      <a:srgbClr val="C00000"/>
                    </a:solidFill>
                  </a:rPr>
                  <a:t>করে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যেন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 OA + 2.OB = 0  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হয়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,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যখন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 O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মূলবিন্দু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।  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lvl="0" indent="0">
                  <a:buNone/>
                </a:pPr>
                <a:r>
                  <a:rPr lang="en-US" sz="2000" dirty="0" smtClean="0"/>
                  <a:t>                     </a:t>
                </a:r>
                <a:r>
                  <a:rPr lang="en-US" sz="2000" dirty="0">
                    <a:solidFill>
                      <a:prstClr val="black"/>
                    </a:solidFill>
                  </a:rPr>
                  <a:t>ধরি, </a:t>
                </a:r>
                <a:r>
                  <a:rPr lang="as-IN" sz="2000" dirty="0">
                    <a:solidFill>
                      <a:prstClr val="black"/>
                    </a:solidFill>
                  </a:rPr>
                  <a:t>রেখার সমীকরণ</a:t>
                </a:r>
                <a:r>
                  <a:rPr lang="en-US" sz="2000" dirty="0">
                    <a:solidFill>
                      <a:prstClr val="black"/>
                    </a:solidFill>
                  </a:rPr>
                  <a:t>,</a:t>
                </a:r>
                <a:r>
                  <a:rPr lang="as-IN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s-I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bn-IN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bn-I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bn-IN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1</m:t>
                    </m:r>
                    <m:r>
                      <a:rPr lang="bn-IN" sz="2000" i="1" dirty="0">
                        <a:solidFill>
                          <a:prstClr val="black"/>
                        </a:solidFill>
                        <a:latin typeface="Cambria Math"/>
                      </a:rPr>
                      <m:t>……………(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1</m:t>
                    </m:r>
                  </m:oMath>
                </a14:m>
                <a:r>
                  <a:rPr lang="bn-IN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এখানে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a = OA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এবং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b = OB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প্রশ্নমতে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chemeClr val="tx1"/>
                    </a:solidFill>
                  </a:rPr>
                  <a:t>OA + 2.OB = 0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⇒ a + 2b = 0 ⇒ a = - 2b   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  <a:r>
                  <a:rPr lang="bn-IN" sz="2000" dirty="0">
                    <a:solidFill>
                      <a:schemeClr val="tx1"/>
                    </a:solidFill>
                  </a:rPr>
                  <a:t>) নং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- 2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- 5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)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বিন্দুগামী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 [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∵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 = −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b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tx1"/>
                        </a:solidFill>
                      </a:rPr>
                      <m:t> ]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   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 = - 4  </a:t>
                </a:r>
                <a:r>
                  <a:rPr lang="as-IN" sz="2000" dirty="0" smtClean="0">
                    <a:solidFill>
                      <a:schemeClr val="tx1"/>
                    </a:solidFill>
                  </a:rPr>
                  <a:t>এবং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a = -2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∴</a:t>
                </a: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(1)</a:t>
                </a:r>
                <a:r>
                  <a:rPr lang="bn-IN" sz="2000" dirty="0">
                    <a:solidFill>
                      <a:schemeClr val="tx1"/>
                    </a:solidFill>
                  </a:rPr>
                  <a:t> নং সমীকরণে</a:t>
                </a:r>
                <a:r>
                  <a:rPr lang="en-US" sz="2000" dirty="0">
                    <a:solidFill>
                      <a:schemeClr val="tx1"/>
                    </a:solidFill>
                  </a:rPr>
                  <a:t>  a ,</a:t>
                </a:r>
                <a:r>
                  <a:rPr lang="bn-IN" sz="2000" dirty="0">
                    <a:solidFill>
                      <a:schemeClr val="tx1"/>
                    </a:solidFill>
                  </a:rPr>
                  <a:t> 𝑏 এর মান বসিয়ে পাই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s-I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bn-IN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bn-I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bn-IN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1</m:t>
                    </m:r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⇒ x – 2y = 8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         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ইহাই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নির্ণেয়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as-IN" sz="2000" dirty="0">
                    <a:solidFill>
                      <a:schemeClr val="tx1"/>
                    </a:solidFill>
                  </a:rPr>
                  <a:t>রেখার সমীকরণ </a:t>
                </a:r>
                <a:r>
                  <a:rPr lang="en-US" sz="2000" dirty="0">
                    <a:solidFill>
                      <a:schemeClr val="tx1"/>
                    </a:solidFill>
                  </a:rPr>
                  <a:t>।</a:t>
                </a: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532" t="-354" b="-1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ight Arrow 1"/>
              <p:cNvSpPr/>
              <p:nvPr/>
            </p:nvSpPr>
            <p:spPr>
              <a:xfrm>
                <a:off x="0" y="838200"/>
                <a:ext cx="1143000" cy="7894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dirty="0">
                    <a:solidFill>
                      <a:schemeClr val="tx1"/>
                    </a:solidFill>
                  </a:rPr>
                  <a:t>So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sz="1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ight Arrow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1143000" cy="789432"/>
              </a:xfrm>
              <a:prstGeom prst="rightArrow">
                <a:avLst/>
              </a:prstGeom>
              <a:blipFill rotWithShape="1">
                <a:blip r:embed="rId4"/>
                <a:stretch>
                  <a:fillRect l="-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endCxn id="14" idx="1"/>
          </p:cNvCxnSpPr>
          <p:nvPr/>
        </p:nvCxnSpPr>
        <p:spPr>
          <a:xfrm>
            <a:off x="6629400" y="2057400"/>
            <a:ext cx="0" cy="17086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324600" y="2552700"/>
            <a:ext cx="25146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595672" y="2552700"/>
            <a:ext cx="1862528" cy="610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39200" y="25527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29400" y="3581400"/>
                <a:ext cx="467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581400"/>
                <a:ext cx="46724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71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001000" y="25717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A(a,0)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1" y="316292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B(0,b)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2242066"/>
            <a:ext cx="60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96643" y="2242066"/>
            <a:ext cx="4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4599" y="2756416"/>
            <a:ext cx="30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2400" dirty="0" smtClean="0">
                    <a:solidFill>
                      <a:srgbClr val="C00000"/>
                    </a:solidFill>
                  </a:rPr>
                  <a:t>দুইটি বিন্দুগামী (অক্ষের সমান্তরাল নয়) সরলরেখার সমীকরনঃ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ধরি,স্থানাঙ্কদ্বয়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bn-IN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bn-IN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ও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bn-IN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bn-IN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এখানে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এবং</m:t>
                    </m:r>
                    <m:sSub>
                      <m:sSubPr>
                        <m:ctrlP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bn-IN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বিন্দুগামী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</a:rPr>
                      <m:t>ঢাল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বিশিষ্ট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সরলরেখার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সমীকরন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……(1) 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(1)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নং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bn-IN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বিন্দুগামী</m:t>
                    </m:r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</a:rPr>
                      <m:t>কাজেই</m:t>
                    </m:r>
                    <m:r>
                      <a:rPr lang="bn-IN" sz="200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𝑚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………………(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marL="457200" indent="-457200">
                  <a:buAutoNum type="arabicParenBoth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AutoNum type="arabicParenBoth"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…………………(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(2)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নং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সমীকর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ণে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এর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মান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বসিয়ে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পাই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000" b="0" dirty="0" smtClean="0">
                    <a:solidFill>
                      <a:schemeClr val="tx1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864" t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695752" y="2299855"/>
            <a:ext cx="40386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57800" y="2324100"/>
            <a:ext cx="106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5486400" y="2286000"/>
            <a:ext cx="45719" cy="6857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553200" y="2308859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620000" y="2286000"/>
            <a:ext cx="76200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19801" y="2286000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2286000"/>
                <a:ext cx="12954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24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79336" y="2324100"/>
                <a:ext cx="1174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336" y="2324100"/>
                <a:ext cx="117406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55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572000" y="2354578"/>
            <a:ext cx="47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763000" y="22860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bn-IN" sz="2800" dirty="0" smtClean="0">
                    <a:solidFill>
                      <a:srgbClr val="002060"/>
                    </a:solidFill>
                  </a:rPr>
                  <a:t>দলীয় কাজঃ </a:t>
                </a:r>
              </a:p>
              <a:p>
                <a:pPr marL="0" indent="0">
                  <a:buNone/>
                </a:pPr>
                <a:endParaRPr lang="bn-IN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১।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A(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h,k</a:t>
                </a:r>
                <a:r>
                  <a:rPr lang="en-US" sz="2000" dirty="0">
                    <a:solidFill>
                      <a:schemeClr val="tx1"/>
                    </a:solidFill>
                  </a:rPr>
                  <a:t>) </a:t>
                </a:r>
                <a:r>
                  <a:rPr lang="as-IN" sz="2000" dirty="0">
                    <a:solidFill>
                      <a:schemeClr val="tx1"/>
                    </a:solidFill>
                  </a:rPr>
                  <a:t>বিন্দুটি 6</a:t>
                </a:r>
                <a:r>
                  <a:rPr lang="en-US" sz="2000" dirty="0">
                    <a:solidFill>
                      <a:schemeClr val="tx1"/>
                    </a:solidFill>
                  </a:rPr>
                  <a:t>x-y = 1 </a:t>
                </a:r>
                <a:r>
                  <a:rPr lang="as-IN" sz="2000" dirty="0">
                    <a:solidFill>
                      <a:schemeClr val="tx1"/>
                    </a:solidFill>
                  </a:rPr>
                  <a:t>রেখার উপর এবং </a:t>
                </a:r>
                <a:r>
                  <a:rPr lang="en-US" sz="2000" dirty="0">
                    <a:solidFill>
                      <a:schemeClr val="tx1"/>
                    </a:solidFill>
                  </a:rPr>
                  <a:t>b(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k,h</a:t>
                </a:r>
                <a:r>
                  <a:rPr lang="en-US" sz="2000" dirty="0">
                    <a:solidFill>
                      <a:schemeClr val="tx1"/>
                    </a:solidFill>
                  </a:rPr>
                  <a:t>) </a:t>
                </a:r>
                <a:r>
                  <a:rPr lang="as-IN" sz="2000" dirty="0">
                    <a:solidFill>
                      <a:schemeClr val="tx1"/>
                    </a:solidFill>
                  </a:rPr>
                  <a:t>বিন্দুটি 2</a:t>
                </a:r>
                <a:r>
                  <a:rPr lang="en-US" sz="2000" dirty="0">
                    <a:solidFill>
                      <a:schemeClr val="tx1"/>
                    </a:solidFill>
                  </a:rPr>
                  <a:t>x-5y = 3 </a:t>
                </a:r>
                <a:r>
                  <a:rPr lang="as-IN" sz="2000" dirty="0">
                    <a:solidFill>
                      <a:schemeClr val="tx1"/>
                    </a:solidFill>
                  </a:rPr>
                  <a:t>রেখার উপর </a:t>
                </a:r>
                <a:endParaRPr lang="bn-IN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as-IN" sz="2000" dirty="0" smtClean="0">
                    <a:solidFill>
                      <a:schemeClr val="tx1"/>
                    </a:solidFill>
                  </a:rPr>
                  <a:t>অবস্থিত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।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as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AB</a:t>
                </a:r>
                <a:r>
                  <a:rPr lang="as-IN" sz="2000" dirty="0">
                    <a:solidFill>
                      <a:schemeClr val="tx1"/>
                    </a:solidFill>
                  </a:rPr>
                  <a:t>সরলরেখার সমীকরন নির্ণয় কর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bn-IN" sz="2000" dirty="0" smtClean="0">
                    <a:solidFill>
                      <a:prstClr val="black"/>
                    </a:solidFill>
                  </a:rPr>
                  <a:t>২।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5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এবং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রেখাগুলি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দ</m:t>
                    </m:r>
                    <m:r>
                      <a:rPr lang="bn-IN" sz="2000" i="1">
                        <a:solidFill>
                          <a:prstClr val="black"/>
                        </a:solidFill>
                        <a:latin typeface="Cambria Math"/>
                      </a:rPr>
                      <m:t>্বারা</m:t>
                    </m:r>
                    <m:r>
                      <a:rPr lang="bn-IN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bn-IN" sz="2000" i="1">
                        <a:solidFill>
                          <a:prstClr val="black"/>
                        </a:solidFill>
                        <a:latin typeface="Cambria Math"/>
                      </a:rPr>
                      <m:t>উৎপ্নন</m:t>
                    </m:r>
                    <m:r>
                      <a:rPr lang="bn-IN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bn-IN" sz="2000" i="1">
                        <a:solidFill>
                          <a:prstClr val="black"/>
                        </a:solidFill>
                        <a:latin typeface="Cambria Math"/>
                      </a:rPr>
                      <m:t>চতুর্ভূজের</m:t>
                    </m:r>
                  </m:oMath>
                </a14:m>
                <a:endParaRPr lang="bn-IN" sz="20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buNone/>
                </a:pPr>
                <a:r>
                  <a:rPr lang="bn-IN" sz="2000" i="1" dirty="0">
                    <a:solidFill>
                      <a:prstClr val="black"/>
                    </a:solidFill>
                    <a:latin typeface="Cambria Math"/>
                  </a:rPr>
                  <a:t>কর্ণদ্বয়ের সমীকরণ নির্ণয় কর</a:t>
                </a:r>
                <a:r>
                  <a:rPr lang="bn-IN" sz="2000" i="1" dirty="0" smtClean="0">
                    <a:solidFill>
                      <a:prstClr val="black"/>
                    </a:solidFill>
                    <a:latin typeface="Cambria Math"/>
                  </a:rPr>
                  <a:t>।  </a:t>
                </a:r>
              </a:p>
              <a:p>
                <a:pPr marL="0" lvl="0" indent="0">
                  <a:buNone/>
                </a:pPr>
                <a:endParaRPr lang="bn-IN" sz="20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buNone/>
                </a:pPr>
                <a:endParaRPr lang="bn-IN" sz="20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 algn="ctr">
                  <a:buNone/>
                </a:pPr>
                <a:endParaRPr lang="bn-IN" sz="28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bn-IN" sz="2800" dirty="0">
                    <a:solidFill>
                      <a:srgbClr val="FFFF00"/>
                    </a:solidFill>
                  </a:rPr>
                  <a:t>দলীয় </a:t>
                </a:r>
                <a:r>
                  <a:rPr lang="bn-IN" sz="2800" dirty="0" smtClean="0">
                    <a:solidFill>
                      <a:srgbClr val="FFFF00"/>
                    </a:solidFill>
                  </a:rPr>
                  <a:t>কাজের সমাধান  পরের পৃষ্টায় </a:t>
                </a:r>
                <a:endParaRPr lang="bn-IN" sz="2800" dirty="0">
                  <a:solidFill>
                    <a:srgbClr val="FFFF00"/>
                  </a:solidFill>
                </a:endParaRPr>
              </a:p>
              <a:p>
                <a:pPr marL="0" lvl="0" indent="0">
                  <a:buNone/>
                </a:pPr>
                <a:endParaRPr lang="bn-IN" sz="20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bn-IN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bn-IN" sz="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532" t="-709" r="-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2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111" y="0"/>
                <a:ext cx="9125889" cy="679803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25000" lnSpcReduction="20000"/>
              </a:bodyPr>
              <a:lstStyle/>
              <a:p>
                <a:pPr marL="0" indent="0" algn="ctr">
                  <a:buNone/>
                </a:pPr>
                <a:endParaRPr lang="bn-IN" dirty="0"/>
              </a:p>
              <a:p>
                <a:pPr marL="0" indent="0" algn="ctr">
                  <a:buNone/>
                </a:pPr>
                <a:r>
                  <a:rPr lang="en-US" sz="8000" dirty="0" smtClean="0">
                    <a:solidFill>
                      <a:schemeClr val="tx1"/>
                    </a:solidFill>
                  </a:rPr>
                  <a:t>Q.</a:t>
                </a:r>
                <a:r>
                  <a:rPr lang="bn-IN" sz="8000" dirty="0" smtClean="0">
                    <a:solidFill>
                      <a:schemeClr val="tx1"/>
                    </a:solidFill>
                  </a:rPr>
                  <a:t>১।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>
                    <a:solidFill>
                      <a:schemeClr val="tx1"/>
                    </a:solidFill>
                  </a:rPr>
                  <a:t>A(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h,k</a:t>
                </a:r>
                <a:r>
                  <a:rPr lang="en-US" sz="8000" dirty="0">
                    <a:solidFill>
                      <a:schemeClr val="tx1"/>
                    </a:solidFill>
                  </a:rPr>
                  <a:t>) </a:t>
                </a:r>
                <a:r>
                  <a:rPr lang="as-IN" sz="8000" dirty="0">
                    <a:solidFill>
                      <a:schemeClr val="tx1"/>
                    </a:solidFill>
                  </a:rPr>
                  <a:t>বিন্দুটি 6</a:t>
                </a:r>
                <a:r>
                  <a:rPr lang="en-US" sz="8000" dirty="0">
                    <a:solidFill>
                      <a:schemeClr val="tx1"/>
                    </a:solidFill>
                  </a:rPr>
                  <a:t>x-y = 1 </a:t>
                </a:r>
                <a:r>
                  <a:rPr lang="as-IN" sz="8000" dirty="0">
                    <a:solidFill>
                      <a:schemeClr val="tx1"/>
                    </a:solidFill>
                  </a:rPr>
                  <a:t>রেখার উপর এবং </a:t>
                </a:r>
                <a:r>
                  <a:rPr lang="en-US" sz="8000" dirty="0">
                    <a:solidFill>
                      <a:schemeClr val="tx1"/>
                    </a:solidFill>
                  </a:rPr>
                  <a:t>b(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k,h</a:t>
                </a:r>
                <a:r>
                  <a:rPr lang="en-US" sz="8000" dirty="0">
                    <a:solidFill>
                      <a:schemeClr val="tx1"/>
                    </a:solidFill>
                  </a:rPr>
                  <a:t>) </a:t>
                </a:r>
                <a:r>
                  <a:rPr lang="as-IN" sz="8000" dirty="0">
                    <a:solidFill>
                      <a:schemeClr val="tx1"/>
                    </a:solidFill>
                  </a:rPr>
                  <a:t>বিন্দুটি 2</a:t>
                </a:r>
                <a:r>
                  <a:rPr lang="en-US" sz="8000" dirty="0">
                    <a:solidFill>
                      <a:schemeClr val="tx1"/>
                    </a:solidFill>
                  </a:rPr>
                  <a:t>x-5y = 3 </a:t>
                </a:r>
                <a:r>
                  <a:rPr lang="as-IN" sz="8000" dirty="0">
                    <a:solidFill>
                      <a:schemeClr val="tx1"/>
                    </a:solidFill>
                  </a:rPr>
                  <a:t>রেখার </a:t>
                </a:r>
                <a:r>
                  <a:rPr lang="as-IN" sz="8000" dirty="0" smtClean="0">
                    <a:solidFill>
                      <a:schemeClr val="tx1"/>
                    </a:solidFill>
                  </a:rPr>
                  <a:t>উপর</a:t>
                </a:r>
                <a:endParaRPr lang="bn-IN" sz="80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as-IN" sz="8000" dirty="0" smtClean="0">
                    <a:solidFill>
                      <a:schemeClr val="tx1"/>
                    </a:solidFill>
                  </a:rPr>
                  <a:t> অবস্থি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ত AB</a:t>
                </a:r>
                <a:r>
                  <a:rPr lang="bn-IN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as-IN" sz="8000" dirty="0" smtClean="0">
                    <a:solidFill>
                      <a:schemeClr val="tx1"/>
                    </a:solidFill>
                  </a:rPr>
                  <a:t>সরলরেখার </a:t>
                </a:r>
                <a:r>
                  <a:rPr lang="as-IN" sz="8000" dirty="0">
                    <a:solidFill>
                      <a:schemeClr val="tx1"/>
                    </a:solidFill>
                  </a:rPr>
                  <a:t>সমীকরন নির্ণয় কর </a:t>
                </a:r>
                <a:endParaRPr lang="bn-IN" sz="2800" dirty="0"/>
              </a:p>
              <a:p>
                <a:pPr marL="0" lvl="0" indent="0">
                  <a:buNone/>
                </a:pPr>
                <a:r>
                  <a:rPr lang="en-US" sz="9500" dirty="0">
                    <a:solidFill>
                      <a:srgbClr val="C00000"/>
                    </a:solidFill>
                  </a:rPr>
                  <a:t>So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5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95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sz="95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9500" dirty="0">
                    <a:solidFill>
                      <a:srgbClr val="C00000"/>
                    </a:solidFill>
                  </a:rPr>
                  <a:t>:  </a:t>
                </a:r>
                <a:r>
                  <a:rPr lang="en-US" sz="7200" dirty="0" smtClean="0">
                    <a:solidFill>
                      <a:schemeClr val="tx1"/>
                    </a:solidFill>
                  </a:rPr>
                  <a:t> </a:t>
                </a:r>
                <a:endParaRPr lang="en-US" sz="7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bn-IN" dirty="0" smtClean="0"/>
                  <a:t>         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sz="8000" dirty="0" smtClean="0">
                    <a:solidFill>
                      <a:prstClr val="black"/>
                    </a:solidFill>
                  </a:rPr>
                  <a:t>            A(</a:t>
                </a:r>
                <a:r>
                  <a:rPr lang="en-US" sz="8000" dirty="0" err="1" smtClean="0">
                    <a:solidFill>
                      <a:prstClr val="black"/>
                    </a:solidFill>
                  </a:rPr>
                  <a:t>h,k</a:t>
                </a:r>
                <a:r>
                  <a:rPr lang="en-US" sz="8000" dirty="0">
                    <a:solidFill>
                      <a:prstClr val="black"/>
                    </a:solidFill>
                  </a:rPr>
                  <a:t>) </a:t>
                </a:r>
                <a:r>
                  <a:rPr lang="en-US" sz="8000" dirty="0" err="1">
                    <a:solidFill>
                      <a:prstClr val="black"/>
                    </a:solidFill>
                  </a:rPr>
                  <a:t>বিন্দুটি</a:t>
                </a:r>
                <a:r>
                  <a:rPr lang="en-US" sz="8000" dirty="0">
                    <a:solidFill>
                      <a:prstClr val="black"/>
                    </a:solidFill>
                  </a:rPr>
                  <a:t> 6x-y = 1 </a:t>
                </a:r>
                <a:r>
                  <a:rPr lang="en-US" sz="8000" dirty="0" err="1">
                    <a:solidFill>
                      <a:prstClr val="black"/>
                    </a:solidFill>
                  </a:rPr>
                  <a:t>রেখার</a:t>
                </a:r>
                <a:r>
                  <a:rPr lang="en-US" sz="8000" dirty="0">
                    <a:solidFill>
                      <a:prstClr val="black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prstClr val="black"/>
                    </a:solidFill>
                  </a:rPr>
                  <a:t>উপর</a:t>
                </a:r>
                <a:r>
                  <a:rPr lang="bn-IN" sz="8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অবস্থিত</a:t>
                </a:r>
                <a:r>
                  <a:rPr lang="bn-IN" sz="8000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US" sz="14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9600" dirty="0">
                    <a:solidFill>
                      <a:prstClr val="black"/>
                    </a:solidFill>
                  </a:rPr>
                  <a:t>∴ </a:t>
                </a:r>
                <a:r>
                  <a:rPr lang="en-US" sz="9600" dirty="0" smtClean="0">
                    <a:solidFill>
                      <a:prstClr val="black"/>
                    </a:solidFill>
                  </a:rPr>
                  <a:t>6h-k = 1………….(1) </a:t>
                </a:r>
                <a:endParaRPr lang="en-US" sz="112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7200" dirty="0" smtClean="0">
                    <a:solidFill>
                      <a:prstClr val="black"/>
                    </a:solidFill>
                  </a:rPr>
                  <a:t>              </a:t>
                </a:r>
                <a:r>
                  <a:rPr lang="en-US" sz="8000" dirty="0" smtClean="0">
                    <a:solidFill>
                      <a:prstClr val="black"/>
                    </a:solidFill>
                  </a:rPr>
                  <a:t>b(</a:t>
                </a:r>
                <a:r>
                  <a:rPr lang="en-US" sz="8000" dirty="0" err="1" smtClean="0">
                    <a:solidFill>
                      <a:prstClr val="black"/>
                    </a:solidFill>
                  </a:rPr>
                  <a:t>k,h</a:t>
                </a:r>
                <a:r>
                  <a:rPr lang="en-US" sz="8000" dirty="0">
                    <a:solidFill>
                      <a:prstClr val="black"/>
                    </a:solidFill>
                  </a:rPr>
                  <a:t>) </a:t>
                </a:r>
                <a:r>
                  <a:rPr lang="en-US" sz="8000" dirty="0" err="1">
                    <a:solidFill>
                      <a:prstClr val="black"/>
                    </a:solidFill>
                  </a:rPr>
                  <a:t>বিন্দুটি</a:t>
                </a:r>
                <a:r>
                  <a:rPr lang="en-US" sz="8000" dirty="0">
                    <a:solidFill>
                      <a:prstClr val="black"/>
                    </a:solidFill>
                  </a:rPr>
                  <a:t> 2x-5y = 3 </a:t>
                </a:r>
                <a:r>
                  <a:rPr lang="en-US" sz="8000" dirty="0" err="1">
                    <a:solidFill>
                      <a:prstClr val="black"/>
                    </a:solidFill>
                  </a:rPr>
                  <a:t>রেখার</a:t>
                </a:r>
                <a:r>
                  <a:rPr lang="en-US" sz="8000" dirty="0">
                    <a:solidFill>
                      <a:prstClr val="black"/>
                    </a:solidFill>
                  </a:rPr>
                  <a:t> </a:t>
                </a:r>
                <a:r>
                  <a:rPr lang="en-US" sz="8000" dirty="0" err="1">
                    <a:solidFill>
                      <a:prstClr val="black"/>
                    </a:solidFill>
                  </a:rPr>
                  <a:t>উপর</a:t>
                </a:r>
                <a:r>
                  <a:rPr lang="en-US" sz="8000" dirty="0">
                    <a:solidFill>
                      <a:prstClr val="black"/>
                    </a:solidFill>
                  </a:rPr>
                  <a:t> </a:t>
                </a:r>
                <a:r>
                  <a:rPr lang="en-US" sz="8000" dirty="0" err="1" smtClean="0">
                    <a:solidFill>
                      <a:prstClr val="black"/>
                    </a:solidFill>
                  </a:rPr>
                  <a:t>অবস্থিত</a:t>
                </a:r>
                <a:r>
                  <a:rPr lang="en-US" sz="8000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US" sz="9600" dirty="0">
                    <a:solidFill>
                      <a:prstClr val="black"/>
                    </a:solidFill>
                  </a:rPr>
                  <a:t>∴ </a:t>
                </a:r>
                <a:r>
                  <a:rPr lang="en-US" sz="9600" dirty="0" smtClean="0">
                    <a:solidFill>
                      <a:prstClr val="black"/>
                    </a:solidFill>
                  </a:rPr>
                  <a:t>2k-5h = 5…………(2)</a:t>
                </a:r>
                <a:endParaRPr lang="en-US" sz="112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11200" dirty="0" smtClean="0">
                    <a:solidFill>
                      <a:prstClr val="black"/>
                    </a:solidFill>
                  </a:rPr>
                  <a:t>        </a:t>
                </a:r>
                <a:r>
                  <a:rPr lang="en-US" sz="8000" dirty="0" smtClean="0">
                    <a:solidFill>
                      <a:prstClr val="black"/>
                    </a:solidFill>
                  </a:rPr>
                  <a:t>(1)x2+(2)</a:t>
                </a:r>
                <a14:m>
                  <m:oMath xmlns:m="http://schemas.openxmlformats.org/officeDocument/2006/math">
                    <m:r>
                      <a:rPr lang="en-US" sz="8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⇒</m:t>
                    </m:r>
                  </m:oMath>
                </a14:m>
                <a:r>
                  <a:rPr lang="bn-IN" sz="8000" dirty="0">
                    <a:solidFill>
                      <a:prstClr val="black"/>
                    </a:solidFill>
                  </a:rPr>
                  <a:t> </a:t>
                </a:r>
                <a:r>
                  <a:rPr lang="en-US" sz="8000" dirty="0" smtClean="0">
                    <a:solidFill>
                      <a:prstClr val="black"/>
                    </a:solidFill>
                  </a:rPr>
                  <a:t>12h-2k+2k-5h </a:t>
                </a:r>
                <a:r>
                  <a:rPr lang="en-US" sz="9600" dirty="0" smtClean="0">
                    <a:solidFill>
                      <a:prstClr val="black"/>
                    </a:solidFill>
                  </a:rPr>
                  <a:t>= 2+5 </a:t>
                </a:r>
                <a14:m>
                  <m:oMath xmlns:m="http://schemas.openxmlformats.org/officeDocument/2006/math">
                    <m:r>
                      <a:rPr lang="en-US" sz="9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12800" dirty="0" smtClean="0"/>
                  <a:t> 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7h = 7       </a:t>
                </a:r>
                <a:r>
                  <a:rPr lang="en-US" sz="9600" dirty="0" smtClean="0">
                    <a:solidFill>
                      <a:prstClr val="black"/>
                    </a:solidFill>
                  </a:rPr>
                  <a:t>∴ h= 1 </a:t>
                </a:r>
                <a:endParaRPr lang="en-US" sz="112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6400" dirty="0" smtClean="0">
                    <a:solidFill>
                      <a:schemeClr val="tx1"/>
                    </a:solidFill>
                  </a:rPr>
                  <a:t>               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(1) </a:t>
                </a:r>
                <a:r>
                  <a:rPr lang="en-US" sz="8000" dirty="0" err="1">
                    <a:solidFill>
                      <a:prstClr val="black"/>
                    </a:solidFill>
                  </a:rPr>
                  <a:t>নং</a:t>
                </a:r>
                <a:r>
                  <a:rPr lang="en-US" sz="8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i="1">
                        <a:solidFill>
                          <a:prstClr val="black"/>
                        </a:solidFill>
                        <a:latin typeface="Cambria Math"/>
                      </a:rPr>
                      <m:t>সমীকরণে</m:t>
                    </m:r>
                    <m:r>
                      <a:rPr lang="en-US" sz="8000" i="1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sz="8000" b="0" i="1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80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এর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মান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বসিয়ে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পাই</a:t>
                </a:r>
                <a:r>
                  <a:rPr lang="en-US" sz="11200" dirty="0" smtClean="0">
                    <a:solidFill>
                      <a:schemeClr val="tx1"/>
                    </a:solidFill>
                  </a:rPr>
                  <a:t>,           </a:t>
                </a:r>
                <a:r>
                  <a:rPr lang="en-US" sz="8000" dirty="0">
                    <a:solidFill>
                      <a:schemeClr val="tx1"/>
                    </a:solidFill>
                  </a:rPr>
                  <a:t>6.1 – k = 1 </a:t>
                </a:r>
                <a:r>
                  <a:rPr lang="en-US" sz="12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m:rPr>
                        <m:sty m:val="p"/>
                      </m:rPr>
                      <a:rPr lang="en-US" sz="8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k</m:t>
                    </m:r>
                    <m:r>
                      <a:rPr lang="en-US" sz="8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8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endParaRPr lang="en-US" sz="14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8000" dirty="0" smtClean="0">
                    <a:solidFill>
                      <a:schemeClr val="tx1"/>
                    </a:solidFill>
                  </a:rPr>
                  <a:t>            </a:t>
                </a:r>
                <a:r>
                  <a:rPr lang="en-US" sz="9600" dirty="0" smtClean="0">
                    <a:solidFill>
                      <a:schemeClr val="tx1"/>
                    </a:solidFill>
                  </a:rPr>
                  <a:t>A(1,5) </a:t>
                </a:r>
                <a:r>
                  <a:rPr lang="en-US" sz="9600" dirty="0" err="1" smtClean="0">
                    <a:solidFill>
                      <a:schemeClr val="tx1"/>
                    </a:solidFill>
                  </a:rPr>
                  <a:t>এবং</a:t>
                </a:r>
                <a:r>
                  <a:rPr lang="en-US" sz="9600" dirty="0" smtClean="0">
                    <a:solidFill>
                      <a:schemeClr val="tx1"/>
                    </a:solidFill>
                  </a:rPr>
                  <a:t> B(5,1)</a:t>
                </a:r>
                <a:r>
                  <a:rPr lang="bn-IN" sz="9600" dirty="0">
                    <a:solidFill>
                      <a:schemeClr val="tx1"/>
                    </a:solidFill>
                  </a:rPr>
                  <a:t> </a:t>
                </a:r>
                <a:r>
                  <a:rPr lang="bn-IN" sz="8000" dirty="0">
                    <a:solidFill>
                      <a:schemeClr val="tx1"/>
                    </a:solidFill>
                  </a:rPr>
                  <a:t>বিন্দুগামী </a:t>
                </a:r>
                <a:r>
                  <a:rPr lang="bn-IN" sz="8000" dirty="0" smtClean="0">
                    <a:solidFill>
                      <a:schemeClr val="tx1"/>
                    </a:solidFill>
                  </a:rPr>
                  <a:t>রেখার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8000" dirty="0" smtClean="0">
                    <a:solidFill>
                      <a:schemeClr val="tx1"/>
                    </a:solidFill>
                  </a:rPr>
                  <a:t>সমীকরণ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,</a:t>
                </a:r>
                <a:r>
                  <a:rPr lang="bn-IN" sz="9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11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1200" dirty="0">
                    <a:solidFill>
                      <a:schemeClr val="tx1"/>
                    </a:solidFill>
                  </a:rPr>
                  <a:t> </a:t>
                </a:r>
                <a:endParaRPr lang="en-US" sz="11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1200" dirty="0" smtClean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11200" dirty="0" smtClean="0">
                    <a:solidFill>
                      <a:schemeClr val="tx1"/>
                    </a:solidFill>
                  </a:rPr>
                  <a:t>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bn-IN" sz="9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9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9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9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9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9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9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9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9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9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9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9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9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9600" dirty="0">
                    <a:solidFill>
                      <a:schemeClr val="tx1"/>
                    </a:solidFill>
                  </a:rPr>
                  <a:t> </a:t>
                </a:r>
                <a:r>
                  <a:rPr lang="bn-IN" sz="9600" dirty="0">
                    <a:solidFill>
                      <a:schemeClr val="tx1"/>
                    </a:solidFill>
                  </a:rPr>
                  <a:t> </a:t>
                </a:r>
                <a:endParaRPr lang="en-US" sz="112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11200" dirty="0" smtClean="0">
                    <a:solidFill>
                      <a:schemeClr val="tx1"/>
                    </a:solidFill>
                    <a:ea typeface="Cambria Math"/>
                  </a:rPr>
                  <a:t>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8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4x-4 </a:t>
                </a:r>
                <a:r>
                  <a:rPr lang="en-US" sz="8000" dirty="0">
                    <a:solidFill>
                      <a:schemeClr val="tx1"/>
                    </a:solidFill>
                  </a:rPr>
                  <a:t>= 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-4y+20</a:t>
                </a:r>
                <a:endParaRPr lang="en-US" sz="11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1200" dirty="0" smtClean="0">
                    <a:solidFill>
                      <a:schemeClr val="tx1"/>
                    </a:solidFill>
                    <a:ea typeface="Cambria Math"/>
                  </a:rPr>
                  <a:t>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8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4x+4y=24 </a:t>
                </a:r>
                <a:endParaRPr lang="en-US" sz="11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1200" dirty="0" smtClean="0">
                    <a:solidFill>
                      <a:schemeClr val="tx1"/>
                    </a:solidFill>
                  </a:rPr>
                  <a:t>                                                                   </a:t>
                </a:r>
                <a:r>
                  <a:rPr lang="en-US" sz="9600" dirty="0" smtClean="0">
                    <a:solidFill>
                      <a:schemeClr val="tx1"/>
                    </a:solidFill>
                  </a:rPr>
                  <a:t>∴ x+y-6 = 0 </a:t>
                </a:r>
                <a:endParaRPr lang="en-US" sz="112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1200" dirty="0" smtClean="0">
                    <a:solidFill>
                      <a:schemeClr val="tx1"/>
                    </a:solidFill>
                  </a:rPr>
                  <a:t>                                                                        </a:t>
                </a:r>
                <a:r>
                  <a:rPr lang="en-US" sz="8000" dirty="0" err="1" smtClean="0">
                    <a:solidFill>
                      <a:schemeClr val="tx1"/>
                    </a:solidFill>
                  </a:rPr>
                  <a:t>ইহাই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8000" dirty="0" err="1">
                    <a:solidFill>
                      <a:schemeClr val="tx1"/>
                    </a:solidFill>
                  </a:rPr>
                  <a:t>নির্ণেয়</a:t>
                </a:r>
                <a:r>
                  <a:rPr lang="en-US" sz="8000" dirty="0">
                    <a:solidFill>
                      <a:schemeClr val="tx1"/>
                    </a:solidFill>
                  </a:rPr>
                  <a:t> </a:t>
                </a:r>
                <a:r>
                  <a:rPr lang="as-IN" sz="8000" dirty="0">
                    <a:solidFill>
                      <a:schemeClr val="tx1"/>
                    </a:solidFill>
                  </a:rPr>
                  <a:t>রেখার সমীকরণ </a:t>
                </a:r>
                <a:r>
                  <a:rPr lang="en-US" sz="8000" dirty="0" smtClean="0">
                    <a:solidFill>
                      <a:schemeClr val="tx1"/>
                    </a:solidFill>
                  </a:rPr>
                  <a:t>।</a:t>
                </a:r>
                <a:endParaRPr lang="en-US" sz="8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4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11" y="0"/>
                <a:ext cx="9125889" cy="6798039"/>
              </a:xfrm>
              <a:blipFill rotWithShape="1">
                <a:blip r:embed="rId2"/>
                <a:stretch>
                  <a:fillRect l="-1266" b="-4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08232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𝑄</m:t>
                      </m:r>
                      <m:r>
                        <a:rPr lang="bn-IN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২</m:t>
                      </m:r>
                      <m:r>
                        <a:rPr lang="bn-IN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।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এবং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রেখাগুলি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দ</m:t>
                      </m:r>
                      <m:r>
                        <a:rPr lang="bn-IN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্বারা</m:t>
                      </m:r>
                      <m:r>
                        <a:rPr lang="bn-IN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bn-IN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উৎপ্নন</m:t>
                      </m:r>
                      <m:r>
                        <a:rPr lang="bn-IN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bn-IN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চতুর্ভূজের</m:t>
                      </m:r>
                    </m:oMath>
                  </m:oMathPara>
                </a14:m>
                <a:endParaRPr lang="bn-IN" sz="2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buNone/>
                </a:pPr>
                <a:r>
                  <a:rPr lang="bn-IN" sz="2000" b="0" i="1" dirty="0" smtClean="0">
                    <a:solidFill>
                      <a:prstClr val="black"/>
                    </a:solidFill>
                    <a:latin typeface="Cambria Math"/>
                  </a:rPr>
                  <a:t>কর্ণদ্বয়ের সমীকরণ নির্ণয় কর।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So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: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       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x = 4  ……….(1)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               y = 5  …..…..(2)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               x = -3  ……….(3)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              y = -2  ……….(4)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    (1</a:t>
                </a:r>
                <a:r>
                  <a:rPr lang="en-US" sz="1800" dirty="0">
                    <a:solidFill>
                      <a:schemeClr val="tx1"/>
                    </a:solidFill>
                  </a:rPr>
                  <a:t>) </a:t>
                </a:r>
                <a:r>
                  <a:rPr lang="bn-IN" sz="1800" dirty="0">
                    <a:solidFill>
                      <a:schemeClr val="tx1"/>
                    </a:solidFill>
                  </a:rPr>
                  <a:t>ও</a:t>
                </a:r>
                <a:r>
                  <a:rPr lang="en-US" sz="1800" dirty="0">
                    <a:solidFill>
                      <a:schemeClr val="tx1"/>
                    </a:solidFill>
                  </a:rPr>
                  <a:t> (2)</a:t>
                </a:r>
                <a:r>
                  <a:rPr lang="en-US" sz="18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1800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1800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      (1)</a:t>
                </a:r>
                <a:r>
                  <a:rPr lang="bn-IN" sz="1800" dirty="0">
                    <a:solidFill>
                      <a:schemeClr val="tx1"/>
                    </a:solidFill>
                  </a:rPr>
                  <a:t> </a:t>
                </a:r>
                <a:r>
                  <a:rPr lang="bn-IN" sz="1800" dirty="0" smtClean="0">
                    <a:solidFill>
                      <a:schemeClr val="tx1"/>
                    </a:solidFill>
                  </a:rPr>
                  <a:t>ও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(4)</a:t>
                </a:r>
                <a:r>
                  <a:rPr lang="en-US" sz="18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1800" b="0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B(4,-2)</a:t>
                </a:r>
              </a:p>
              <a:p>
                <a:pPr marL="0" indent="0">
                  <a:buNone/>
                </a:pPr>
                <a:r>
                  <a:rPr lang="en-US" sz="1800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      (3) </a:t>
                </a:r>
                <a:r>
                  <a:rPr lang="bn-IN" sz="1800" dirty="0" smtClean="0">
                    <a:solidFill>
                      <a:schemeClr val="tx1"/>
                    </a:solidFill>
                  </a:rPr>
                  <a:t>ও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(4)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1800" i="1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1800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C(-3,-2)</a:t>
                </a:r>
              </a:p>
              <a:p>
                <a:pPr marL="0" indent="0">
                  <a:buNone/>
                </a:pPr>
                <a:r>
                  <a:rPr lang="en-US" sz="1800" b="0" i="1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1800" b="0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     (2) </a:t>
                </a:r>
                <a:r>
                  <a:rPr lang="bn-IN" sz="1800" dirty="0">
                    <a:solidFill>
                      <a:schemeClr val="tx1"/>
                    </a:solidFill>
                  </a:rPr>
                  <a:t>ও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(3)</a:t>
                </a:r>
                <a:r>
                  <a:rPr lang="bn-IN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1800" i="1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1800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D(-3,5)</a:t>
                </a:r>
                <a:endParaRPr lang="en-US" sz="1800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   AC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কর্ণের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000" i="1" dirty="0" smtClean="0">
                    <a:solidFill>
                      <a:prstClr val="black"/>
                    </a:solidFill>
                    <a:latin typeface="Cambria Math"/>
                  </a:rPr>
                  <a:t>সমীকরণ</a:t>
                </a:r>
                <a:r>
                  <a:rPr lang="en-US" sz="2000" i="1" dirty="0" smtClean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bn-IN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x-y+1=0 </a:t>
                </a:r>
              </a:p>
              <a:p>
                <a:pPr marL="0" lvl="0" indent="0">
                  <a:buNone/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    BD </a:t>
                </a:r>
                <a:r>
                  <a:rPr lang="en-US" sz="1800" dirty="0" err="1">
                    <a:solidFill>
                      <a:prstClr val="black"/>
                    </a:solidFill>
                  </a:rPr>
                  <a:t>কর্ণের</a:t>
                </a:r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  <a:r>
                  <a:rPr lang="bn-IN" sz="1800" i="1" dirty="0">
                    <a:solidFill>
                      <a:prstClr val="black"/>
                    </a:solidFill>
                    <a:latin typeface="Cambria Math"/>
                  </a:rPr>
                  <a:t>সমীকরণ</a:t>
                </a:r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,</a:t>
                </a:r>
                <a:r>
                  <a:rPr lang="bn-IN" sz="1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ea typeface="Cambria Math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</a:rPr>
                  <a:t> x-4 = -y-2</a:t>
                </a:r>
              </a:p>
              <a:p>
                <a:pPr marL="0" lvl="0" indent="0">
                  <a:buNone/>
                </a:pPr>
                <a:r>
                  <a:rPr lang="en-US" sz="1800" b="0" dirty="0" smtClean="0">
                    <a:solidFill>
                      <a:schemeClr val="tx1"/>
                    </a:solidFill>
                    <a:ea typeface="Cambria Math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</a:rPr>
                  <a:t>x+y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 -2=0  </a:t>
                </a:r>
              </a:p>
              <a:p>
                <a:pPr marL="0" lvl="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sz="1800" dirty="0">
                    <a:solidFill>
                      <a:schemeClr val="tx1"/>
                    </a:solidFill>
                  </a:rPr>
                  <a:t>∴ </a:t>
                </a:r>
                <a:r>
                  <a:rPr lang="bn-IN" sz="1800" i="1" dirty="0" smtClean="0">
                    <a:solidFill>
                      <a:prstClr val="black"/>
                    </a:solidFill>
                    <a:latin typeface="Cambria Math"/>
                  </a:rPr>
                  <a:t>কর্ণদ্বয়ের সমীকরণ</a:t>
                </a:r>
                <a:r>
                  <a:rPr lang="en-US" sz="1800" i="1" dirty="0" smtClean="0">
                    <a:solidFill>
                      <a:prstClr val="black"/>
                    </a:solidFill>
                    <a:latin typeface="Cambria Math"/>
                  </a:rPr>
                  <a:t>,</a:t>
                </a:r>
                <a:r>
                  <a:rPr lang="bn-IN" sz="1800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sz="1800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x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-y+1=0</a:t>
                </a:r>
                <a:r>
                  <a:rPr lang="bn-IN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1800" dirty="0">
                    <a:solidFill>
                      <a:schemeClr val="tx1"/>
                    </a:solidFill>
                  </a:rPr>
                  <a:t>ও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err="1">
                    <a:solidFill>
                      <a:prstClr val="black"/>
                    </a:solidFill>
                  </a:rPr>
                  <a:t>x+y</a:t>
                </a:r>
                <a:r>
                  <a:rPr lang="en-US" sz="1800" dirty="0">
                    <a:solidFill>
                      <a:prstClr val="black"/>
                    </a:solidFill>
                  </a:rPr>
                  <a:t> -2=0  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endParaRPr lang="en-US" sz="1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08232"/>
              </a:xfrm>
              <a:blipFill rotWithShape="1">
                <a:blip r:embed="rId2"/>
                <a:stretch>
                  <a:fillRect l="-1197" r="-997" b="-2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5029200" y="2362200"/>
            <a:ext cx="3429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53200" y="609600"/>
            <a:ext cx="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772400" y="762000"/>
            <a:ext cx="0" cy="289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486400" y="838200"/>
            <a:ext cx="76200" cy="266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257800" y="1066800"/>
            <a:ext cx="32004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57800" y="2971800"/>
            <a:ext cx="30480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524500" y="1104900"/>
            <a:ext cx="2247900" cy="1943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86400" y="1143000"/>
            <a:ext cx="2286000" cy="182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72400" y="160020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00600" y="1600200"/>
            <a:ext cx="76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= -3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0" y="7620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 = 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743700" y="30099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 = -2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772400" y="609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A(4,5)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2971800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(4,-2)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648200" y="3048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C(-3,-2)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648200" y="8382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D(-3,5)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478231" y="2171700"/>
            <a:ext cx="87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04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2400300"/>
            <a:ext cx="11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9271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700"/>
                <a:ext cx="9144000" cy="68580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                                                      </a:t>
                </a:r>
                <a:r>
                  <a:rPr lang="bn-IN" dirty="0" smtClean="0">
                    <a:solidFill>
                      <a:schemeClr val="tx1"/>
                    </a:solidFill>
                  </a:rPr>
                  <a:t>মূল্যায়ন</a:t>
                </a:r>
              </a:p>
              <a:p>
                <a:pPr marL="0" indent="0">
                  <a:buNone/>
                </a:pPr>
                <a:endParaRPr lang="bn-IN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১।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(0,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-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2) ও (5,2)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বিন্দুগামী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রেখার</a:t>
                </a:r>
                <a:r>
                  <a:rPr lang="en-US" sz="2000" dirty="0">
                    <a:solidFill>
                      <a:schemeClr val="tx1"/>
                    </a:solidFill>
                  </a:rPr>
                  <a:t> -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   i.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ঢাল</a:t>
                </a:r>
                <a:r>
                  <a:rPr lang="en-US" sz="2000" dirty="0">
                    <a:solidFill>
                      <a:schemeClr val="tx1"/>
                    </a:solidFill>
                  </a:rPr>
                  <a:t> = </a:t>
                </a: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  ii.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সমীকরণ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4x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-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5y=10 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  iii.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মধ্যবিন্দুর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স্থানাঙ্ক</a:t>
                </a:r>
                <a:r>
                  <a:rPr lang="en-US" sz="2000" dirty="0">
                    <a:solidFill>
                      <a:schemeClr val="tx1"/>
                    </a:solidFill>
                  </a:rPr>
                  <a:t>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,0) 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 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নিচের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কোনটি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সঠিক</a:t>
                </a:r>
                <a:r>
                  <a:rPr lang="en-US" sz="2000" dirty="0">
                    <a:solidFill>
                      <a:schemeClr val="tx1"/>
                    </a:solidFill>
                  </a:rPr>
                  <a:t>? 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  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ক</a:t>
                </a:r>
                <a:r>
                  <a:rPr lang="en-US" sz="2000" dirty="0">
                    <a:solidFill>
                      <a:schemeClr val="tx1"/>
                    </a:solidFill>
                  </a:rPr>
                  <a:t>. i</a:t>
                </a:r>
                <a:r>
                  <a:rPr lang="bn-IN" sz="2000" dirty="0">
                    <a:solidFill>
                      <a:schemeClr val="tx1"/>
                    </a:solidFill>
                  </a:rPr>
                  <a:t>ও</a:t>
                </a:r>
                <a:r>
                  <a:rPr lang="en-US" sz="2000" dirty="0">
                    <a:solidFill>
                      <a:schemeClr val="tx1"/>
                    </a:solidFill>
                  </a:rPr>
                  <a:t> ii    </a:t>
                </a:r>
                <a:r>
                  <a:rPr lang="bn-IN" sz="2000" dirty="0">
                    <a:solidFill>
                      <a:schemeClr val="tx1"/>
                    </a:solidFill>
                  </a:rPr>
                  <a:t> খ</a:t>
                </a:r>
                <a:r>
                  <a:rPr lang="en-US" sz="2000" dirty="0">
                    <a:solidFill>
                      <a:schemeClr val="tx1"/>
                    </a:solidFill>
                  </a:rPr>
                  <a:t>.  i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ও</a:t>
                </a:r>
                <a:r>
                  <a:rPr lang="en-US" sz="2000" dirty="0">
                    <a:solidFill>
                      <a:schemeClr val="tx1"/>
                    </a:solidFill>
                  </a:rPr>
                  <a:t> iii    </a:t>
                </a:r>
                <a:r>
                  <a:rPr lang="bn-IN" sz="2000" dirty="0">
                    <a:solidFill>
                      <a:schemeClr val="tx1"/>
                    </a:solidFill>
                  </a:rPr>
                  <a:t> গ</a:t>
                </a:r>
                <a:r>
                  <a:rPr lang="en-US" sz="2000" dirty="0">
                    <a:solidFill>
                      <a:schemeClr val="tx1"/>
                    </a:solidFill>
                  </a:rPr>
                  <a:t>.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ii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ও</a:t>
                </a:r>
                <a:r>
                  <a:rPr lang="en-US" sz="2000" dirty="0">
                    <a:solidFill>
                      <a:schemeClr val="tx1"/>
                    </a:solidFill>
                  </a:rPr>
                  <a:t> iii  </a:t>
                </a:r>
                <a:r>
                  <a:rPr lang="bn-IN" sz="2000" dirty="0">
                    <a:solidFill>
                      <a:schemeClr val="tx1"/>
                    </a:solidFill>
                  </a:rPr>
                  <a:t> ঘ</a:t>
                </a:r>
                <a:r>
                  <a:rPr lang="en-US" sz="2000" dirty="0">
                    <a:solidFill>
                      <a:schemeClr val="tx1"/>
                    </a:solidFill>
                  </a:rPr>
                  <a:t>. i, ii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ও</a:t>
                </a:r>
                <a:r>
                  <a:rPr lang="en-US" sz="2000" dirty="0">
                    <a:solidFill>
                      <a:schemeClr val="tx1"/>
                    </a:solidFill>
                  </a:rPr>
                  <a:t> iii</a:t>
                </a: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bn-IN" sz="2000" dirty="0">
                    <a:solidFill>
                      <a:schemeClr val="tx1"/>
                    </a:solidFill>
                  </a:rPr>
                  <a:t>২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।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(3,-4)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বিন্দুগামী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এবং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y-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অক্ষের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সমান্তরাল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রেখার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সমীকরণ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কোনটি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?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2000" dirty="0">
                    <a:solidFill>
                      <a:schemeClr val="tx1"/>
                    </a:solidFill>
                  </a:rPr>
                  <a:t>ক.</a:t>
                </a: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y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= 3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sz="2000" dirty="0">
                    <a:solidFill>
                      <a:schemeClr val="tx1"/>
                    </a:solidFill>
                  </a:rPr>
                  <a:t>খ. x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 3      গ 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= -3    </a:t>
                </a:r>
                <a:r>
                  <a:rPr lang="en-US" sz="2000" dirty="0">
                    <a:solidFill>
                      <a:schemeClr val="tx1"/>
                    </a:solidFill>
                  </a:rPr>
                  <a:t>ঘ .  y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= 3</a:t>
                </a:r>
                <a:endParaRPr lang="bn-IN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700"/>
                <a:ext cx="9144000" cy="6858000"/>
              </a:xfrm>
              <a:blipFill rotWithShape="1">
                <a:blip r:embed="rId2"/>
                <a:stretch>
                  <a:fillRect l="-532"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Connector 4"/>
          <p:cNvSpPr/>
          <p:nvPr/>
        </p:nvSpPr>
        <p:spPr>
          <a:xfrm>
            <a:off x="1524000" y="4572000"/>
            <a:ext cx="2540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2552700" y="3124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bn-IN" sz="2000" dirty="0" smtClean="0"/>
              <a:t>                              </a:t>
            </a:r>
            <a:r>
              <a:rPr lang="bn-IN" sz="2400" dirty="0" smtClean="0">
                <a:solidFill>
                  <a:schemeClr val="tx1"/>
                </a:solidFill>
              </a:rPr>
              <a:t>বাড়ীর কাজ  </a:t>
            </a:r>
          </a:p>
          <a:p>
            <a:pPr marL="0" indent="0">
              <a:buNone/>
            </a:pPr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                               </a:t>
            </a:r>
            <a:r>
              <a:rPr lang="bn-IN" sz="2000" dirty="0" smtClean="0">
                <a:solidFill>
                  <a:schemeClr val="tx1"/>
                </a:solidFill>
              </a:rPr>
              <a:t>সৃজনশীল</a:t>
            </a:r>
          </a:p>
          <a:p>
            <a:pPr marL="0" indent="0">
              <a:buNone/>
            </a:pPr>
            <a:endParaRPr lang="bn-IN" sz="2000" dirty="0"/>
          </a:p>
          <a:p>
            <a:pPr marL="0" indent="0">
              <a:buNone/>
            </a:pPr>
            <a:endParaRPr lang="bn-IN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 err="1">
                <a:solidFill>
                  <a:schemeClr val="tx1"/>
                </a:solidFill>
              </a:rPr>
              <a:t>দৃশ্যপটঃ</a:t>
            </a:r>
            <a:r>
              <a:rPr lang="en-US" sz="2000" dirty="0">
                <a:solidFill>
                  <a:schemeClr val="tx1"/>
                </a:solidFill>
              </a:rPr>
              <a:t> 5x+4y-20=0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ক.  x+ky-1=0,x+3y-9=0 </a:t>
            </a:r>
            <a:r>
              <a:rPr lang="en-US" sz="2000" dirty="0" err="1">
                <a:solidFill>
                  <a:schemeClr val="tx1"/>
                </a:solidFill>
              </a:rPr>
              <a:t>রেখাদ</a:t>
            </a:r>
            <a:r>
              <a:rPr lang="bn-IN" sz="2000" dirty="0" smtClean="0">
                <a:solidFill>
                  <a:schemeClr val="tx1"/>
                </a:solidFill>
              </a:rPr>
              <a:t>্বয়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>
                <a:solidFill>
                  <a:schemeClr val="tx1"/>
                </a:solidFill>
              </a:rPr>
              <a:t>উদ্দিপক রেখার সাথে সমবিন্দু হলে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k</a:t>
            </a:r>
            <a:r>
              <a:rPr lang="bn-IN" sz="2000" dirty="0">
                <a:solidFill>
                  <a:schemeClr val="tx1"/>
                </a:solidFill>
              </a:rPr>
              <a:t>এর মান নির্ণয় </a:t>
            </a:r>
            <a:endParaRPr lang="bn-IN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IN" sz="2000" dirty="0"/>
              <a:t> </a:t>
            </a:r>
            <a:r>
              <a:rPr lang="bn-IN" sz="2000" dirty="0" smtClean="0"/>
              <a:t>     </a:t>
            </a:r>
            <a:r>
              <a:rPr lang="bn-IN" sz="2000" dirty="0" smtClean="0">
                <a:solidFill>
                  <a:schemeClr val="tx1"/>
                </a:solidFill>
              </a:rPr>
              <a:t>কর</a:t>
            </a:r>
            <a:r>
              <a:rPr lang="bn-IN" sz="2000" dirty="0">
                <a:solidFill>
                  <a:schemeClr val="tx1"/>
                </a:solidFill>
              </a:rPr>
              <a:t>।</a:t>
            </a:r>
          </a:p>
          <a:p>
            <a:pPr marL="0" indent="0">
              <a:buNone/>
            </a:pPr>
            <a:r>
              <a:rPr lang="bn-IN" sz="2000" dirty="0">
                <a:solidFill>
                  <a:schemeClr val="tx1"/>
                </a:solidFill>
              </a:rPr>
              <a:t>খ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r>
              <a:rPr lang="bn-IN" sz="2000" dirty="0">
                <a:solidFill>
                  <a:schemeClr val="tx1"/>
                </a:solidFill>
              </a:rPr>
              <a:t> উদ্দিপক রেখার সমান্তরাল </a:t>
            </a:r>
            <a:r>
              <a:rPr lang="en-US" sz="2000" dirty="0">
                <a:solidFill>
                  <a:schemeClr val="tx1"/>
                </a:solidFill>
              </a:rPr>
              <a:t>ও  2</a:t>
            </a:r>
            <a:r>
              <a:rPr lang="bn-IN" sz="2000" dirty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এককদূরবর্তী </a:t>
            </a:r>
            <a:r>
              <a:rPr lang="bn-IN" sz="2000" dirty="0">
                <a:solidFill>
                  <a:schemeClr val="tx1"/>
                </a:solidFill>
              </a:rPr>
              <a:t>রেখার সমীকরণ নির্ণয় কর। </a:t>
            </a:r>
          </a:p>
          <a:p>
            <a:pPr marL="0" indent="0">
              <a:buNone/>
            </a:pPr>
            <a:r>
              <a:rPr lang="bn-IN" sz="2000" dirty="0">
                <a:solidFill>
                  <a:schemeClr val="tx1"/>
                </a:solidFill>
              </a:rPr>
              <a:t>গ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r>
              <a:rPr lang="bn-IN" sz="2000" dirty="0">
                <a:solidFill>
                  <a:schemeClr val="tx1"/>
                </a:solidFill>
              </a:rPr>
              <a:t> উদ্দিপক রেখার  অক্ষদ্বয়ের মধ্যবতী </a:t>
            </a:r>
            <a:r>
              <a:rPr lang="bn-IN" sz="2000" dirty="0" smtClean="0">
                <a:solidFill>
                  <a:schemeClr val="tx1"/>
                </a:solidFill>
              </a:rPr>
              <a:t>খন্ডিতাংশের </a:t>
            </a:r>
            <a:r>
              <a:rPr lang="en-US" sz="2000" dirty="0" err="1">
                <a:solidFill>
                  <a:schemeClr val="tx1"/>
                </a:solidFill>
              </a:rPr>
              <a:t>মধ্যবিন্দুর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স্থানাঙ্ক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নির্ণয়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কর</a:t>
            </a:r>
            <a:r>
              <a:rPr lang="en-US" sz="2000" dirty="0">
                <a:solidFill>
                  <a:schemeClr val="tx1"/>
                </a:solidFill>
              </a:rPr>
              <a:t>।</a:t>
            </a:r>
          </a:p>
          <a:p>
            <a:pPr marL="0" indent="0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    </a:t>
            </a:r>
            <a:r>
              <a:rPr lang="en-US" sz="2000" dirty="0" err="1">
                <a:solidFill>
                  <a:schemeClr val="tx1"/>
                </a:solidFill>
              </a:rPr>
              <a:t>উপরোক্ত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খন্ডিত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অংশ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কোনো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বর্গের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বাহু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হলে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তার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ক্ষেত্রফল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নির্ণয়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কর</a:t>
            </a:r>
            <a:r>
              <a:rPr lang="en-US" sz="2000" dirty="0">
                <a:solidFill>
                  <a:schemeClr val="tx1"/>
                </a:solidFill>
              </a:rPr>
              <a:t>।</a:t>
            </a:r>
            <a:r>
              <a:rPr lang="bn-IN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29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b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শিক্ষক পরিচিতি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মোঃ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মুজতাহিদুল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ইসলা</a:t>
            </a:r>
            <a:r>
              <a:rPr lang="bn-IN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</a:t>
            </a:r>
            <a:r>
              <a:rPr lang="bn-IN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খাঁ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bn-IN" sz="36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</a:t>
            </a:r>
            <a:r>
              <a:rPr lang="bn-IN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সহকারী অধ্যাপক</a:t>
            </a:r>
            <a:endParaRPr lang="en-US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গণিত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বিভাগ</a:t>
            </a:r>
            <a:endParaRPr lang="bn-IN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  <a:r>
              <a:rPr lang="bn-IN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বলিহার ডিগ্রী কলেজ</a:t>
            </a:r>
            <a:endParaRPr lang="en-US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</a:t>
            </a:r>
            <a:r>
              <a:rPr lang="en-US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বলিহার,নওগাঁ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  <a:r>
              <a:rPr lang="en-US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মোবাঃ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০১৭১৪৮৩৮৭২৫</a:t>
            </a:r>
          </a:p>
          <a:p>
            <a:pPr marL="0" indent="0">
              <a:buNone/>
            </a:pP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mustahidulmath@gmail.com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3277491" cy="40835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7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0" y="0"/>
            <a:ext cx="9144000" cy="1066800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</a:rPr>
              <a:t>ধন্যবাদ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5" name="Picture 4" descr="rose-animated-gif-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8066"/>
            <a:ext cx="9144000" cy="54476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IN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  অধ্যায়ঃ তৃতীয়</a:t>
            </a:r>
          </a:p>
          <a:p>
            <a:r>
              <a:rPr lang="bn-I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5400" dirty="0" err="1">
                <a:solidFill>
                  <a:srgbClr val="002060"/>
                </a:solidFill>
              </a:rPr>
              <a:t>সরলরেখা</a:t>
            </a:r>
            <a:endParaRPr lang="en-US" sz="5400" dirty="0">
              <a:solidFill>
                <a:srgbClr val="002060"/>
              </a:solidFill>
            </a:endParaRPr>
          </a:p>
          <a:p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3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23710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4400" dirty="0" smtClean="0">
                    <a:solidFill>
                      <a:schemeClr val="tx1"/>
                    </a:solidFill>
                  </a:rPr>
                  <a:t>শিখন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ফলঃ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endParaRPr lang="bn-IN" sz="44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১।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সরলরেখার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ঢাল,তিনটি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বিন্দুর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সমরেখ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হওয়ার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শর্ত,অক্ষদ্বয়ের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সমান্তরাল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রেখার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সমীকরণও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মূলবিন্দুগামী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রেখার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সমীকরন</a:t>
                </a: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নির্ণয় </a:t>
                </a:r>
              </a:p>
              <a:p>
                <a:pPr marL="0" indent="0">
                  <a:buNone/>
                </a:pPr>
                <a:r>
                  <a:rPr lang="bn-IN" sz="2400" dirty="0" smtClean="0">
                    <a:solidFill>
                      <a:schemeClr val="tx1"/>
                    </a:solidFill>
                  </a:rPr>
                  <a:t>     করতে পারবে। </a:t>
                </a:r>
              </a:p>
              <a:p>
                <a:pPr marL="0" indent="0">
                  <a:buNone/>
                </a:pPr>
                <a:endParaRPr lang="bn-IN" sz="2400" dirty="0" smtClean="0"/>
              </a:p>
              <a:p>
                <a:pPr marL="0" indent="0">
                  <a:buNone/>
                </a:pPr>
                <a:r>
                  <a:rPr lang="bn-IN" sz="2400" dirty="0" smtClean="0">
                    <a:solidFill>
                      <a:schemeClr val="tx1"/>
                    </a:solidFill>
                  </a:rPr>
                  <a:t>২।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X-</a:t>
                </a:r>
                <a:r>
                  <a:rPr lang="as-IN" sz="2400" dirty="0">
                    <a:solidFill>
                      <a:schemeClr val="tx1"/>
                    </a:solidFill>
                  </a:rPr>
                  <a:t>অক্ষ ও</a:t>
                </a:r>
                <a:r>
                  <a:rPr lang="en-US" sz="2400" dirty="0">
                    <a:solidFill>
                      <a:schemeClr val="tx1"/>
                    </a:solidFill>
                  </a:rPr>
                  <a:t> Y-</a:t>
                </a:r>
                <a:r>
                  <a:rPr lang="as-IN" sz="2400" dirty="0">
                    <a:solidFill>
                      <a:schemeClr val="tx1"/>
                    </a:solidFill>
                  </a:rPr>
                  <a:t>অক্ষের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as-IN" sz="2400" dirty="0">
                    <a:solidFill>
                      <a:schemeClr val="tx1"/>
                    </a:solidFill>
                  </a:rPr>
                  <a:t>ছেদক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as-IN" sz="2400" dirty="0">
                    <a:solidFill>
                      <a:schemeClr val="tx1"/>
                    </a:solidFill>
                  </a:rPr>
                  <a:t>রেখার </a:t>
                </a:r>
                <a:r>
                  <a:rPr lang="as-IN" sz="2400" dirty="0" smtClean="0">
                    <a:solidFill>
                      <a:schemeClr val="tx1"/>
                    </a:solidFill>
                  </a:rPr>
                  <a:t>সমীকরন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400" dirty="0">
                    <a:solidFill>
                      <a:schemeClr val="tx1"/>
                    </a:solidFill>
                  </a:rPr>
                  <a:t>নির্ণয় করতে পারবে।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bn-IN" sz="2400" dirty="0">
                    <a:solidFill>
                      <a:schemeClr val="tx1"/>
                    </a:solidFill>
                  </a:rPr>
                  <a:t>৩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।দুইটি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বিন্দুগামী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সরলরেখার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সমীকরণ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400" dirty="0">
                    <a:solidFill>
                      <a:schemeClr val="tx1"/>
                    </a:solidFill>
                  </a:rPr>
                  <a:t>নির্ণয় করতে পারবে।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৪।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কোনো</a:t>
                </a:r>
                <a14:m>
                  <m:oMath xmlns:m="http://schemas.openxmlformats.org/officeDocument/2006/math">
                    <m:r>
                      <a:rPr lang="bn-IN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নির্দিষ্ট</m:t>
                    </m:r>
                    <m:r>
                      <a:rPr lang="bn-IN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বিন্দু</m:t>
                    </m:r>
                    <m:r>
                      <a:rPr lang="bn-IN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হতে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প্রদত্ত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রেখার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লম</m:t>
                    </m:r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্ব</m:t>
                    </m:r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দূরত্ব</m:t>
                    </m:r>
                    <m:r>
                      <a:rPr lang="bn-I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বা</m:t>
                    </m:r>
                    <m:r>
                      <a:rPr lang="bn-I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দুইটি</m:t>
                    </m:r>
                    <m:r>
                      <m:rPr>
                        <m:nor/>
                      </m:rPr>
                      <a:rPr lang="bn-IN" sz="2400" b="0" i="0" dirty="0" smtClean="0">
                        <a:solidFill>
                          <a:schemeClr val="tx1"/>
                        </a:solidFill>
                      </a:rPr>
                      <m:t>     </m:t>
                    </m:r>
                  </m:oMath>
                </a14:m>
                <a:endParaRPr lang="bn-IN" sz="2400" b="0" i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bn-IN" sz="2400" dirty="0" smtClean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সরলরেখার</m:t>
                    </m:r>
                    <m:r>
                      <a:rPr lang="bn-IN" sz="2400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মধ্যবর্তী</m:t>
                    </m:r>
                    <m:r>
                      <a:rPr lang="bn-I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লম</m:t>
                    </m:r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্ব</m:t>
                    </m:r>
                    <m:r>
                      <a:rPr lang="bn-I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দূরত্ব</m:t>
                    </m:r>
                    <m:r>
                      <m:rPr>
                        <m:nor/>
                      </m:rPr>
                      <a:rPr lang="bn-IN" sz="2400" dirty="0">
                        <a:solidFill>
                          <a:schemeClr val="tx1"/>
                        </a:solidFill>
                      </a:rPr>
                      <m:t>নির্ণয় করতে পারবে।</m:t>
                    </m:r>
                  </m:oMath>
                </a14:m>
                <a:r>
                  <a:rPr lang="bn-IN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864" t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0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2060"/>
                    </a:solidFill>
                  </a:rPr>
                  <a:t>সরলরেখার </a:t>
                </a:r>
                <a:r>
                  <a:rPr lang="en-US" sz="2800" dirty="0" err="1" smtClean="0">
                    <a:solidFill>
                      <a:srgbClr val="002060"/>
                    </a:solidFill>
                  </a:rPr>
                  <a:t>ঢালঃ</a:t>
                </a:r>
                <a:endParaRPr lang="en-US" sz="28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কোন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সরলরেখা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X-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অক্ষের ধনাত্মক দিকের সাথে যে কোন উ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ৎ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পন্ন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করে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তার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 err="1" smtClean="0">
                    <a:solidFill>
                      <a:schemeClr val="tx1"/>
                    </a:solidFill>
                  </a:rPr>
                  <a:t>ত্রিকোণমিতিক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ট্যান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জেন্ট এর মানকে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সরলরেখা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টির ঢাল বলে। একে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m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দ্বারা প্রকাশ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করা হয়।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err="1" smtClean="0">
                    <a:solidFill>
                      <a:schemeClr val="tx1"/>
                    </a:solidFill>
                  </a:rPr>
                  <a:t>কোন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AB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রেখা</a:t>
                </a:r>
                <a:r>
                  <a:rPr lang="en-US" sz="2000" dirty="0">
                    <a:solidFill>
                      <a:schemeClr val="tx1"/>
                    </a:solidFill>
                  </a:rPr>
                  <a:t> X-</a:t>
                </a:r>
                <a:r>
                  <a:rPr lang="bn-IN" sz="2000" dirty="0">
                    <a:solidFill>
                      <a:schemeClr val="tx1"/>
                    </a:solidFill>
                  </a:rPr>
                  <a:t>অক্ষের ধনাত্মক দিকের সাথে </a:t>
                </a:r>
                <a14:m>
                  <m:oMath xmlns:m="http://schemas.openxmlformats.org/officeDocument/2006/math">
                    <m:r>
                      <a:rPr lang="bn-IN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কোণ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তৈরী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করে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।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এই </a:t>
                </a:r>
                <a14:m>
                  <m:oMath xmlns:m="http://schemas.openxmlformats.org/officeDocument/2006/math"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কো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ণের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ত্রিকোণমিতিক ট্যান</a:t>
                </a:r>
                <a:r>
                  <a:rPr lang="bn-IN" sz="2000" dirty="0">
                    <a:solidFill>
                      <a:schemeClr val="tx1"/>
                    </a:solidFill>
                  </a:rPr>
                  <a:t>জেন্ট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অনুপাতকে </a:t>
                </a:r>
                <a:r>
                  <a:rPr lang="en-US" sz="2000" dirty="0">
                    <a:solidFill>
                      <a:schemeClr val="tx1"/>
                    </a:solidFill>
                  </a:rPr>
                  <a:t>AB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রেখা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ঢাল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বলে,</a:t>
                </a:r>
                <a:r>
                  <a:rPr lang="en-US" sz="2000" dirty="0">
                    <a:solidFill>
                      <a:schemeClr val="tx1"/>
                    </a:solidFill>
                  </a:rPr>
                  <a:t> 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দ্বারা সূচিত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bn-IN" sz="2000" dirty="0">
                    <a:solidFill>
                      <a:schemeClr val="tx1"/>
                    </a:solidFill>
                  </a:rPr>
                  <a:t>করা হয়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।</a:t>
                </a: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ঢাল,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𝑡𝑎𝑛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) </a:t>
                </a:r>
              </a:p>
              <a:p>
                <a:pPr marL="0" lvl="0" indent="0">
                  <a:buNone/>
                </a:pPr>
                <a:r>
                  <a:rPr lang="en-US" sz="2000" dirty="0" err="1" smtClean="0">
                    <a:solidFill>
                      <a:schemeClr val="tx1"/>
                    </a:solidFill>
                  </a:rPr>
                  <a:t>দুইটি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নির্দিষ্ট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বিন্দুগামী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সরলরেখার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ঢাল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বিন্দুদ্বয়ের</m:t>
                        </m:r>
                        <m: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কোটিদ্বয়ের</m:t>
                        </m:r>
                        <m: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অন্তর</m:t>
                        </m:r>
                      </m:num>
                      <m:den>
                        <m: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বিন্দুদ্বয়ের</m:t>
                        </m:r>
                        <m: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b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ভূজদ্বয়ের</m:t>
                        </m:r>
                        <m: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b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অন্তর</m:t>
                        </m:r>
                      </m:den>
                    </m:f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তিনটি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বিন্দু</m:t>
                    </m:r>
                    <m:r>
                      <a:rPr lang="b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এবং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সমরেখ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হওয়ার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শর্ত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:endParaRPr lang="bn-IN" sz="2000" dirty="0" smtClean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r>
                  <a:rPr lang="bn-IN" sz="2000" dirty="0" smtClean="0">
                    <a:solidFill>
                      <a:schemeClr val="tx1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</a:rPr>
                  <a:t> = ০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endParaRPr lang="en-US" sz="2000" dirty="0">
                  <a:solidFill>
                    <a:prstClr val="white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197" t="-886" r="-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5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64942" y="-62345"/>
                <a:ext cx="9220199" cy="69342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lv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X-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অক্ষের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সমান্তরাল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সরলরেখার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সমীকরণ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y = b </a:t>
                </a:r>
              </a:p>
              <a:p>
                <a:pPr marL="0" lv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Y-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অক্ষের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সমান্তরাল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সরলরেখার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সমীকরণ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x = a </a:t>
                </a:r>
              </a:p>
              <a:p>
                <a:pPr marL="0" lv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X-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অক্ষের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সমীকরণ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y = 0   </a:t>
                </a:r>
              </a:p>
              <a:p>
                <a:pPr marL="0" lv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Y-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অক্ষের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সমীকরণ</a:t>
                </a:r>
                <a:r>
                  <a:rPr lang="en-US" sz="2000" dirty="0">
                    <a:solidFill>
                      <a:schemeClr val="tx1"/>
                    </a:solidFill>
                  </a:rPr>
                  <a:t> x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 0  </a:t>
                </a:r>
              </a:p>
              <a:p>
                <a:pPr marL="0" lv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মূলবিন্দু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গামী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রেখার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সমীকরনঃ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000" b="0" dirty="0" smtClean="0">
                    <a:solidFill>
                      <a:schemeClr val="tx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𝑡𝑎𝑛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( </a:t>
                </a:r>
                <a:r>
                  <a:rPr lang="as-IN" sz="2000" dirty="0" smtClean="0">
                    <a:solidFill>
                      <a:schemeClr val="tx1"/>
                    </a:solidFill>
                  </a:rPr>
                  <a:t>ঢাল</a:t>
                </a:r>
                <a:r>
                  <a:rPr lang="as-IN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chemeClr val="tx1"/>
                    </a:solidFill>
                  </a:rPr>
                  <a:t>𝑚=𝑡𝑎𝑛𝜃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 </a:t>
                </a:r>
              </a:p>
              <a:p>
                <a:pPr marL="0" lv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𝑚𝑥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4942" y="-62345"/>
                <a:ext cx="9220199" cy="6934200"/>
              </a:xfrm>
              <a:blipFill rotWithShape="1">
                <a:blip r:embed="rId2"/>
                <a:stretch>
                  <a:fillRect l="-527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181600" y="2438400"/>
            <a:ext cx="3505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81800" y="838200"/>
            <a:ext cx="0" cy="2209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00600" y="2438400"/>
                <a:ext cx="209550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438400"/>
                <a:ext cx="209550" cy="379656"/>
              </a:xfrm>
              <a:prstGeom prst="rect">
                <a:avLst/>
              </a:prstGeom>
              <a:blipFill rotWithShape="1">
                <a:blip r:embed="rId4"/>
                <a:stretch>
                  <a:fillRect t="-4839" r="-158824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686800" y="2438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533400"/>
            <a:ext cx="52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2438400"/>
            <a:ext cx="48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553200" y="1600200"/>
            <a:ext cx="2133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72400" y="1600200"/>
            <a:ext cx="0" cy="838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20000" y="1207532"/>
                <a:ext cx="973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207532"/>
                <a:ext cx="97320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0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855950" y="1923812"/>
            <a:ext cx="8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flipV="1">
            <a:off x="7162800" y="12075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1752600"/>
            <a:ext cx="53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88294" y="24384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0" y="2438400"/>
            <a:ext cx="76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A(a,0)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19800" y="120753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B(0</a:t>
            </a:r>
            <a:r>
              <a:rPr lang="bn-IN" dirty="0" smtClean="0"/>
              <a:t>,</a:t>
            </a:r>
            <a:r>
              <a:rPr lang="en-US" dirty="0" smtClean="0"/>
              <a:t>b)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181600" y="4648200"/>
            <a:ext cx="25908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243939" y="3666714"/>
            <a:ext cx="76200" cy="2133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286500" y="3810000"/>
            <a:ext cx="1333500" cy="876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62800" y="4114800"/>
            <a:ext cx="38099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72400" y="4648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0" y="3276600"/>
            <a:ext cx="44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781799" y="3657600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162800" y="4114800"/>
            <a:ext cx="22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645476" y="4724400"/>
            <a:ext cx="37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45477" y="4396264"/>
                <a:ext cx="852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477" y="4396264"/>
                <a:ext cx="8523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42857" t="-8197" r="-34285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019800" y="4686300"/>
            <a:ext cx="37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9" grpId="0"/>
      <p:bldP spid="40" grpId="0"/>
      <p:bldP spid="41" grpId="0"/>
      <p:bldP spid="42" grpId="0"/>
      <p:bldP spid="43" grpId="0"/>
      <p:bldP spid="44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বিন্দু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হতে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𝑎𝑥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𝑏𝑦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রেখার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লম</m:t>
                    </m:r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্ব</m:t>
                    </m:r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দূরত্ব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bn-IN" sz="2400" dirty="0">
                    <a:solidFill>
                      <a:schemeClr val="tx1"/>
                    </a:solidFill>
                  </a:rPr>
                  <a:t>   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bn-IN" sz="24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bn-IN" sz="2400">
                        <a:solidFill>
                          <a:schemeClr val="tx1"/>
                        </a:solidFill>
                        <a:latin typeface="Cambria Math"/>
                      </a:rPr>
                      <m:t>০</m:t>
                    </m:r>
                  </m:oMath>
                </a14:m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ও</a:t>
                </a: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bn-IN" sz="24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bn-IN" sz="2400">
                        <a:solidFill>
                          <a:schemeClr val="tx1"/>
                        </a:solidFill>
                        <a:latin typeface="Cambria Math"/>
                      </a:rPr>
                      <m:t>০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রে</m:t>
                    </m:r>
                    <m:r>
                      <a:rPr lang="bn-I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খার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লম</m:t>
                    </m:r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্ব</m:t>
                    </m:r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IN" sz="2400" i="1">
                        <a:solidFill>
                          <a:schemeClr val="tx1"/>
                        </a:solidFill>
                        <a:latin typeface="Cambria Math"/>
                      </a:rPr>
                      <m:t>দূরত্ব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bn-IN" sz="24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0" algn="l"/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12x-5y=7 </a:t>
                </a:r>
                <a:r>
                  <a:rPr lang="bn-IN" sz="2400" dirty="0">
                    <a:solidFill>
                      <a:srgbClr val="FF0000"/>
                    </a:solidFill>
                  </a:rPr>
                  <a:t>রেখার </a:t>
                </a:r>
                <a:r>
                  <a:rPr lang="en-US" sz="2400" dirty="0">
                    <a:solidFill>
                      <a:srgbClr val="FF0000"/>
                    </a:solidFill>
                  </a:rPr>
                  <a:t>2 </a:t>
                </a:r>
                <a:r>
                  <a:rPr lang="bn-IN" sz="2400" dirty="0">
                    <a:solidFill>
                      <a:srgbClr val="FF0000"/>
                    </a:solidFill>
                  </a:rPr>
                  <a:t>একক দূরবর্তী সমন্তরাল রেখার সমীকরণ নির্ণয় </a:t>
                </a:r>
                <a:r>
                  <a:rPr lang="bn-IN" sz="2400" dirty="0" smtClean="0">
                    <a:solidFill>
                      <a:srgbClr val="FF0000"/>
                    </a:solidFill>
                  </a:rPr>
                  <a:t>কর।</a:t>
                </a:r>
              </a:p>
              <a:p>
                <a:pPr lvl="0" algn="l"/>
                <a:r>
                  <a:rPr lang="bn-IN" sz="2400" dirty="0">
                    <a:solidFill>
                      <a:srgbClr val="FF0000"/>
                    </a:solidFill>
                  </a:rPr>
                  <a:t> </a:t>
                </a:r>
                <a:r>
                  <a:rPr lang="bn-IN" sz="2400" dirty="0" smtClean="0">
                    <a:solidFill>
                      <a:srgbClr val="FF0000"/>
                    </a:solidFill>
                  </a:rPr>
                  <a:t>সমাধানঃ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as-IN" sz="2400" dirty="0">
                    <a:solidFill>
                      <a:schemeClr val="tx1"/>
                    </a:solidFill>
                  </a:rPr>
                  <a:t>ধরি</a:t>
                </a:r>
                <a:r>
                  <a:rPr lang="en-US" sz="2400" dirty="0">
                    <a:solidFill>
                      <a:schemeClr val="tx1"/>
                    </a:solidFill>
                  </a:rPr>
                  <a:t>, 12x-5y=7 …….(i)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    </a:t>
                </a:r>
                <a:r>
                  <a:rPr lang="as-IN" sz="2400" dirty="0">
                    <a:solidFill>
                      <a:schemeClr val="tx1"/>
                    </a:solidFill>
                  </a:rPr>
                  <a:t>রেখার সমন্তরাল রেখার সমীকরণ </a:t>
                </a:r>
                <a:r>
                  <a:rPr lang="en-US" sz="2400" dirty="0">
                    <a:solidFill>
                      <a:schemeClr val="tx1"/>
                    </a:solidFill>
                  </a:rPr>
                  <a:t>12x-5y+k=0 …….(ii)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    (i)</a:t>
                </a:r>
                <a:r>
                  <a:rPr lang="bn-IN" sz="2400" dirty="0">
                    <a:solidFill>
                      <a:schemeClr val="tx1"/>
                    </a:solidFill>
                  </a:rPr>
                  <a:t> ও</a:t>
                </a:r>
                <a:r>
                  <a:rPr lang="en-US" sz="2400" dirty="0">
                    <a:solidFill>
                      <a:schemeClr val="tx1"/>
                    </a:solidFill>
                  </a:rPr>
                  <a:t>  (ii) </a:t>
                </a:r>
                <a:r>
                  <a:rPr lang="as-IN" sz="2400" dirty="0">
                    <a:solidFill>
                      <a:schemeClr val="tx1"/>
                    </a:solidFill>
                  </a:rPr>
                  <a:t>রেখাদ্ব</a:t>
                </a:r>
                <a:r>
                  <a:rPr lang="bn-IN" sz="2400" dirty="0">
                    <a:solidFill>
                      <a:schemeClr val="tx1"/>
                    </a:solidFill>
                  </a:rPr>
                  <a:t>য়ের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as-IN" sz="2400" dirty="0">
                    <a:solidFill>
                      <a:schemeClr val="tx1"/>
                    </a:solidFill>
                  </a:rPr>
                  <a:t>মধ্যবর্তী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as-IN" sz="2400" dirty="0">
                    <a:solidFill>
                      <a:schemeClr val="tx1"/>
                    </a:solidFill>
                  </a:rPr>
                  <a:t> দূরত্ব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144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                     </a:t>
                </a:r>
                <a:r>
                  <a:rPr lang="as-IN" sz="2400" dirty="0">
                    <a:solidFill>
                      <a:schemeClr val="tx1"/>
                    </a:solidFill>
                  </a:rPr>
                  <a:t>শর্তমতে,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144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25</m:t>
                            </m:r>
                          </m:e>
                        </m:rad>
                      </m:den>
                    </m:f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a typeface="Cambria Math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± 2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                                       ⇒k = ± 26 – 7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                                        ∴ k = 19 </a:t>
                </a:r>
                <a:r>
                  <a:rPr lang="as-IN" sz="2400" dirty="0">
                    <a:solidFill>
                      <a:schemeClr val="tx1"/>
                    </a:solidFill>
                  </a:rPr>
                  <a:t>অথবা </a:t>
                </a:r>
                <a:r>
                  <a:rPr lang="en-US" sz="2400" dirty="0">
                    <a:solidFill>
                      <a:schemeClr val="tx1"/>
                    </a:solidFill>
                  </a:rPr>
                  <a:t>– 33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bn-IN" sz="2400" dirty="0">
                    <a:solidFill>
                      <a:schemeClr val="tx1"/>
                    </a:solidFill>
                  </a:rPr>
                  <a:t>   </a:t>
                </a:r>
                <a:r>
                  <a:rPr lang="en-US" sz="2400" dirty="0">
                    <a:solidFill>
                      <a:schemeClr val="tx1"/>
                    </a:solidFill>
                  </a:rPr>
                  <a:t>∴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নির্ণেয়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as-IN" sz="2400" dirty="0">
                    <a:solidFill>
                      <a:schemeClr val="tx1"/>
                    </a:solidFill>
                  </a:rPr>
                  <a:t>রেখার সমীকরণ 12</a:t>
                </a:r>
                <a:r>
                  <a:rPr lang="en-US" sz="2400" dirty="0">
                    <a:solidFill>
                      <a:schemeClr val="tx1"/>
                    </a:solidFill>
                  </a:rPr>
                  <a:t>x-5y+19 = 0 </a:t>
                </a:r>
                <a:r>
                  <a:rPr lang="as-IN" sz="2400" dirty="0">
                    <a:solidFill>
                      <a:schemeClr val="tx1"/>
                    </a:solidFill>
                  </a:rPr>
                  <a:t>অথবা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as-IN" sz="2400" dirty="0">
                    <a:solidFill>
                      <a:schemeClr val="tx1"/>
                    </a:solidFill>
                  </a:rPr>
                  <a:t>12</a:t>
                </a:r>
                <a:r>
                  <a:rPr lang="en-US" sz="2400" dirty="0">
                    <a:solidFill>
                      <a:schemeClr val="tx1"/>
                    </a:solidFill>
                  </a:rPr>
                  <a:t>x-5y – 33 = 0 </a:t>
                </a:r>
              </a:p>
              <a:p>
                <a:pPr algn="l"/>
                <a:endParaRPr lang="en-US" sz="20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864" r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8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58" y="0"/>
                <a:ext cx="9144000" cy="6858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একক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কাজঃ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i.3x – 6y + 8 = 0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রেখার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ঢাল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নির্ণয়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।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ii.X-অক্ষের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সমান্তরাল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রেখার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সমীকরণ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নির্ণয়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কর,যা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(1.3)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বিন্দু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দিয়া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অতিক্রম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করে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। 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err="1">
                    <a:solidFill>
                      <a:schemeClr val="tx1"/>
                    </a:solidFill>
                  </a:rPr>
                  <a:t>একক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কাজের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সমাধানঃ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 3x </a:t>
                </a:r>
                <a:r>
                  <a:rPr lang="en-US" sz="2000" dirty="0">
                    <a:solidFill>
                      <a:schemeClr val="tx1"/>
                    </a:solidFill>
                  </a:rPr>
                  <a:t>– 6y + 8 =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0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or,6y = 3x+8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or,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নির্ণেয়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রেখার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ঢাল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514350" indent="-514350">
                  <a:buAutoNum type="romanLcPeriod" startAt="2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X-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অক্ষের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সমান্তরাল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রেখার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সমীকরণ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……………..(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নং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সমীকরণ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1.3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)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বিন্দু দিয়া অতিক্রম করে</m:t>
                    </m:r>
                    <m:r>
                      <m:rPr>
                        <m:nor/>
                      </m:rPr>
                      <a:rPr lang="bn-IN" sz="20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endParaRPr lang="en-US" sz="2000" b="0" i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0" dirty="0" smtClean="0">
                    <a:solidFill>
                      <a:schemeClr val="tx1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000" b="0" i="0" dirty="0" smtClean="0">
                        <a:solidFill>
                          <a:schemeClr val="tx1"/>
                        </a:solidFill>
                      </a:rPr>
                      <m:t>কাজেই</m:t>
                    </m:r>
                    <m:r>
                      <m:rPr>
                        <m:nor/>
                      </m:rPr>
                      <a:rPr lang="bn-IN" sz="2000" b="0" i="0" dirty="0" smtClean="0">
                        <a:solidFill>
                          <a:schemeClr val="tx1"/>
                        </a:solidFill>
                      </a:rPr>
                      <m:t>,</m:t>
                    </m:r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b = 3 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নং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সমীকরণ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b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3 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বসিয়ে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পাই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</m:oMath>
                </a14:m>
                <a:endParaRPr lang="en-US" sz="2000" b="0" i="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3        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ইহাই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নির্ণেয়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সমীকরণ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b="0" i="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58" y="0"/>
                <a:ext cx="9144000" cy="6858000"/>
              </a:xfrm>
              <a:blipFill rotWithShape="1">
                <a:blip r:embed="rId2"/>
                <a:stretch>
                  <a:fillRect l="-532" t="-797" r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91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"/>
                <a:ext cx="9227127" cy="685799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</a:rPr>
                  <a:t>X-</a:t>
                </a:r>
                <a:r>
                  <a:rPr lang="as-IN" sz="2800" dirty="0" smtClean="0">
                    <a:solidFill>
                      <a:srgbClr val="C00000"/>
                    </a:solidFill>
                  </a:rPr>
                  <a:t>অক্ষ ও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Y-</a:t>
                </a:r>
                <a:r>
                  <a:rPr lang="as-IN" sz="2800" dirty="0" smtClean="0">
                    <a:solidFill>
                      <a:srgbClr val="C00000"/>
                    </a:solidFill>
                  </a:rPr>
                  <a:t>অক্ষের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as-IN" sz="2800" dirty="0" smtClean="0">
                    <a:solidFill>
                      <a:srgbClr val="C00000"/>
                    </a:solidFill>
                  </a:rPr>
                  <a:t>ছেদক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as-IN" sz="2800" dirty="0" smtClean="0">
                    <a:solidFill>
                      <a:srgbClr val="C00000"/>
                    </a:solidFill>
                  </a:rPr>
                  <a:t>রেখার সমীকরন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:  </a:t>
                </a:r>
              </a:p>
              <a:p>
                <a:pPr marL="0" indent="0">
                  <a:buNone/>
                </a:pPr>
                <a:r>
                  <a:rPr lang="as-IN" sz="2000" dirty="0">
                    <a:solidFill>
                      <a:srgbClr val="C00000"/>
                    </a:solidFill>
                  </a:rPr>
                  <a:t> </a:t>
                </a:r>
                <a:r>
                  <a:rPr lang="as-IN" sz="2000" dirty="0" smtClean="0">
                    <a:solidFill>
                      <a:schemeClr val="tx1"/>
                    </a:solidFill>
                  </a:rPr>
                  <a:t>ধরি,</a:t>
                </a:r>
                <a:r>
                  <a:rPr lang="en-US" sz="2000" dirty="0">
                    <a:solidFill>
                      <a:schemeClr val="tx1"/>
                    </a:solidFill>
                  </a:rPr>
                  <a:t> AB </a:t>
                </a:r>
                <a:r>
                  <a:rPr lang="as-IN" sz="2000" dirty="0" smtClean="0">
                    <a:solidFill>
                      <a:schemeClr val="tx1"/>
                    </a:solidFill>
                  </a:rPr>
                  <a:t>সরলরেখা</a:t>
                </a:r>
                <a:r>
                  <a:rPr lang="en-US" sz="2000" dirty="0">
                    <a:solidFill>
                      <a:schemeClr val="tx1"/>
                    </a:solidFill>
                  </a:rPr>
                  <a:t> X-</a:t>
                </a:r>
                <a:r>
                  <a:rPr lang="as-IN" sz="2000" dirty="0">
                    <a:solidFill>
                      <a:schemeClr val="tx1"/>
                    </a:solidFill>
                  </a:rPr>
                  <a:t>অক্ষ ও </a:t>
                </a:r>
                <a:r>
                  <a:rPr lang="en-US" sz="2000" dirty="0">
                    <a:solidFill>
                      <a:schemeClr val="tx1"/>
                    </a:solidFill>
                  </a:rPr>
                  <a:t>Y-</a:t>
                </a:r>
                <a:r>
                  <a:rPr lang="as-IN" sz="2000" dirty="0" smtClean="0">
                    <a:solidFill>
                      <a:schemeClr val="tx1"/>
                    </a:solidFill>
                  </a:rPr>
                  <a:t>অক্ষ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as-IN" sz="2000" dirty="0" smtClean="0">
                    <a:solidFill>
                      <a:schemeClr val="tx1"/>
                    </a:solidFill>
                  </a:rPr>
                  <a:t>থেকে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যথাক্রমে </a:t>
                </a:r>
                <a:r>
                  <a:rPr lang="as-IN" sz="2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 </a:t>
                </a:r>
                <a:r>
                  <a:rPr lang="as-IN" sz="2000" dirty="0" smtClean="0">
                    <a:solidFill>
                      <a:schemeClr val="tx1"/>
                    </a:solidFill>
                  </a:rPr>
                  <a:t>এবং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OB=b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অংশ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কেটে</a:t>
                </a:r>
                <a:endParaRPr lang="bn-IN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নিই</a:t>
                </a:r>
                <a:r>
                  <a:rPr lang="en-US" sz="2000" dirty="0">
                    <a:solidFill>
                      <a:schemeClr val="tx1"/>
                    </a:solidFill>
                  </a:rPr>
                  <a:t>। AB </a:t>
                </a:r>
                <a:r>
                  <a:rPr lang="as-IN" sz="2000" dirty="0" smtClean="0">
                    <a:solidFill>
                      <a:schemeClr val="tx1"/>
                    </a:solidFill>
                  </a:rPr>
                  <a:t>সরলরেখা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র উপর অবস্থিত যে কোন বিন্দু </a:t>
                </a:r>
                <a:r>
                  <a:rPr lang="en-US" sz="2000" dirty="0">
                    <a:solidFill>
                      <a:schemeClr val="tx1"/>
                    </a:solidFill>
                  </a:rPr>
                  <a:t>P(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x,y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হতে </a:t>
                </a:r>
                <a:r>
                  <a:rPr lang="en-US" sz="2000" dirty="0">
                    <a:solidFill>
                      <a:schemeClr val="tx1"/>
                    </a:solidFill>
                  </a:rPr>
                  <a:t>X-</a:t>
                </a:r>
                <a:r>
                  <a:rPr lang="bn-IN" sz="2000" dirty="0">
                    <a:solidFill>
                      <a:schemeClr val="tx1"/>
                    </a:solidFill>
                  </a:rPr>
                  <a:t>অক্ষ ও </a:t>
                </a:r>
                <a:r>
                  <a:rPr lang="en-US" sz="2000" dirty="0">
                    <a:solidFill>
                      <a:schemeClr val="tx1"/>
                    </a:solidFill>
                  </a:rPr>
                  <a:t>Y-</a:t>
                </a:r>
                <a:r>
                  <a:rPr lang="bn-IN" sz="2000" dirty="0">
                    <a:solidFill>
                      <a:schemeClr val="tx1"/>
                    </a:solidFill>
                  </a:rPr>
                  <a:t>অক্ষের উপর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যথাক্রমে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PM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ও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PN </a:t>
                </a:r>
                <a:r>
                  <a:rPr lang="as-IN" sz="2000" dirty="0">
                    <a:solidFill>
                      <a:schemeClr val="tx1"/>
                    </a:solidFill>
                  </a:rPr>
                  <a:t>লম্ব </a:t>
                </a:r>
                <a:r>
                  <a:rPr lang="as-IN" sz="2000" dirty="0" smtClean="0">
                    <a:solidFill>
                      <a:schemeClr val="tx1"/>
                    </a:solidFill>
                  </a:rPr>
                  <a:t>আ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কিঁ</a:t>
                </a:r>
                <a:r>
                  <a:rPr lang="as-IN" sz="2000" dirty="0" smtClean="0">
                    <a:solidFill>
                      <a:schemeClr val="tx1"/>
                    </a:solidFill>
                  </a:rPr>
                  <a:t>।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O , P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যোগ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করি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।  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𝑂𝐴𝐵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𝑂𝐴𝑃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𝑂𝐵𝑃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     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𝑂𝐴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𝑂𝐵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𝑂𝐴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𝑂𝐵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𝑃𝑁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ea typeface="Cambria Math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        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bx+ay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ab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ea typeface="Cambria Math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"/>
                <a:ext cx="9227127" cy="6857999"/>
              </a:xfrm>
              <a:blipFill rotWithShape="1">
                <a:blip r:embed="rId2"/>
                <a:stretch>
                  <a:fillRect l="-1515" t="-886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6019800" y="3581400"/>
            <a:ext cx="2743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553200" y="16002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00800" y="2057400"/>
            <a:ext cx="1676400" cy="1676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53200" y="2971800"/>
            <a:ext cx="7620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5200" y="2971800"/>
            <a:ext cx="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553200" y="2971800"/>
            <a:ext cx="76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15200" y="274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763000" y="3581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1295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10500" y="3581400"/>
            <a:ext cx="43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48400" y="2057400"/>
            <a:ext cx="6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2426732"/>
            <a:ext cx="30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48400" y="2796064"/>
            <a:ext cx="30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315200" y="3112532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62900" y="3581400"/>
            <a:ext cx="10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9000" y="3581400"/>
            <a:ext cx="16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00800" y="3581400"/>
            <a:ext cx="15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86997" y="27109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02026" y="3165396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2518</Words>
  <Application>Microsoft Office PowerPoint</Application>
  <PresentationFormat>On-screen Show (4:3)</PresentationFormat>
  <Paragraphs>300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User-PC</dc:creator>
  <cp:lastModifiedBy>User-PC</cp:lastModifiedBy>
  <cp:revision>44</cp:revision>
  <dcterms:created xsi:type="dcterms:W3CDTF">2006-08-16T00:00:00Z</dcterms:created>
  <dcterms:modified xsi:type="dcterms:W3CDTF">2020-05-27T12:11:35Z</dcterms:modified>
</cp:coreProperties>
</file>