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71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869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B464F7-8A34-482A-ABC8-11F0E2C8C293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CED858-3A16-490C-9FD6-67A74B1741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DEFEA-ADCD-4299-B937-667ACA240D7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ED858-3A16-490C-9FD6-67A74B1741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ED858-3A16-490C-9FD6-67A74B1741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5/21/2020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Relationship Id="rId9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219200" y="762000"/>
            <a:ext cx="6400800" cy="1371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ï‡f”Qv</a:t>
            </a:r>
            <a:r>
              <a:rPr lang="en-US" sz="54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sz="54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Awfb›`b</a:t>
            </a:r>
            <a:endParaRPr lang="en-US" sz="5400" dirty="0"/>
          </a:p>
        </p:txBody>
      </p:sp>
      <p:pic>
        <p:nvPicPr>
          <p:cNvPr id="3" name="Picture 2" descr="download (36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81200" y="2286000"/>
            <a:ext cx="4896853" cy="2819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600200" y="0"/>
            <a:ext cx="5791200" cy="53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latin typeface="SutonnyMJ"/>
                <a:cs typeface="Times New Roman"/>
              </a:rPr>
              <a:t>mgš^q</a:t>
            </a:r>
            <a:r>
              <a:rPr lang="en-US" sz="2400" dirty="0" smtClean="0">
                <a:latin typeface="SutonnyMJ"/>
                <a:cs typeface="Times New Roman"/>
              </a:rPr>
              <a:t>¸‡</a:t>
            </a:r>
            <a:r>
              <a:rPr lang="en-US" sz="2400" dirty="0" err="1" smtClean="0">
                <a:latin typeface="SutonnyMJ"/>
                <a:cs typeface="Times New Roman"/>
              </a:rPr>
              <a:t>jv</a:t>
            </a:r>
            <a:r>
              <a:rPr lang="en-US" sz="2400" dirty="0" smtClean="0">
                <a:latin typeface="SutonnyMJ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cs typeface="Times New Roman"/>
              </a:rPr>
              <a:t>Rv‡e`vi</a:t>
            </a:r>
            <a:r>
              <a:rPr lang="en-US" sz="2400" dirty="0" smtClean="0">
                <a:latin typeface="SutonnyMJ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cs typeface="Times New Roman"/>
              </a:rPr>
              <a:t>gva</a:t>
            </a:r>
            <a:r>
              <a:rPr lang="en-US" sz="2400" dirty="0" smtClean="0">
                <a:latin typeface="SutonnyMJ"/>
                <a:cs typeface="Times New Roman"/>
              </a:rPr>
              <a:t>¨‡g </a:t>
            </a:r>
            <a:r>
              <a:rPr lang="en-US" sz="2400" dirty="0" err="1" smtClean="0">
                <a:latin typeface="SutonnyMJ"/>
                <a:cs typeface="Times New Roman"/>
              </a:rPr>
              <a:t>mgvavb</a:t>
            </a:r>
            <a:endParaRPr lang="en-US" sz="2400" dirty="0"/>
          </a:p>
        </p:txBody>
      </p:sp>
      <p:sp>
        <p:nvSpPr>
          <p:cNvPr id="5" name="Rectangle 4"/>
          <p:cNvSpPr/>
          <p:nvPr/>
        </p:nvSpPr>
        <p:spPr>
          <a:xfrm>
            <a:off x="152400" y="457200"/>
            <a:ext cx="8763000" cy="6400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endParaRPr lang="en-US" b="1" dirty="0" smtClean="0">
              <a:solidFill>
                <a:srgbClr val="000000"/>
              </a:solidFill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b="1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mgš^qmg~n</a:t>
            </a:r>
            <a:r>
              <a:rPr lang="en-US" sz="2000" b="1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t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(1)1,000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UvKvi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Av¸‡b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webó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we‡ePbvi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c~‡e©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mgvcwb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gRy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¨ 51,000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UvKvq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g~j¨vqb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n‡q‡Q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| </a:t>
            </a:r>
            <a:endParaRPr lang="en-US" sz="2000" dirty="0" smtClean="0">
              <a:solidFill>
                <a:schemeClr val="bg1"/>
              </a:solidFill>
              <a:latin typeface="SutonnyMJ" pitchFamily="2" charset="0"/>
              <a:ea typeface="Times New Roman" pitchFamily="18" charset="0"/>
              <a:cs typeface="SutonnyMJ" pitchFamily="2" charset="0"/>
            </a:endParaRP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 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K)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mgvcbx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gRy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¨  †Wt 50000  (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PjwZ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m¤ú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`) L) Av¸‡b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webó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¨ †Wt 1000  (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cwiPvjb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 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wewµZ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c‡Y¨i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†µt 50000   ( Ñ)            µq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wnmve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   ‡µt1000    (Ñ)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(2)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gybvdvwenxb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weµq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2,000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weµ‡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qi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AšÍfz©³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Av‡Q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 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weµq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wnmve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†Wt (Ñ)2000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  µq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wnmve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  †µt (Ñ) 2000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(3)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LwiÏviMY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2,000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diZ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cvwV‡q‡Qb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wKš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‘ wnmvefz³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nqwb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mgvcbx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gRy`cY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¨  ‡Wt 2000 (+)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wewµZ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c‡Y¨i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†µt 2000 (Ñ)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(4) ‡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KzF‡Yi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2,000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  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KzFY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wnmve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†Wt  2000 (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cwiPvjb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)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   †`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bv`vi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wnmve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†µt 2000 (Ñ)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(5)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cÖvc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wnmv‡ei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10%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a‡i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KzFY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mwÂwZ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‰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Zwi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KzFY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mwÂwZ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wnmve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†Wt 2800 ( +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cwiPvjb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e¨q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)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‡`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bv`vi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wnmve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       †µt 2800 (Ñ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PjwZ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m¤ú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`)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(6)¯’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vqx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m¤úwËi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10%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AePq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avh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AePq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†Wt (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cwiPvjb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e¨q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) 20800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hš¿cvwZ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wnmve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†µ(Ñ)              15000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</a:t>
            </a:r>
            <a:r>
              <a:rPr lang="en-US" sz="2000" dirty="0" err="1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AvmevecÎ</a:t>
            </a:r>
            <a:r>
              <a:rPr lang="en-US" sz="2000" dirty="0" smtClean="0">
                <a:solidFill>
                  <a:schemeClr val="bg1"/>
                </a:solidFill>
                <a:latin typeface="SutonnyMJ" pitchFamily="2" charset="0"/>
                <a:cs typeface="SutonnyMJ" pitchFamily="2" charset="0"/>
              </a:rPr>
              <a:t>      †µt (Ñ)              5800</a:t>
            </a:r>
          </a:p>
          <a:p>
            <a:pPr marL="342900" lvl="0" indent="-342900" algn="just" fontAlgn="base">
              <a:spcBef>
                <a:spcPct val="0"/>
              </a:spcBef>
              <a:spcAft>
                <a:spcPct val="0"/>
              </a:spcAft>
              <a:tabLst>
                <a:tab pos="2743200" algn="ctr"/>
                <a:tab pos="5486400" algn="r"/>
              </a:tabLst>
            </a:pPr>
            <a:endParaRPr lang="en-US" sz="2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Line 4"/>
          <p:cNvSpPr>
            <a:spLocks noChangeShapeType="1"/>
          </p:cNvSpPr>
          <p:nvPr/>
        </p:nvSpPr>
        <p:spPr bwMode="auto">
          <a:xfrm flipH="1">
            <a:off x="3452813" y="457200"/>
            <a:ext cx="679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49" name="Line 1"/>
          <p:cNvSpPr>
            <a:spLocks noChangeShapeType="1"/>
          </p:cNvSpPr>
          <p:nvPr/>
        </p:nvSpPr>
        <p:spPr bwMode="auto">
          <a:xfrm flipH="1">
            <a:off x="4811713" y="457200"/>
            <a:ext cx="679450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1" name="Line 3"/>
          <p:cNvSpPr>
            <a:spLocks noChangeShapeType="1"/>
          </p:cNvSpPr>
          <p:nvPr/>
        </p:nvSpPr>
        <p:spPr bwMode="auto">
          <a:xfrm flipH="1">
            <a:off x="3452813" y="628650"/>
            <a:ext cx="679450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Line 2"/>
          <p:cNvSpPr>
            <a:spLocks noChangeShapeType="1"/>
          </p:cNvSpPr>
          <p:nvPr/>
        </p:nvSpPr>
        <p:spPr bwMode="auto">
          <a:xfrm flipH="1">
            <a:off x="4811713" y="628650"/>
            <a:ext cx="679450" cy="0"/>
          </a:xfrm>
          <a:prstGeom prst="line">
            <a:avLst/>
          </a:prstGeom>
          <a:noFill/>
          <a:ln w="25400" cmpd="dbl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152400" y="228600"/>
            <a:ext cx="8686800" cy="3754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PÆMÖvg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1" i="0" u="sng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</a:t>
            </a:r>
            <a:r>
              <a:rPr kumimoji="0" lang="en-US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©-2017: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m‡ivRbx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2016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31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wW‡m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¤^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Zvwi‡Li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iIqvwgj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wbgœiƒc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:-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wnmv‡ei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bvg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‡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WweU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‡µ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Znwej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20,000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I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cÖ‡`q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65,000	52,000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hš¿cvwZ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3,00,000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Awdm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mvc­vBR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9,000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5%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wewb‡qvM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(1-3-2016)	60,000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‡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eZb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LiP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26,000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fvov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LiP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(5/6 Ask)	10,000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cywÄf~Z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AePq-hš¿cvwZ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	10,000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AbycvwR©Z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mev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	25,000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Qwe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Zvjv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	1,10,000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10%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cÖ‡`q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bvU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	50,000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g~jab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	2,43,000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114800" algn="r"/>
                <a:tab pos="5486400" algn="r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4038600"/>
            <a:ext cx="8382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	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4,90,00	4,90,000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Ab¨vb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1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Z_¨vewj</a:t>
            </a:r>
            <a:r>
              <a:rPr kumimoji="0" lang="en-US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: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(1)	 2016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31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wW‡m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¤^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Zvwi‡L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AbycvwR©Z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mev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Av‡qi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20,000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AwR©Z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n‡q‡Q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(2)	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Awdm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mvc­vB‡Ri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Li‡Pi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6,000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cÖ‡`q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bv‡Ui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my`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c~Y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e‡Kqv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i‡q‡Q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(3)	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wnmv‡ei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Av`vq‡hvM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Ges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Aewkó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cÖvc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wnmv‡ei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Ici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5%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nv‡i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Abv`vqx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cvIbv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mwÂwZ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ivL‡Z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(4)	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hš¿cvwZi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Ici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cÖwZgv‡m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2,000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nv‡i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AePq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avh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Kivi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wm×vš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— †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bIqv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n‡q‡Q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(K)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wewb‡qv‡Mi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Ici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Abv`vqx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my‡`i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	2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(L)	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m‡ivRb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2016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31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wW‡m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¤^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ZvwiL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ch©š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—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mgvß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eQ‡ii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wbU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/¶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wZ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486400" algn="r"/>
              </a:tabLst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(M)	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m‡ivRbx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2016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31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wW‡m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¤^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Zvwi‡Li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gvwjKvbv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¯^Z¡ I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ewnt`vq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Dc¯’vcb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4</a:t>
            </a:r>
            <a:endParaRPr kumimoji="0" lang="en-US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838200" y="1143000"/>
            <a:ext cx="7772400" cy="30480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mKj‡K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80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80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80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mph" presetSubtype="1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4" dur="indefinite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5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341" y="3639310"/>
            <a:ext cx="528066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wbg©j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cvj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cÖfvlK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)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Avqye</a:t>
            </a:r>
            <a:r>
              <a:rPr lang="en-US" sz="2800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wewe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wmwU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K‡cv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©‡</a:t>
            </a:r>
            <a:r>
              <a:rPr lang="en-US" sz="2800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ikb</a:t>
            </a:r>
            <a:r>
              <a:rPr lang="en-US" sz="280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r>
              <a:rPr lang="en-US" sz="2800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KY©dzjx,PÆMÖvg</a:t>
            </a:r>
            <a:r>
              <a:rPr lang="en-US" sz="2000" dirty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/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endParaRPr lang="en-US" sz="4000" dirty="0">
              <a:solidFill>
                <a:srgbClr val="FF0000"/>
              </a:solidFill>
              <a:latin typeface="SutonnyCMJ" pitchFamily="2" charset="0"/>
            </a:endParaRPr>
          </a:p>
        </p:txBody>
      </p:sp>
      <p:pic>
        <p:nvPicPr>
          <p:cNvPr id="5" name="Picture 4" descr="69433053_738315739945202_5194402317582991360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2800" y="1371600"/>
            <a:ext cx="1981200" cy="220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85352340"/>
      </p:ext>
    </p:extLst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ownload (31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609600"/>
            <a:ext cx="2895600" cy="2312894"/>
          </a:xfrm>
          <a:prstGeom prst="rect">
            <a:avLst/>
          </a:prstGeom>
        </p:spPr>
      </p:pic>
      <p:pic>
        <p:nvPicPr>
          <p:cNvPr id="12" name="Picture 11" descr="download (40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" y="3657600"/>
            <a:ext cx="2895600" cy="2376124"/>
          </a:xfrm>
          <a:prstGeom prst="rect">
            <a:avLst/>
          </a:prstGeom>
        </p:spPr>
      </p:pic>
      <p:pic>
        <p:nvPicPr>
          <p:cNvPr id="15" name="Picture 14" descr="download (42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3400" y="4267200"/>
            <a:ext cx="2095500" cy="1394460"/>
          </a:xfrm>
          <a:prstGeom prst="rect">
            <a:avLst/>
          </a:prstGeom>
        </p:spPr>
      </p:pic>
      <p:pic>
        <p:nvPicPr>
          <p:cNvPr id="16" name="Picture 15" descr="download (46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24600" y="533400"/>
            <a:ext cx="2438400" cy="2270760"/>
          </a:xfrm>
          <a:prstGeom prst="rect">
            <a:avLst/>
          </a:prstGeom>
        </p:spPr>
      </p:pic>
      <p:pic>
        <p:nvPicPr>
          <p:cNvPr id="18" name="Picture 17" descr="download (32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429000" y="533400"/>
            <a:ext cx="2667000" cy="2362200"/>
          </a:xfrm>
          <a:prstGeom prst="rect">
            <a:avLst/>
          </a:prstGeom>
        </p:spPr>
      </p:pic>
      <p:pic>
        <p:nvPicPr>
          <p:cNvPr id="9" name="Picture 8" descr="download (55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248400" y="3581400"/>
            <a:ext cx="2514600" cy="2667000"/>
          </a:xfrm>
          <a:prstGeom prst="rect">
            <a:avLst/>
          </a:prstGeom>
        </p:spPr>
      </p:pic>
      <p:pic>
        <p:nvPicPr>
          <p:cNvPr id="11" name="Picture 10" descr="images (4).pn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52800" y="3657600"/>
            <a:ext cx="2415540" cy="2514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22279228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95400" y="1371600"/>
            <a:ext cx="6248400" cy="3962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wnmveweÁvb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1g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cÎ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smtClean="0">
                <a:latin typeface="SutonnyMJ" pitchFamily="2" charset="0"/>
                <a:cs typeface="SutonnyMJ" pitchFamily="2" charset="0"/>
              </a:rPr>
              <a:t>9g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Aa¨vq</a:t>
            </a:r>
            <a:endParaRPr lang="en-US" sz="4400" dirty="0" smtClean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Avw_©K</a:t>
            </a:r>
            <a:r>
              <a:rPr lang="en-US" sz="4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latin typeface="SutonnyMJ" pitchFamily="2" charset="0"/>
                <a:cs typeface="SutonnyMJ" pitchFamily="2" charset="0"/>
              </a:rPr>
              <a:t>weeiYx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1371600"/>
            <a:ext cx="6096000" cy="39624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wkLb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dj</a:t>
            </a:r>
            <a:endParaRPr lang="en-US" sz="3200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dirty="0" smtClean="0">
              <a:latin typeface="SutonnyMJ" pitchFamily="2" charset="0"/>
              <a:cs typeface="SutonnyMJ" pitchFamily="2" charset="0"/>
            </a:endParaRPr>
          </a:p>
          <a:p>
            <a:pPr>
              <a:buFont typeface="Wingdings" pitchFamily="2" charset="2"/>
              <a:buChar char="v"/>
            </a:pPr>
            <a:endParaRPr lang="en-US" sz="20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4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	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AsK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Kivi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mg~n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PvU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©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mg~n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g‡b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ivLvi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Dcvq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G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Aa¨v‡qi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cÖ‡qvRbxq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mgš^q</a:t>
            </a:r>
            <a:endParaRPr lang="en-US" sz="2800" dirty="0" smtClean="0">
              <a:latin typeface="SutonnyMJ" pitchFamily="2" charset="0"/>
              <a:cs typeface="SutonnyMJ" pitchFamily="2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	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m„Rbkxj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cÖ‡kœi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atin typeface="SutonnyMJ" pitchFamily="2" charset="0"/>
                <a:cs typeface="SutonnyMJ" pitchFamily="2" charset="0"/>
              </a:rPr>
              <a:t>mgvavb</a:t>
            </a:r>
            <a:r>
              <a:rPr lang="en-US" sz="2800" dirty="0" smtClean="0">
                <a:latin typeface="SutonnyMJ" pitchFamily="2" charset="0"/>
                <a:cs typeface="SutonnyMJ" pitchFamily="2" charset="0"/>
              </a:rPr>
              <a:t> </a:t>
            </a:r>
          </a:p>
          <a:p>
            <a:pPr algn="ctr"/>
            <a:endParaRPr lang="en-US" sz="2800" dirty="0">
              <a:latin typeface="SutonnyMJ" pitchFamily="2" charset="0"/>
              <a:cs typeface="SutonnyMJ" pitchFamily="2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52400"/>
            <a:ext cx="777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      </a:t>
            </a:r>
          </a:p>
          <a:p>
            <a:pPr algn="ctr">
              <a:lnSpc>
                <a:spcPct val="115000"/>
              </a:lnSpc>
            </a:pP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eû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avc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wek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`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Avq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weeiYx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</a:p>
          <a:p>
            <a:pPr algn="ctr">
              <a:lnSpc>
                <a:spcPct val="115000"/>
              </a:lnSpc>
            </a:pP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31 ‡k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wW‡m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¤^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i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2020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mv‡ji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mgvß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eQ‡ii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Rb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¨</a:t>
            </a:r>
          </a:p>
          <a:p>
            <a:pPr algn="ctr">
              <a:lnSpc>
                <a:spcPct val="115000"/>
              </a:lnSpc>
            </a:pP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 </a:t>
            </a:r>
            <a:endParaRPr lang="en-US" sz="1400" dirty="0">
              <a:ea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066800"/>
            <a:ext cx="8382000" cy="563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219201"/>
          <a:ext cx="8001000" cy="48463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066800"/>
                <a:gridCol w="1143000"/>
                <a:gridCol w="1295400"/>
              </a:tblGrid>
              <a:tr h="355434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cs typeface="Times New Roman"/>
                        </a:rPr>
                        <a:t>weeiY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80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24839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cÖZ¨ÿ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cwiPvjb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Avqt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weµq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dirty="0" smtClean="0">
                          <a:latin typeface="SutonnyMJ" pitchFamily="2" charset="0"/>
                          <a:cs typeface="SutonnyMJ" pitchFamily="2" charset="0"/>
                        </a:rPr>
                        <a:t>Ñ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latin typeface="SutonnyMJ" pitchFamily="2" charset="0"/>
                          <a:cs typeface="SutonnyMJ" pitchFamily="2" charset="0"/>
                        </a:rPr>
                        <a:t>weµq</a:t>
                      </a:r>
                      <a:r>
                        <a:rPr lang="en-US" sz="2000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diZ</a:t>
                      </a:r>
                      <a:endParaRPr lang="en-US" sz="20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****</a:t>
                      </a:r>
                      <a:endParaRPr lang="en-US" sz="2000" dirty="0"/>
                    </a:p>
                  </a:txBody>
                  <a:tcPr/>
                </a:tc>
              </a:tr>
              <a:tr h="454288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(Ñ)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cÖZ¨ÿ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cwiPvjb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e¨q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/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wewµZ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c‡b¨i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e¨q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t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jvf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+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c‡ivÿ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cwiPvjb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Avq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(Ñ)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c‡ivÿ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cwiPvjb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e¨q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mg~nt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K)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weµq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e›Ub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LiP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mg~n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L)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Awdm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cÖkvmwbK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LiP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mg~n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cwiPvjb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gybvdv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(+)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AcwiPvjb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Avq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(Ñ)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AcwiPvjb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e¨q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endParaRPr lang="en-US" sz="2000" dirty="0" smtClean="0"/>
                    </a:p>
                    <a:p>
                      <a:r>
                        <a:rPr lang="en-US" sz="2000" dirty="0" smtClean="0"/>
                        <a:t>****</a:t>
                      </a:r>
                      <a:endParaRPr lang="en-US" sz="2000" dirty="0"/>
                    </a:p>
                  </a:txBody>
                  <a:tcPr/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wbU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Avq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/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wbU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16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ÿwZ</a:t>
                      </a:r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****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38200" y="152400"/>
            <a:ext cx="77724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15000"/>
              </a:lnSpc>
            </a:pP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      </a:t>
            </a:r>
          </a:p>
          <a:p>
            <a:pPr algn="ctr">
              <a:lnSpc>
                <a:spcPct val="115000"/>
              </a:lnSpc>
            </a:pP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Avw_©K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weeiYx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</a:t>
            </a:r>
          </a:p>
          <a:p>
            <a:pPr algn="ctr">
              <a:lnSpc>
                <a:spcPct val="115000"/>
              </a:lnSpc>
            </a:pP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31 ‡k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wW‡m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¤^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i</a:t>
            </a:r>
            <a:r>
              <a:rPr lang="en-US" sz="2400" dirty="0" smtClean="0">
                <a:latin typeface="SutonnyMJ"/>
                <a:ea typeface="Times New Roman"/>
                <a:cs typeface="Times New Roman"/>
              </a:rPr>
              <a:t> 2020 </a:t>
            </a:r>
            <a:r>
              <a:rPr lang="en-US" sz="2400" dirty="0" err="1" smtClean="0">
                <a:latin typeface="SutonnyMJ"/>
                <a:ea typeface="Times New Roman"/>
                <a:cs typeface="Times New Roman"/>
              </a:rPr>
              <a:t>mvj</a:t>
            </a:r>
            <a:endParaRPr lang="en-US" sz="2400" dirty="0" smtClean="0">
              <a:latin typeface="SutonnyMJ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</a:pPr>
            <a:r>
              <a:rPr lang="en-US" sz="3200" dirty="0" smtClean="0">
                <a:latin typeface="SutonnyMJ"/>
                <a:ea typeface="Times New Roman"/>
                <a:cs typeface="Times New Roman"/>
              </a:rPr>
              <a:t>  </a:t>
            </a:r>
            <a:endParaRPr lang="en-US" sz="1400" dirty="0">
              <a:ea typeface="Times New Roman"/>
              <a:cs typeface="Times New Roman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04800" y="1066800"/>
            <a:ext cx="8382000" cy="5638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457200" y="1219201"/>
          <a:ext cx="8001000" cy="4922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95800"/>
                <a:gridCol w="1066800"/>
                <a:gridCol w="1143000"/>
                <a:gridCol w="1295400"/>
              </a:tblGrid>
              <a:tr h="3554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SutonnyMJ"/>
                          <a:ea typeface="Times New Roman"/>
                          <a:cs typeface="Times New Roman"/>
                        </a:rPr>
                        <a:t>UvKv</a:t>
                      </a:r>
                      <a:endParaRPr lang="en-US" sz="1800" dirty="0" smtClean="0">
                        <a:latin typeface="SutonnyMJ"/>
                        <a:ea typeface="Times New Roman"/>
                        <a:cs typeface="Times New Roman"/>
                      </a:endParaRPr>
                    </a:p>
                  </a:txBody>
                  <a:tcPr/>
                </a:tc>
              </a:tr>
              <a:tr h="624839"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mg~n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t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 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K)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PjwZ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mg~n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L)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wewb‡qvM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mg~n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M) ¯’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vqx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`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mg~n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N)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Amgwš^Z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e¨q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mg~n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</a:tr>
              <a:tr h="457199">
                <a:tc>
                  <a:txBody>
                    <a:bodyPr/>
                    <a:lstStyle/>
                    <a:p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m¤ú</a:t>
                      </a:r>
                      <a:r>
                        <a:rPr lang="en-US" sz="200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</a:txBody>
                  <a:tcPr/>
                </a:tc>
              </a:tr>
              <a:tr h="5334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vq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I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gvwjKvbvmË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¡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mg~n</a:t>
                      </a:r>
                      <a:r>
                        <a:rPr lang="en-US" sz="200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t</a:t>
                      </a:r>
                      <a:endParaRPr lang="en-US" sz="200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</a:tr>
              <a:tr h="454288">
                <a:tc>
                  <a:txBody>
                    <a:bodyPr/>
                    <a:lstStyle/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 K)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PjwZ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vq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mg~n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L) `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x©N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gqv`x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vq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mg~n</a:t>
                      </a:r>
                      <a:endParaRPr lang="en-US" sz="2000" baseline="0" dirty="0" smtClean="0">
                        <a:solidFill>
                          <a:schemeClr val="tx1"/>
                        </a:solidFill>
                        <a:latin typeface="SutonnyMJ" pitchFamily="2" charset="0"/>
                        <a:cs typeface="SutonnyMJ" pitchFamily="2" charset="0"/>
                      </a:endParaRPr>
                    </a:p>
                    <a:p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  M) </a:t>
                      </a:r>
                      <a:r>
                        <a:rPr lang="en-US" sz="20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gvwjKvbv</a:t>
                      </a:r>
                      <a:r>
                        <a:rPr lang="en-US" sz="20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¯^Ë¡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****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 smtClean="0"/>
                    </a:p>
                  </a:txBody>
                  <a:tcPr/>
                </a:tc>
              </a:tr>
              <a:tr h="640079">
                <a:tc>
                  <a:txBody>
                    <a:bodyPr/>
                    <a:lstStyle/>
                    <a:p>
                      <a:r>
                        <a:rPr lang="en-US" sz="1600" baseline="0" dirty="0" smtClean="0">
                          <a:latin typeface="SutonnyMJ" pitchFamily="2" charset="0"/>
                          <a:cs typeface="SutonnyMJ" pitchFamily="2" charset="0"/>
                        </a:rPr>
                        <a:t>   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gvU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`</a:t>
                      </a: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vq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latin typeface="SutonnyMJ" pitchFamily="2" charset="0"/>
                          <a:cs typeface="SutonnyMJ" pitchFamily="2" charset="0"/>
                        </a:rPr>
                        <a:t>  </a:t>
                      </a:r>
                      <a:endParaRPr lang="en-US" sz="1600" dirty="0" smtClean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****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 flipH="1">
            <a:off x="2331716" y="76200"/>
            <a:ext cx="4678681" cy="457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m„Rbkxj</a:t>
            </a:r>
            <a:r>
              <a:rPr lang="en-US" sz="2400" dirty="0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SutonnyMJ" pitchFamily="2" charset="0"/>
                <a:ea typeface="Calibri" pitchFamily="34" charset="0"/>
                <a:cs typeface="SutonnyMJ" pitchFamily="2" charset="0"/>
              </a:rPr>
              <a:t>cÖkœ</a:t>
            </a:r>
            <a:endParaRPr lang="en-US" sz="24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752600" y="1289305"/>
          <a:ext cx="6324600" cy="5404358"/>
        </p:xfrm>
        <a:graphic>
          <a:graphicData uri="http://schemas.openxmlformats.org/drawingml/2006/table">
            <a:tbl>
              <a:tblPr/>
              <a:tblGrid>
                <a:gridCol w="4458774"/>
                <a:gridCol w="960351"/>
                <a:gridCol w="905475"/>
              </a:tblGrid>
              <a:tr h="463551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wnmv‡ei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wk‡ivbvg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‡WweU UvKv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‡µwWU UvKv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744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dzjab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3,00,000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cÖvc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¨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wnmve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 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cÖ‡`q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wnmve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30,000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45,000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hš¿cvwZ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1,50,000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AvmevecÎ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58,000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µq I </a:t>
                      </a:r>
                      <a:r>
                        <a:rPr lang="en-US" sz="1400" dirty="0" err="1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weµq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1,09,000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93,500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KzFY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1,500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KzFY mwÂwZ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4,500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Ki I AwfKi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3,500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12% FYcÎ (1-7-2018)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70,000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fvov I Dcfvov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40,000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8,000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cÖviw¤¢K gRy` cY¨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10,000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BRviv m¤úwË (10 eQ‡ii Rb¨)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10,000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e¨vsK RgvwZwi³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45,000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e¨vsK Rgvi DØ„Ë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8,000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cÖ‡`q †bvU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24,000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Awdm LiPvewj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10,000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46840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f¨vU PjwZ wnmve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20,000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551"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Su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5,20,000</a:t>
                      </a:r>
                      <a:endParaRPr lang="en-US" sz="140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SutonnyMJ"/>
                          <a:ea typeface="Times New Roman"/>
                          <a:cs typeface="AtraiMJ"/>
                        </a:rPr>
                        <a:t>5,20,000</a:t>
                      </a:r>
                      <a:endParaRPr lang="en-US" sz="1400" dirty="0">
                        <a:solidFill>
                          <a:srgbClr val="000000"/>
                        </a:solidFill>
                        <a:latin typeface="SabrenaTonnyMJ"/>
                        <a:ea typeface="Times New Roman"/>
                        <a:cs typeface="AtraiMJ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838200"/>
            <a:ext cx="89154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ivRkvnx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evW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©-2019: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wgjb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UªWvm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©-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2018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mv‡ji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31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wW‡m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¤^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Zvwi‡L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iIqvwgjwU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wb¤œiƒc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t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19200"/>
            <a:ext cx="8686800" cy="5257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381000" y="1447800"/>
            <a:ext cx="8458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20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mgš^qmg~n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t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(1)1,000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Av¸‡b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webó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we‡ePbvi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c~‡e©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mgvcwb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gRy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`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51,000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g~j¨vqb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n‡q‡Q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|(2)	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gybvdvwenxb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weµq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weµ‡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AšÍfz©³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Av‡Q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|(3)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LwiÏviMY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diZ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cvwV‡q‡Qb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wKš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‘ wnmvefz³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nqwb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|(4)‡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KzF‡Yi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2,000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|(5)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cÖvc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¨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wnmv‡ei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KzFY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mwÂwZ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‰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Zwi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|(6)¯’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vqx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m¤úwËi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Dci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10%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AePq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avh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©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Ki‡Z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n‡e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endParaRPr lang="en-US" sz="20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(K)</a:t>
            </a:r>
            <a:r>
              <a:rPr kumimoji="0" lang="en-US" sz="20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weµ‡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2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(L)	 ‡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jvf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23,500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UvKv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a‡i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jvf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ev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ÿwZi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(M)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eQi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k‡l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gvU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m¤úwËi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cwigvY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wbY©q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 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Ki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|		4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743200" algn="ctr"/>
                <a:tab pos="5486400" algn="r"/>
              </a:tabLst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SutonnyMJ" pitchFamily="2" charset="0"/>
                <a:ea typeface="Times New Roman" pitchFamily="18" charset="0"/>
                <a:cs typeface="SutonnyMJ" pitchFamily="2" charset="0"/>
              </a:rPr>
              <a:t>	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104</TotalTime>
  <Words>637</Words>
  <Application>Microsoft Office PowerPoint</Application>
  <PresentationFormat>On-screen Show (4:3)</PresentationFormat>
  <Paragraphs>186</Paragraphs>
  <Slides>13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USER</cp:lastModifiedBy>
  <cp:revision>19</cp:revision>
  <dcterms:created xsi:type="dcterms:W3CDTF">2006-08-16T00:00:00Z</dcterms:created>
  <dcterms:modified xsi:type="dcterms:W3CDTF">2020-05-21T19:03:58Z</dcterms:modified>
</cp:coreProperties>
</file>