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66" r:id="rId2"/>
    <p:sldId id="258" r:id="rId3"/>
    <p:sldId id="267" r:id="rId4"/>
    <p:sldId id="257" r:id="rId5"/>
    <p:sldId id="259" r:id="rId6"/>
    <p:sldId id="261" r:id="rId7"/>
    <p:sldId id="269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3335-9340-4FE4-9207-B6839AEB8C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BCBA4-2F79-4BB1-ACF9-660D3AF536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CBA4-2F79-4BB1-ACF9-660D3AF5362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685800"/>
            <a:ext cx="556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Awfb›`b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905000"/>
            <a:ext cx="5562600" cy="3200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066800"/>
            <a:ext cx="88392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 rot="10800000" flipV="1">
            <a:off x="152400" y="3527524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950" algn="l"/>
                <a:tab pos="6743700" algn="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00200" y="76200"/>
            <a:ext cx="5791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000" dirty="0"/>
          </a:p>
        </p:txBody>
      </p:sp>
      <p:sp>
        <p:nvSpPr>
          <p:cNvPr id="142337" name="Rectangle 1"/>
          <p:cNvSpPr>
            <a:spLocks noChangeArrowheads="1"/>
          </p:cNvSpPr>
          <p:nvPr/>
        </p:nvSpPr>
        <p:spPr bwMode="auto">
          <a:xfrm>
            <a:off x="228600" y="1143000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1|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XvKv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©-2017 	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KY©dzjx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2016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2,700 GKK 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GKK 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m¤úyi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Mo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weµqg~j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30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mswk­ó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¯’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vqx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LiP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18,00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cwieZ©bkxj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nvi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weµ‡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70%|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(K)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KY©dzjx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GKK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cÖvšÍ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(L)	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mg‡”Q`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we›`y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GKK 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Both" startAt="13"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mg‡”Q`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©¯—‡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ZvwjKv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cÖ¯‘Z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2400" b="1" dirty="0" smtClean="0"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lang="en-US" sz="24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ivRkvnx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©-2017 	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Drcv`b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GKKcÖwZ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KuvPvgvj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I 2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cÖZ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¨¶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gRywi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eve`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KviLvbv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fvov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Ab¨vb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¯’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vqx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eve` 20,000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cY¨wUi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weµqg~j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10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wba©viY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j¶¨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gvÎv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aiv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7,000 GKK|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(K)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GKKcÖwZ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Ëvsk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		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(L)	 KZ GKK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¶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		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(M)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wbivcËvcÖvšÍ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(GKK)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gybvdvi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	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8200" y="1143000"/>
            <a:ext cx="7848600" cy="297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13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>
    <p:circl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1" y="3639310"/>
            <a:ext cx="52806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280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KY©dzjx,PÆMÖvg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1371600"/>
            <a:ext cx="1828800" cy="192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53523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09600"/>
            <a:ext cx="3411440" cy="1927860"/>
          </a:xfrm>
          <a:prstGeom prst="rect">
            <a:avLst/>
          </a:prstGeom>
        </p:spPr>
      </p:pic>
      <p:pic>
        <p:nvPicPr>
          <p:cNvPr id="5" name="Picture 4" descr="download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352800"/>
            <a:ext cx="3124200" cy="2285100"/>
          </a:xfrm>
          <a:prstGeom prst="rect">
            <a:avLst/>
          </a:prstGeom>
        </p:spPr>
      </p:pic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587829"/>
            <a:ext cx="3276600" cy="2106385"/>
          </a:xfrm>
          <a:prstGeom prst="rect">
            <a:avLst/>
          </a:prstGeom>
        </p:spPr>
      </p:pic>
      <p:pic>
        <p:nvPicPr>
          <p:cNvPr id="7" name="Picture 6" descr="download (2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352800"/>
            <a:ext cx="3429000" cy="24384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2484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400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solidFill>
                <a:schemeClr val="accent5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10g </a:t>
            </a:r>
            <a:r>
              <a:rPr lang="en-US" sz="4400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Aa¨vq</a:t>
            </a:r>
            <a:endParaRPr lang="en-US" sz="4400" dirty="0" smtClean="0">
              <a:solidFill>
                <a:schemeClr val="accent5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e¨e¯</a:t>
            </a:r>
            <a:r>
              <a:rPr lang="en-US" sz="4400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’cbv</a:t>
            </a:r>
            <a:r>
              <a:rPr lang="en-US" sz="4400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wnmveweÁvb</a:t>
            </a:r>
            <a:endParaRPr lang="en-US" sz="4400" dirty="0">
              <a:solidFill>
                <a:schemeClr val="accent5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60960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myÎvejx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33400"/>
            <a:ext cx="7924800" cy="617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685800"/>
          <a:ext cx="7391400" cy="6019799"/>
        </p:xfrm>
        <a:graphic>
          <a:graphicData uri="http://schemas.openxmlformats.org/drawingml/2006/table">
            <a:tbl>
              <a:tblPr/>
              <a:tblGrid>
                <a:gridCol w="3942080"/>
                <a:gridCol w="3449320"/>
              </a:tblGrid>
              <a:tr h="7729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S = sales 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weµq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11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FC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= Fixed cost 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(¯’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vbx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e¨q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1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</a:rPr>
                        <a:t>Vc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Variable Cost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cwieZ©kxj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e¨q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3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P = Profit </a:t>
                      </a:r>
                      <a:r>
                        <a:rPr lang="en-US" sz="2000" dirty="0" err="1" smtClean="0">
                          <a:latin typeface="SutonnyMJ"/>
                          <a:ea typeface="Times New Roman"/>
                          <a:cs typeface="Times New Roman"/>
                        </a:rPr>
                        <a:t>gybvdv</a:t>
                      </a:r>
                      <a:endParaRPr lang="en-US" sz="200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CM = Contribution Margin </a:t>
                      </a:r>
                      <a:r>
                        <a:rPr lang="en-US" sz="2000" dirty="0" err="1" smtClean="0">
                          <a:latin typeface="SutonnyMJ"/>
                          <a:ea typeface="Times New Roman"/>
                          <a:cs typeface="Times New Roman"/>
                        </a:rPr>
                        <a:t>Aby`vb</a:t>
                      </a:r>
                      <a:r>
                        <a:rPr lang="en-US" sz="20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SutonnyMJ"/>
                          <a:ea typeface="Times New Roman"/>
                          <a:cs typeface="Times New Roman"/>
                        </a:rPr>
                        <a:t>cÖvšÍ</a:t>
                      </a:r>
                      <a:endParaRPr lang="en-US" sz="200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CMR = Contribution Margin Ratio </a:t>
                      </a:r>
                      <a:r>
                        <a:rPr lang="en-US" sz="2000" dirty="0" smtClean="0">
                          <a:latin typeface="SutonnyMJ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 smtClean="0">
                          <a:latin typeface="SutonnyMJ"/>
                          <a:ea typeface="Times New Roman"/>
                          <a:cs typeface="Times New Roman"/>
                        </a:rPr>
                        <a:t>Aby`vb</a:t>
                      </a:r>
                      <a:r>
                        <a:rPr lang="en-US" sz="20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SutonnyMJ"/>
                          <a:ea typeface="Times New Roman"/>
                          <a:cs typeface="Times New Roman"/>
                        </a:rPr>
                        <a:t>cÖvšÍ</a:t>
                      </a:r>
                      <a:r>
                        <a:rPr lang="en-US" sz="20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SutonnyMJ"/>
                          <a:ea typeface="Times New Roman"/>
                          <a:cs typeface="Times New Roman"/>
                        </a:rPr>
                        <a:t>AbycvZ</a:t>
                      </a:r>
                      <a:r>
                        <a:rPr lang="en-US" sz="2000" dirty="0" smtClean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2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5.</a:t>
                      </a:r>
                      <a:r>
                        <a:rPr lang="en-US" sz="24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BEP = Break Event Point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Aby</a:t>
                      </a:r>
                      <a:r>
                        <a:rPr lang="en-US" sz="2000" dirty="0">
                          <a:latin typeface="SutonnyMJ"/>
                          <a:ea typeface="Times New Roman"/>
                          <a:cs typeface="Times New Roman"/>
                        </a:rPr>
                        <a:t>‡”Q` </a:t>
                      </a:r>
                      <a:r>
                        <a:rPr lang="en-US" sz="2000" dirty="0" err="1">
                          <a:latin typeface="SutonnyMJ"/>
                          <a:ea typeface="Times New Roman"/>
                          <a:cs typeface="Times New Roman"/>
                        </a:rPr>
                        <a:t>we›`</a:t>
                      </a:r>
                      <a:r>
                        <a:rPr lang="en-US" sz="2000" dirty="0" err="1" smtClean="0">
                          <a:latin typeface="SutonnyMJ"/>
                          <a:ea typeface="Times New Roman"/>
                          <a:cs typeface="Times New Roman"/>
                        </a:rPr>
                        <a:t>y</a:t>
                      </a:r>
                      <a:endParaRPr lang="en-US" sz="200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85800" y="838200"/>
          <a:ext cx="3429000" cy="533400"/>
        </p:xfrm>
        <a:graphic>
          <a:graphicData uri="http://schemas.openxmlformats.org/presentationml/2006/ole">
            <p:oleObj spid="_x0000_s20482" name="Equation" r:id="rId3" imgW="1066680" imgH="17748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762000" y="1524000"/>
          <a:ext cx="3352800" cy="419100"/>
        </p:xfrm>
        <a:graphic>
          <a:graphicData uri="http://schemas.openxmlformats.org/presentationml/2006/ole">
            <p:oleObj spid="_x0000_s20483" name="Equation" r:id="rId4" imgW="1066680" imgH="17748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838201" y="2209800"/>
          <a:ext cx="3505200" cy="403225"/>
        </p:xfrm>
        <a:graphic>
          <a:graphicData uri="http://schemas.openxmlformats.org/presentationml/2006/ole">
            <p:oleObj spid="_x0000_s20484" name="Equation" r:id="rId5" imgW="863280" imgH="17748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838200" y="3200400"/>
          <a:ext cx="3505200" cy="777875"/>
        </p:xfrm>
        <a:graphic>
          <a:graphicData uri="http://schemas.openxmlformats.org/presentationml/2006/ole">
            <p:oleObj spid="_x0000_s20485" name="Equation" r:id="rId6" imgW="2019240" imgH="393480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990600" y="5334000"/>
          <a:ext cx="3124200" cy="1099040"/>
        </p:xfrm>
        <a:graphic>
          <a:graphicData uri="http://schemas.openxmlformats.org/presentationml/2006/ole">
            <p:oleObj spid="_x0000_s20486" name="Equation" r:id="rId7" imgW="1218960" imgH="393480" progId="Equation.3">
              <p:embed/>
            </p:oleObj>
          </a:graphicData>
        </a:graphic>
      </p:graphicFrame>
      <p:sp>
        <p:nvSpPr>
          <p:cNvPr id="15" name="Oval 14"/>
          <p:cNvSpPr/>
          <p:nvPr/>
        </p:nvSpPr>
        <p:spPr>
          <a:xfrm>
            <a:off x="2209800" y="0"/>
            <a:ext cx="3886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myÎvejx</a:t>
            </a:r>
            <a:endParaRPr lang="en-US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4800600" cy="609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myÎvejx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609600"/>
            <a:ext cx="83820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609600"/>
          <a:ext cx="7772400" cy="5715000"/>
        </p:xfrm>
        <a:graphic>
          <a:graphicData uri="http://schemas.openxmlformats.org/drawingml/2006/table">
            <a:tbl>
              <a:tblPr/>
              <a:tblGrid>
                <a:gridCol w="3484179"/>
                <a:gridCol w="4288221"/>
              </a:tblGrid>
              <a:tr h="8948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6.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88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MS = Marginal safety </a:t>
                      </a: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wbivcËv</a:t>
                      </a:r>
                      <a:r>
                        <a:rPr lang="en-US" sz="24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cÖvšÍ</a:t>
                      </a:r>
                      <a:endParaRPr lang="en-US" sz="240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2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8. </a:t>
                      </a: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81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MSR = Marginal safety Ratio </a:t>
                      </a: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wbivcËv</a:t>
                      </a:r>
                      <a:r>
                        <a:rPr lang="en-US" sz="24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cÖvšÍ</a:t>
                      </a:r>
                      <a:r>
                        <a:rPr lang="en-US" sz="24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AbycvZ</a:t>
                      </a:r>
                      <a:endParaRPr lang="en-US" sz="240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endParaRPr lang="en-US" sz="3200" dirty="0"/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2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ES=Expected 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Sales </a:t>
                      </a: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400" dirty="0" err="1">
                          <a:latin typeface="SutonnyMJ"/>
                          <a:ea typeface="Times New Roman"/>
                          <a:cs typeface="Times New Roman"/>
                        </a:rPr>
                        <a:t>cÖZ¨vwkZ</a:t>
                      </a: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SutonnyMJ"/>
                          <a:ea typeface="Times New Roman"/>
                          <a:cs typeface="Times New Roman"/>
                        </a:rPr>
                        <a:t>weµq</a:t>
                      </a:r>
                      <a:r>
                        <a:rPr lang="en-US" sz="2400" dirty="0" smtClean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 EP = Expected Profit  </a:t>
                      </a:r>
                      <a:r>
                        <a:rPr lang="en-US" sz="2400" dirty="0" smtClean="0">
                          <a:latin typeface="SutonnyMJ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cÖZ¨vwkZ</a:t>
                      </a:r>
                      <a:r>
                        <a:rPr lang="en-US" sz="24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gybvdv</a:t>
                      </a:r>
                      <a:r>
                        <a:rPr lang="en-US" sz="2400" dirty="0" smtClean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4909" marR="64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600200" y="685800"/>
          <a:ext cx="2389810" cy="625475"/>
        </p:xfrm>
        <a:graphic>
          <a:graphicData uri="http://schemas.openxmlformats.org/presentationml/2006/ole">
            <p:oleObj spid="_x0000_s39943" name="Equation" r:id="rId3" imgW="1168200" imgH="39348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828800" y="3200400"/>
          <a:ext cx="1676400" cy="891702"/>
        </p:xfrm>
        <a:graphic>
          <a:graphicData uri="http://schemas.openxmlformats.org/presentationml/2006/ole">
            <p:oleObj spid="_x0000_s39944" name="Equation" r:id="rId4" imgW="748975" imgH="393529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219200" y="5257800"/>
          <a:ext cx="2971800" cy="701675"/>
        </p:xfrm>
        <a:graphic>
          <a:graphicData uri="http://schemas.openxmlformats.org/presentationml/2006/ole">
            <p:oleObj spid="_x0000_s39945" name="Equation" r:id="rId5" imgW="1079280" imgH="393480" progId="Equation.3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251960" y="1600200"/>
          <a:ext cx="3096492" cy="457200"/>
        </p:xfrm>
        <a:graphic>
          <a:graphicData uri="http://schemas.openxmlformats.org/presentationml/2006/ole">
            <p:oleObj spid="_x0000_s39946" name="Equation" r:id="rId6" imgW="927000" imgH="177480" progId="Equation.3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1219200" y="2286000"/>
          <a:ext cx="3050569" cy="399836"/>
        </p:xfrm>
        <a:graphic>
          <a:graphicData uri="http://schemas.openxmlformats.org/presentationml/2006/ole">
            <p:oleObj spid="_x0000_s39947" name="Equation" r:id="rId7" imgW="927000" imgH="177480" progId="Equation.3">
              <p:embed/>
            </p:oleObj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89916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57200" y="1066800"/>
            <a:ext cx="85344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1.G.we.wm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cyZzj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mieivnKvix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cÖwZôvb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Rvcvb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†_‡K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cyZzj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Avg`vwb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cyZzj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80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µq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µ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v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1,00,000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	              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PÆMÖvg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‡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2016)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K.mg‡”Q`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we›`y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L.bM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cÖevn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†Kb ˆ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Zwi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M.KqwU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cyZzj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µ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G.we.wm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Kv‡bv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ÿwZ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‡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hw` 20,000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gybvdv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AR©b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mg‡”Q`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we›`y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A‡cÿv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ewk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cyZzj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µ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endParaRPr lang="en-US" dirty="0" smtClean="0"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2.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Drcv`bKvix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cÖwZôv‡bi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kv‡U©i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weµqg~j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450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cÖwZôv‡bi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w¯’ie¨q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10,000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kv‡U©i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cwieZ©bkxj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gybvdv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e„w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×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KŠkj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wn‡m‡e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cÖwZôv‡bi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e¨e¯’vcK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wgZv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AvMvgx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kv‡U©i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weµqg~j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50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Kwg‡q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weµ‡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wm×všÍ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wb‡jb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8000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10,00,000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gybvdv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AR©‡bi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cwiKíbv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MÖnY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K‡i‡Qb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XvKv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‡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2016)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K.wd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«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cÖevn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	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L.mg‡”Q`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we›`y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cÖfve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we¯ÍviKvix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Dcv`vb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¸‡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DÏxc‡Ki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ewY©Z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¯^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vfvweK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Ae¯’vq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cÖwZôv‡bi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jvf-ÿwZ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wKQzB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DÏxc‡K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ewY©Z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cwiewZ©Z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cwiw¯’wZ‡Z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wgZzi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cwiKíb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ev¯Íevqbv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m¤¢e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wKbv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MvwYwZKfv‡e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we‡kølY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0"/>
            <a:ext cx="5715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cÖkœ</a:t>
            </a:r>
            <a:endParaRPr lang="en-US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85" decel="1000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385" decel="1000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385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385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85" decel="1000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385" decel="1000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85" decel="10000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385" decel="10000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385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15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15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8382000" cy="533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mgvavbt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K) mg‡”Q`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e¨‡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mg‡”Q`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L)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wbw`wó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cÖwZôv‡mi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cÖev‡ni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wbb©q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A‡_©i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AvMgb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ewn©Mgb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wbb©q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‰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Zix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M) mg‡”Q`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we›`y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(GKK)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BEP=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=100000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–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=100 - 80=30</a:t>
            </a: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N)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KvswKZ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wbb©q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=100000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EP=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20000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CM=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30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7162800" y="4495800"/>
          <a:ext cx="549275" cy="679796"/>
        </p:xfrm>
        <a:graphic>
          <a:graphicData uri="http://schemas.openxmlformats.org/presentationml/2006/ole">
            <p:oleObj spid="_x0000_s22531" name="Equation" r:id="rId3" imgW="317225" imgH="393359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400800" y="5486400"/>
          <a:ext cx="1662989" cy="609600"/>
        </p:xfrm>
        <a:graphic>
          <a:graphicData uri="http://schemas.openxmlformats.org/presentationml/2006/ole">
            <p:oleObj spid="_x0000_s22532" name="Equation" r:id="rId4" imgW="1079032" imgH="393529" progId="Equation.3">
              <p:embed/>
            </p:oleObj>
          </a:graphicData>
        </a:graphic>
      </p:graphicFrame>
      <p:sp>
        <p:nvSpPr>
          <p:cNvPr id="5" name="Oval 4"/>
          <p:cNvSpPr/>
          <p:nvPr/>
        </p:nvSpPr>
        <p:spPr>
          <a:xfrm>
            <a:off x="2286000" y="304800"/>
            <a:ext cx="502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</TotalTime>
  <Words>335</Words>
  <Application>Microsoft Office PowerPoint</Application>
  <PresentationFormat>On-screen Show (4:3)</PresentationFormat>
  <Paragraphs>78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Solstice</vt:lpstr>
      <vt:lpstr>Equation</vt:lpstr>
      <vt:lpstr>Slide 1</vt:lpstr>
      <vt:lpstr>Slide 2</vt:lpstr>
      <vt:lpstr>Slide 3</vt:lpstr>
      <vt:lpstr>Slide 4</vt:lpstr>
      <vt:lpstr>Slide 5</vt:lpstr>
      <vt:lpstr>Slide 6</vt:lpstr>
      <vt:lpstr>cÖ‡qvRbxq myÎvejx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ï‡f”Qv I Awfb›`b</dc:title>
  <dc:creator>USER</dc:creator>
  <cp:lastModifiedBy>USER</cp:lastModifiedBy>
  <cp:revision>53</cp:revision>
  <dcterms:created xsi:type="dcterms:W3CDTF">2006-08-16T00:00:00Z</dcterms:created>
  <dcterms:modified xsi:type="dcterms:W3CDTF">2020-05-27T15:06:48Z</dcterms:modified>
</cp:coreProperties>
</file>