
<file path=[Content_Types].xml><?xml version="1.0" encoding="utf-8"?>
<Types xmlns="http://schemas.openxmlformats.org/package/2006/content-types">
  <Default Extension="png" ContentType="image/png"/>
  <Default Extension="jfif" ContentType="image/j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9"/>
  </p:notesMasterIdLst>
  <p:sldIdLst>
    <p:sldId id="543" r:id="rId2"/>
    <p:sldId id="542" r:id="rId3"/>
    <p:sldId id="546" r:id="rId4"/>
    <p:sldId id="545" r:id="rId5"/>
    <p:sldId id="547" r:id="rId6"/>
    <p:sldId id="594" r:id="rId7"/>
    <p:sldId id="595" r:id="rId8"/>
    <p:sldId id="596" r:id="rId9"/>
    <p:sldId id="613" r:id="rId10"/>
    <p:sldId id="606" r:id="rId11"/>
    <p:sldId id="607" r:id="rId12"/>
    <p:sldId id="610" r:id="rId13"/>
    <p:sldId id="611" r:id="rId14"/>
    <p:sldId id="624" r:id="rId15"/>
    <p:sldId id="614" r:id="rId16"/>
    <p:sldId id="618" r:id="rId17"/>
    <p:sldId id="619" r:id="rId18"/>
    <p:sldId id="617" r:id="rId19"/>
    <p:sldId id="615" r:id="rId20"/>
    <p:sldId id="616" r:id="rId21"/>
    <p:sldId id="620" r:id="rId22"/>
    <p:sldId id="621" r:id="rId23"/>
    <p:sldId id="623" r:id="rId24"/>
    <p:sldId id="587" r:id="rId25"/>
    <p:sldId id="525" r:id="rId26"/>
    <p:sldId id="526" r:id="rId27"/>
    <p:sldId id="527" r:id="rId28"/>
  </p:sldIdLst>
  <p:sldSz cx="10972800" cy="7315200"/>
  <p:notesSz cx="6858000" cy="9144000"/>
  <p:defaultTextStyle>
    <a:defPPr>
      <a:defRPr lang="en-US"/>
    </a:defPPr>
    <a:lvl1pPr marL="0" algn="l" defTabSz="8466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23341" algn="l" defTabSz="8466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46682" algn="l" defTabSz="8466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70023" algn="l" defTabSz="8466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93363" algn="l" defTabSz="8466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116704" algn="l" defTabSz="8466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540046" algn="l" defTabSz="8466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63387" algn="l" defTabSz="8466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86728" algn="l" defTabSz="8466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0AB6"/>
    <a:srgbClr val="C6FF25"/>
    <a:srgbClr val="CC0099"/>
    <a:srgbClr val="009900"/>
    <a:srgbClr val="668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50" autoAdjust="0"/>
    <p:restoredTop sz="94660"/>
  </p:normalViewPr>
  <p:slideViewPr>
    <p:cSldViewPr>
      <p:cViewPr varScale="1">
        <p:scale>
          <a:sx n="69" d="100"/>
          <a:sy n="69" d="100"/>
        </p:scale>
        <p:origin x="1398" y="66"/>
      </p:cViewPr>
      <p:guideLst>
        <p:guide orient="horz" pos="2304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33EF9-5A8C-4DE9-9ECF-98889BE643D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08B4B-1652-4854-A453-303E2854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272459"/>
            <a:ext cx="932688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145280"/>
            <a:ext cx="768096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8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6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94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92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90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8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86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84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9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242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292953"/>
            <a:ext cx="3086101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3" y="292953"/>
            <a:ext cx="9075421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71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4700701"/>
            <a:ext cx="9326880" cy="1452880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5" y="3100496"/>
            <a:ext cx="9326880" cy="1600199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80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960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9408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921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9013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3881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78618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18421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111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706888"/>
            <a:ext cx="6080760" cy="482769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9443" y="1706888"/>
            <a:ext cx="6080760" cy="482769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95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8"/>
            <a:ext cx="987552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4" y="1637455"/>
            <a:ext cx="4848226" cy="68241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398027" indent="0">
              <a:buNone/>
              <a:defRPr sz="1700" b="1"/>
            </a:lvl2pPr>
            <a:lvl3pPr marL="796053" indent="0">
              <a:buNone/>
              <a:defRPr sz="1500" b="1"/>
            </a:lvl3pPr>
            <a:lvl4pPr marL="1194080" indent="0">
              <a:buNone/>
              <a:defRPr sz="1400" b="1"/>
            </a:lvl4pPr>
            <a:lvl5pPr marL="1592106" indent="0">
              <a:buNone/>
              <a:defRPr sz="1400" b="1"/>
            </a:lvl5pPr>
            <a:lvl6pPr marL="1990132" indent="0">
              <a:buNone/>
              <a:defRPr sz="1400" b="1"/>
            </a:lvl6pPr>
            <a:lvl7pPr marL="2388159" indent="0">
              <a:buNone/>
              <a:defRPr sz="1400" b="1"/>
            </a:lvl7pPr>
            <a:lvl8pPr marL="2786185" indent="0">
              <a:buNone/>
              <a:defRPr sz="1400" b="1"/>
            </a:lvl8pPr>
            <a:lvl9pPr marL="3184212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4" y="2319867"/>
            <a:ext cx="4848226" cy="4214708"/>
          </a:xfrm>
        </p:spPr>
        <p:txBody>
          <a:bodyPr/>
          <a:lstStyle>
            <a:lvl1pPr>
              <a:defRPr sz="22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6" y="1637455"/>
            <a:ext cx="4850132" cy="68241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398027" indent="0">
              <a:buNone/>
              <a:defRPr sz="1700" b="1"/>
            </a:lvl2pPr>
            <a:lvl3pPr marL="796053" indent="0">
              <a:buNone/>
              <a:defRPr sz="1500" b="1"/>
            </a:lvl3pPr>
            <a:lvl4pPr marL="1194080" indent="0">
              <a:buNone/>
              <a:defRPr sz="1400" b="1"/>
            </a:lvl4pPr>
            <a:lvl5pPr marL="1592106" indent="0">
              <a:buNone/>
              <a:defRPr sz="1400" b="1"/>
            </a:lvl5pPr>
            <a:lvl6pPr marL="1990132" indent="0">
              <a:buNone/>
              <a:defRPr sz="1400" b="1"/>
            </a:lvl6pPr>
            <a:lvl7pPr marL="2388159" indent="0">
              <a:buNone/>
              <a:defRPr sz="1400" b="1"/>
            </a:lvl7pPr>
            <a:lvl8pPr marL="2786185" indent="0">
              <a:buNone/>
              <a:defRPr sz="1400" b="1"/>
            </a:lvl8pPr>
            <a:lvl9pPr marL="3184212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6" y="2319867"/>
            <a:ext cx="4850132" cy="4214708"/>
          </a:xfrm>
        </p:spPr>
        <p:txBody>
          <a:bodyPr/>
          <a:lstStyle>
            <a:lvl1pPr>
              <a:defRPr sz="22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42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92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0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7" y="291253"/>
            <a:ext cx="3609975" cy="1239520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91259"/>
            <a:ext cx="6134101" cy="6243321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2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7" y="1530779"/>
            <a:ext cx="3609975" cy="5003801"/>
          </a:xfrm>
        </p:spPr>
        <p:txBody>
          <a:bodyPr/>
          <a:lstStyle>
            <a:lvl1pPr marL="0" indent="0">
              <a:buNone/>
              <a:defRPr sz="1300"/>
            </a:lvl1pPr>
            <a:lvl2pPr marL="398027" indent="0">
              <a:buNone/>
              <a:defRPr sz="1000"/>
            </a:lvl2pPr>
            <a:lvl3pPr marL="796053" indent="0">
              <a:buNone/>
              <a:defRPr sz="900"/>
            </a:lvl3pPr>
            <a:lvl4pPr marL="1194080" indent="0">
              <a:buNone/>
              <a:defRPr sz="800"/>
            </a:lvl4pPr>
            <a:lvl5pPr marL="1592106" indent="0">
              <a:buNone/>
              <a:defRPr sz="800"/>
            </a:lvl5pPr>
            <a:lvl6pPr marL="1990132" indent="0">
              <a:buNone/>
              <a:defRPr sz="800"/>
            </a:lvl6pPr>
            <a:lvl7pPr marL="2388159" indent="0">
              <a:buNone/>
              <a:defRPr sz="800"/>
            </a:lvl7pPr>
            <a:lvl8pPr marL="2786185" indent="0">
              <a:buNone/>
              <a:defRPr sz="800"/>
            </a:lvl8pPr>
            <a:lvl9pPr marL="318421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7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5120644"/>
            <a:ext cx="6583680" cy="604521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53627"/>
            <a:ext cx="6583680" cy="4389120"/>
          </a:xfrm>
        </p:spPr>
        <p:txBody>
          <a:bodyPr/>
          <a:lstStyle>
            <a:lvl1pPr marL="0" indent="0">
              <a:buNone/>
              <a:defRPr sz="2700"/>
            </a:lvl1pPr>
            <a:lvl2pPr marL="398027" indent="0">
              <a:buNone/>
              <a:defRPr sz="2400"/>
            </a:lvl2pPr>
            <a:lvl3pPr marL="796053" indent="0">
              <a:buNone/>
              <a:defRPr sz="2200"/>
            </a:lvl3pPr>
            <a:lvl4pPr marL="1194080" indent="0">
              <a:buNone/>
              <a:defRPr sz="1700"/>
            </a:lvl4pPr>
            <a:lvl5pPr marL="1592106" indent="0">
              <a:buNone/>
              <a:defRPr sz="1700"/>
            </a:lvl5pPr>
            <a:lvl6pPr marL="1990132" indent="0">
              <a:buNone/>
              <a:defRPr sz="1700"/>
            </a:lvl6pPr>
            <a:lvl7pPr marL="2388159" indent="0">
              <a:buNone/>
              <a:defRPr sz="1700"/>
            </a:lvl7pPr>
            <a:lvl8pPr marL="2786185" indent="0">
              <a:buNone/>
              <a:defRPr sz="1700"/>
            </a:lvl8pPr>
            <a:lvl9pPr marL="3184212" indent="0">
              <a:buNone/>
              <a:defRPr sz="1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725165"/>
            <a:ext cx="6583680" cy="858519"/>
          </a:xfrm>
        </p:spPr>
        <p:txBody>
          <a:bodyPr/>
          <a:lstStyle>
            <a:lvl1pPr marL="0" indent="0">
              <a:buNone/>
              <a:defRPr sz="1300"/>
            </a:lvl1pPr>
            <a:lvl2pPr marL="398027" indent="0">
              <a:buNone/>
              <a:defRPr sz="1000"/>
            </a:lvl2pPr>
            <a:lvl3pPr marL="796053" indent="0">
              <a:buNone/>
              <a:defRPr sz="900"/>
            </a:lvl3pPr>
            <a:lvl4pPr marL="1194080" indent="0">
              <a:buNone/>
              <a:defRPr sz="800"/>
            </a:lvl4pPr>
            <a:lvl5pPr marL="1592106" indent="0">
              <a:buNone/>
              <a:defRPr sz="800"/>
            </a:lvl5pPr>
            <a:lvl6pPr marL="1990132" indent="0">
              <a:buNone/>
              <a:defRPr sz="800"/>
            </a:lvl6pPr>
            <a:lvl7pPr marL="2388159" indent="0">
              <a:buNone/>
              <a:defRPr sz="800"/>
            </a:lvl7pPr>
            <a:lvl8pPr marL="2786185" indent="0">
              <a:buNone/>
              <a:defRPr sz="800"/>
            </a:lvl8pPr>
            <a:lvl9pPr marL="318421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75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92948"/>
            <a:ext cx="9875520" cy="1219200"/>
          </a:xfrm>
          <a:prstGeom prst="rect">
            <a:avLst/>
          </a:prstGeom>
        </p:spPr>
        <p:txBody>
          <a:bodyPr vert="horz" lIns="79605" tIns="39803" rIns="79605" bIns="398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706888"/>
            <a:ext cx="9875520" cy="4827694"/>
          </a:xfrm>
          <a:prstGeom prst="rect">
            <a:avLst/>
          </a:prstGeom>
        </p:spPr>
        <p:txBody>
          <a:bodyPr vert="horz" lIns="79605" tIns="39803" rIns="79605" bIns="398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780112"/>
            <a:ext cx="2560320" cy="389467"/>
          </a:xfrm>
          <a:prstGeom prst="rect">
            <a:avLst/>
          </a:prstGeom>
        </p:spPr>
        <p:txBody>
          <a:bodyPr vert="horz" lIns="79605" tIns="39803" rIns="79605" bIns="3980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780112"/>
            <a:ext cx="3474720" cy="389467"/>
          </a:xfrm>
          <a:prstGeom prst="rect">
            <a:avLst/>
          </a:prstGeom>
        </p:spPr>
        <p:txBody>
          <a:bodyPr vert="horz" lIns="79605" tIns="39803" rIns="79605" bIns="3980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780112"/>
            <a:ext cx="2560320" cy="389467"/>
          </a:xfrm>
          <a:prstGeom prst="rect">
            <a:avLst/>
          </a:prstGeom>
        </p:spPr>
        <p:txBody>
          <a:bodyPr vert="horz" lIns="79605" tIns="39803" rIns="79605" bIns="3980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1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796053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520" indent="-298520" algn="l" defTabSz="79605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6793" indent="-248766" algn="l" defTabSz="796053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5066" indent="-199013" algn="l" defTabSz="796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93093" indent="-199013" algn="l" defTabSz="796053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91120" indent="-199013" algn="l" defTabSz="796053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89147" indent="-199013" algn="l" defTabSz="79605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87172" indent="-199013" algn="l" defTabSz="79605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85199" indent="-199013" algn="l" defTabSz="79605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83225" indent="-199013" algn="l" defTabSz="79605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60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8027" algn="l" defTabSz="7960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96053" algn="l" defTabSz="7960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4080" algn="l" defTabSz="7960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92106" algn="l" defTabSz="7960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90132" algn="l" defTabSz="7960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88159" algn="l" defTabSz="7960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86185" algn="l" defTabSz="7960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84212" algn="l" defTabSz="7960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image" Target="../media/image26.jfif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image" Target="../media/image30.jpg"/><Relationship Id="rId4" Type="http://schemas.openxmlformats.org/officeDocument/2006/relationships/image" Target="../media/image29.jf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fif"/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image" Target="../media/image34.jfif"/><Relationship Id="rId4" Type="http://schemas.openxmlformats.org/officeDocument/2006/relationships/image" Target="../media/image33.jf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6.jf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image" Target="../media/image20.jfif"/><Relationship Id="rId4" Type="http://schemas.openxmlformats.org/officeDocument/2006/relationships/image" Target="../media/image19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43585" y="647700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91840" y="465727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0" y="741220"/>
            <a:ext cx="9372600" cy="5791199"/>
          </a:xfrm>
          <a:prstGeom prst="rect">
            <a:avLst/>
          </a:prstGeom>
        </p:spPr>
      </p:pic>
      <p:sp>
        <p:nvSpPr>
          <p:cNvPr id="39" name="TextBox 1">
            <a:extLst>
              <a:ext uri="{FF2B5EF4-FFF2-40B4-BE49-F238E27FC236}">
                <a16:creationId xmlns:a16="http://schemas.microsoft.com/office/drawing/2014/main" id="{8E457F3A-3CDA-42B0-B036-2A898D239837}"/>
              </a:ext>
            </a:extLst>
          </p:cNvPr>
          <p:cNvSpPr txBox="1"/>
          <p:nvPr/>
        </p:nvSpPr>
        <p:spPr>
          <a:xfrm>
            <a:off x="4953000" y="2895600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MA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أرحبكم في هذا اللقاء المبارك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78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334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961186" y="6446772"/>
            <a:ext cx="7411414" cy="3280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91840" y="111369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990600" y="652790"/>
            <a:ext cx="8763000" cy="795010"/>
          </a:xfrm>
          <a:prstGeom prst="round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9" name="Rectangle 18"/>
          <p:cNvSpPr/>
          <p:nvPr/>
        </p:nvSpPr>
        <p:spPr>
          <a:xfrm>
            <a:off x="2624150" y="728991"/>
            <a:ext cx="58769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تبادل الحوار مستخدماً للكلمات التالية</a:t>
            </a: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372656" y="1655615"/>
            <a:ext cx="1332454" cy="6096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ar-MA" sz="2800" b="1" dirty="0" smtClean="0">
                <a:solidFill>
                  <a:srgbClr val="2B0AB6"/>
                </a:solidFill>
              </a:rPr>
              <a:t>زرت</a:t>
            </a:r>
            <a:endParaRPr lang="en-US" sz="2800" b="1" dirty="0">
              <a:solidFill>
                <a:srgbClr val="2B0AB6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562600" y="1655615"/>
            <a:ext cx="2286000" cy="6096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ar-MA" sz="2800" b="1" dirty="0" smtClean="0">
                <a:solidFill>
                  <a:srgbClr val="2B0AB6"/>
                </a:solidFill>
              </a:rPr>
              <a:t>حصن لال باغ</a:t>
            </a:r>
            <a:endParaRPr lang="en-US" sz="2800" b="1" dirty="0">
              <a:solidFill>
                <a:srgbClr val="2B0AB6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743200" y="1655615"/>
            <a:ext cx="2323054" cy="6096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ar-MA" sz="2800" b="1" dirty="0" smtClean="0">
                <a:solidFill>
                  <a:srgbClr val="2B0AB6"/>
                </a:solidFill>
              </a:rPr>
              <a:t>أشياء كثيرة</a:t>
            </a:r>
            <a:endParaRPr lang="en-US" sz="2800" b="1" dirty="0">
              <a:solidFill>
                <a:srgbClr val="2B0AB6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43200" y="2505030"/>
            <a:ext cx="7010400" cy="107637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endParaRPr lang="en-US" sz="2800" b="1" dirty="0">
              <a:solidFill>
                <a:srgbClr val="2B0AB6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743200" y="3843028"/>
            <a:ext cx="7010400" cy="8382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endParaRPr lang="en-US" sz="2800" b="1" dirty="0">
              <a:solidFill>
                <a:srgbClr val="2B0AB6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43200" y="2473035"/>
            <a:ext cx="685915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ar-MA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لاحظت إلى الكلمة و وجدت هناك ثلاثة أشياء وهي:</a:t>
            </a:r>
            <a:endParaRPr lang="en-US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167145" y="4833629"/>
            <a:ext cx="6557186" cy="126237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endParaRPr lang="en-US" sz="2800" b="1" dirty="0">
              <a:solidFill>
                <a:srgbClr val="2B0AB6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3400" y="5486400"/>
            <a:ext cx="275844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MA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خرج </a:t>
            </a:r>
            <a:r>
              <a:rPr lang="ar-MA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تحميد</a:t>
            </a:r>
            <a:r>
              <a:rPr lang="ar-MA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MA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لزيارة </a:t>
            </a:r>
          </a:p>
          <a:p>
            <a:pPr algn="ctr" rtl="1"/>
            <a:r>
              <a:rPr lang="ar-MA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حصن لال باغ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429001" y="4873307"/>
            <a:ext cx="61722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لو تبدأ أن تسأل أنت يا </a:t>
            </a:r>
            <a:r>
              <a:rPr lang="ar-M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إبراهيم </a:t>
            </a:r>
            <a:r>
              <a:rPr lang="ar-MA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لزميلك </a:t>
            </a:r>
            <a:r>
              <a:rPr lang="ar-M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تحميد </a:t>
            </a:r>
            <a:r>
              <a:rPr lang="ar-MA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عن </a:t>
            </a:r>
            <a:r>
              <a:rPr lang="ar-M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زيارة حصن لال باغ فكيف تبدأ؟</a:t>
            </a:r>
            <a:endParaRPr lang="en-US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1" t="32264" r="41127" b="21403"/>
          <a:stretch/>
        </p:blipFill>
        <p:spPr>
          <a:xfrm>
            <a:off x="838200" y="2256688"/>
            <a:ext cx="1600200" cy="32766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743200" y="3973365"/>
            <a:ext cx="6934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ar-M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زيارة حصن لال باغ لرؤية أشياء كثيرة</a:t>
            </a:r>
            <a:endParaRPr lang="en-US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136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7" grpId="0" animBg="1"/>
      <p:bldP spid="29" grpId="0"/>
      <p:bldP spid="28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62456" y="64562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91840" y="465727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30859" r="67058"/>
          <a:stretch/>
        </p:blipFill>
        <p:spPr>
          <a:xfrm flipH="1">
            <a:off x="8763002" y="685800"/>
            <a:ext cx="1676398" cy="3733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1" t="32264" r="41127" b="21403"/>
          <a:stretch/>
        </p:blipFill>
        <p:spPr>
          <a:xfrm>
            <a:off x="584836" y="3505200"/>
            <a:ext cx="1600200" cy="32766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3733800" y="762000"/>
            <a:ext cx="4145280" cy="774697"/>
          </a:xfrm>
          <a:prstGeom prst="wedgeRoundRectCallout">
            <a:avLst>
              <a:gd name="adj1" fmla="val 88371"/>
              <a:gd name="adj2" fmla="val -14417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2800" b="1" dirty="0" smtClean="0">
                <a:solidFill>
                  <a:schemeClr val="tx1"/>
                </a:solidFill>
              </a:rPr>
              <a:t>هل زرت حصن لال </a:t>
            </a:r>
            <a:r>
              <a:rPr lang="ar-MA" sz="2800" b="1" dirty="0" smtClean="0">
                <a:solidFill>
                  <a:schemeClr val="tx1"/>
                </a:solidFill>
              </a:rPr>
              <a:t>باغ يا تحميد؟</a:t>
            </a:r>
            <a:endParaRPr lang="ar-MA" sz="2800" b="1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212908" y="3505200"/>
            <a:ext cx="4016692" cy="990600"/>
          </a:xfrm>
          <a:prstGeom prst="wedgeRoundRectCallout">
            <a:avLst>
              <a:gd name="adj1" fmla="val -117150"/>
              <a:gd name="adj2" fmla="val -20186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2800" b="1" dirty="0" smtClean="0">
                <a:solidFill>
                  <a:schemeClr val="tx1"/>
                </a:solidFill>
              </a:rPr>
              <a:t>لا ما </a:t>
            </a:r>
            <a:r>
              <a:rPr lang="ar-MA" sz="2800" b="1" dirty="0" smtClean="0">
                <a:solidFill>
                  <a:schemeClr val="tx1"/>
                </a:solidFill>
              </a:rPr>
              <a:t>زرت يا إبراهيم، </a:t>
            </a:r>
            <a:r>
              <a:rPr lang="ar-MA" sz="2800" b="1" dirty="0" smtClean="0">
                <a:solidFill>
                  <a:schemeClr val="tx1"/>
                </a:solidFill>
              </a:rPr>
              <a:t>أردت أن أزور اليوم. ماذا يوجد فيه؟</a:t>
            </a:r>
            <a:endParaRPr lang="ar-MA" sz="2800" b="1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733800" y="2197103"/>
            <a:ext cx="4297680" cy="774697"/>
          </a:xfrm>
          <a:prstGeom prst="wedgeRoundRectCallout">
            <a:avLst>
              <a:gd name="adj1" fmla="val 83104"/>
              <a:gd name="adj2" fmla="val -191466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2800" b="1" dirty="0" smtClean="0">
                <a:solidFill>
                  <a:schemeClr val="tx1"/>
                </a:solidFill>
              </a:rPr>
              <a:t>يوجد فيه أشياء كثيرة ستراها.</a:t>
            </a:r>
            <a:endParaRPr lang="ar-MA" sz="2800" b="1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3374708" y="4953000"/>
            <a:ext cx="4016692" cy="990600"/>
          </a:xfrm>
          <a:prstGeom prst="wedgeRoundRectCallout">
            <a:avLst>
              <a:gd name="adj1" fmla="val -96799"/>
              <a:gd name="adj2" fmla="val -162843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2800" b="1" dirty="0" smtClean="0">
                <a:solidFill>
                  <a:schemeClr val="tx1"/>
                </a:solidFill>
              </a:rPr>
              <a:t>طيب، تفضل.</a:t>
            </a:r>
            <a:endParaRPr lang="ar-MA" sz="2800" b="1" dirty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123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33600" y="6435440"/>
            <a:ext cx="7239000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91840" y="745127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30859" r="67058"/>
          <a:stretch/>
        </p:blipFill>
        <p:spPr>
          <a:xfrm flipH="1">
            <a:off x="8763000" y="1903840"/>
            <a:ext cx="1676398" cy="215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1" t="32264" r="41127" b="21403"/>
          <a:stretch/>
        </p:blipFill>
        <p:spPr>
          <a:xfrm>
            <a:off x="533400" y="4572000"/>
            <a:ext cx="1600200" cy="19558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4038600" y="1649843"/>
            <a:ext cx="3840480" cy="774697"/>
          </a:xfrm>
          <a:prstGeom prst="wedgeRoundRectCallout">
            <a:avLst>
              <a:gd name="adj1" fmla="val 90645"/>
              <a:gd name="adj2" fmla="val 7044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2800" b="1" dirty="0" smtClean="0">
                <a:solidFill>
                  <a:schemeClr val="tx1"/>
                </a:solidFill>
              </a:rPr>
              <a:t>هل زرت </a:t>
            </a:r>
            <a:r>
              <a:rPr lang="ar-MA" sz="2800" b="1" dirty="0" smtClean="0">
                <a:solidFill>
                  <a:schemeClr val="tx1"/>
                </a:solidFill>
              </a:rPr>
              <a:t>سندربن يا تحميد </a:t>
            </a:r>
            <a:r>
              <a:rPr lang="ar-MA" sz="2800" b="1" dirty="0" smtClean="0">
                <a:solidFill>
                  <a:schemeClr val="tx1"/>
                </a:solidFill>
              </a:rPr>
              <a:t>؟</a:t>
            </a:r>
            <a:endParaRPr lang="ar-MA" sz="2800" b="1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590800" y="3962400"/>
            <a:ext cx="7239000" cy="850864"/>
          </a:xfrm>
          <a:prstGeom prst="wedgeRoundRectCallout">
            <a:avLst>
              <a:gd name="adj1" fmla="val -65043"/>
              <a:gd name="adj2" fmla="val 39434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2800" b="1" dirty="0" smtClean="0">
                <a:solidFill>
                  <a:schemeClr val="tx1"/>
                </a:solidFill>
              </a:rPr>
              <a:t>لا ما </a:t>
            </a:r>
            <a:r>
              <a:rPr lang="ar-MA" sz="2800" b="1" dirty="0" smtClean="0">
                <a:solidFill>
                  <a:schemeClr val="tx1"/>
                </a:solidFill>
              </a:rPr>
              <a:t>رأيت يا إبراهيم، </a:t>
            </a:r>
            <a:r>
              <a:rPr lang="ar-MA" sz="2800" b="1" dirty="0" smtClean="0">
                <a:solidFill>
                  <a:schemeClr val="tx1"/>
                </a:solidFill>
              </a:rPr>
              <a:t>أردت أن أزور اليوم. ماذا يوجد فيه ؟</a:t>
            </a:r>
            <a:endParaRPr lang="ar-MA" sz="2800" b="1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657600" y="2945243"/>
            <a:ext cx="4373880" cy="774697"/>
          </a:xfrm>
          <a:prstGeom prst="wedgeRoundRectCallout">
            <a:avLst>
              <a:gd name="adj1" fmla="val 81318"/>
              <a:gd name="adj2" fmla="val -159275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2800" b="1" dirty="0" smtClean="0">
                <a:solidFill>
                  <a:schemeClr val="tx1"/>
                </a:solidFill>
              </a:rPr>
              <a:t>يوجد فيه أشياء كثيرة ستراها.</a:t>
            </a:r>
            <a:endParaRPr lang="ar-MA" sz="2800" b="1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3048000" y="5410200"/>
            <a:ext cx="1981200" cy="787400"/>
          </a:xfrm>
          <a:prstGeom prst="wedgeRoundRectCallout">
            <a:avLst>
              <a:gd name="adj1" fmla="val -129715"/>
              <a:gd name="adj2" fmla="val -134692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2800" b="1" dirty="0" smtClean="0">
                <a:solidFill>
                  <a:schemeClr val="tx1"/>
                </a:solidFill>
              </a:rPr>
              <a:t>طيب، تفضل.</a:t>
            </a:r>
            <a:endParaRPr lang="ar-MA" sz="28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7436" y="698500"/>
            <a:ext cx="6273164" cy="749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/>
              <a:t>زرت / سندربن / مناظر جميلة.</a:t>
            </a:r>
            <a:endParaRPr lang="en-US" sz="2800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878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33600" y="6393875"/>
            <a:ext cx="7239000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91840" y="745127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30859" r="67058"/>
          <a:stretch/>
        </p:blipFill>
        <p:spPr>
          <a:xfrm flipH="1">
            <a:off x="8686800" y="1903840"/>
            <a:ext cx="1676398" cy="215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1" t="32264" r="41127" b="21403"/>
          <a:stretch/>
        </p:blipFill>
        <p:spPr>
          <a:xfrm>
            <a:off x="533400" y="4572000"/>
            <a:ext cx="1600200" cy="19558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3505200" y="1649843"/>
            <a:ext cx="4373880" cy="774697"/>
          </a:xfrm>
          <a:prstGeom prst="wedgeRoundRectCallout">
            <a:avLst>
              <a:gd name="adj1" fmla="val 83360"/>
              <a:gd name="adj2" fmla="val 5256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2800" b="1" dirty="0" smtClean="0">
                <a:solidFill>
                  <a:schemeClr val="tx1"/>
                </a:solidFill>
              </a:rPr>
              <a:t>هل سافرت إلى </a:t>
            </a:r>
            <a:r>
              <a:rPr lang="ar-MA" sz="2800" b="1" dirty="0" smtClean="0">
                <a:solidFill>
                  <a:schemeClr val="tx1"/>
                </a:solidFill>
              </a:rPr>
              <a:t>المدينة يا تحميد </a:t>
            </a:r>
            <a:r>
              <a:rPr lang="ar-MA" sz="2800" b="1" dirty="0" smtClean="0">
                <a:solidFill>
                  <a:schemeClr val="tx1"/>
                </a:solidFill>
              </a:rPr>
              <a:t>؟</a:t>
            </a:r>
            <a:endParaRPr lang="ar-MA" sz="2800" b="1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590800" y="3962400"/>
            <a:ext cx="7620000" cy="850864"/>
          </a:xfrm>
          <a:prstGeom prst="wedgeRoundRectCallout">
            <a:avLst>
              <a:gd name="adj1" fmla="val -64670"/>
              <a:gd name="adj2" fmla="val 37806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2800" b="1" dirty="0" smtClean="0">
                <a:solidFill>
                  <a:schemeClr val="tx1"/>
                </a:solidFill>
              </a:rPr>
              <a:t>لا ما </a:t>
            </a:r>
            <a:r>
              <a:rPr lang="ar-MA" sz="2800" b="1" dirty="0" smtClean="0">
                <a:solidFill>
                  <a:schemeClr val="tx1"/>
                </a:solidFill>
              </a:rPr>
              <a:t>سافرت يا إبراهيم، </a:t>
            </a:r>
            <a:r>
              <a:rPr lang="ar-MA" sz="2800" b="1" dirty="0" smtClean="0">
                <a:solidFill>
                  <a:schemeClr val="tx1"/>
                </a:solidFill>
              </a:rPr>
              <a:t>أردت أن أسافر اليوم. ماذا يوجد فيها ؟</a:t>
            </a:r>
            <a:endParaRPr lang="ar-MA" sz="2800" b="1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657600" y="2945243"/>
            <a:ext cx="4373880" cy="774697"/>
          </a:xfrm>
          <a:prstGeom prst="wedgeRoundRectCallout">
            <a:avLst>
              <a:gd name="adj1" fmla="val 81001"/>
              <a:gd name="adj2" fmla="val -157487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2800" b="1" dirty="0" smtClean="0">
                <a:solidFill>
                  <a:schemeClr val="tx1"/>
                </a:solidFill>
              </a:rPr>
              <a:t>يوجد فيها آثار إسلامية ستراها.</a:t>
            </a:r>
            <a:endParaRPr lang="ar-MA" sz="2800" b="1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3048000" y="5410200"/>
            <a:ext cx="1981200" cy="787400"/>
          </a:xfrm>
          <a:prstGeom prst="wedgeRoundRectCallout">
            <a:avLst>
              <a:gd name="adj1" fmla="val -129715"/>
              <a:gd name="adj2" fmla="val -134692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2800" b="1" dirty="0" smtClean="0">
                <a:solidFill>
                  <a:schemeClr val="tx1"/>
                </a:solidFill>
              </a:rPr>
              <a:t>طيب، تفضل.</a:t>
            </a:r>
            <a:endParaRPr lang="ar-MA" sz="28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7436" y="698500"/>
            <a:ext cx="6273164" cy="7493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/>
              <a:t>سافرت / المدينة / آثار إسلامية.</a:t>
            </a:r>
            <a:endParaRPr lang="en-US" sz="2800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630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873477" y="1752600"/>
            <a:ext cx="2064327" cy="2063262"/>
          </a:xfrm>
          <a:prstGeom prst="downArrow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32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12-Point Star 14"/>
          <p:cNvSpPr/>
          <p:nvPr/>
        </p:nvSpPr>
        <p:spPr>
          <a:xfrm>
            <a:off x="809852" y="3962400"/>
            <a:ext cx="2196583" cy="2057400"/>
          </a:xfrm>
          <a:prstGeom prst="star12">
            <a:avLst/>
          </a:prstGeom>
          <a:ln w="3810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خمس دقائق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" y="733202"/>
            <a:ext cx="9677400" cy="83310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3811619" y="841257"/>
            <a:ext cx="31987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في أزواج</a:t>
            </a:r>
            <a:endParaRPr lang="en-US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9" name="Picture 20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752600"/>
            <a:ext cx="3352800" cy="458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2" name="Rectangle 211"/>
          <p:cNvSpPr/>
          <p:nvPr/>
        </p:nvSpPr>
        <p:spPr>
          <a:xfrm>
            <a:off x="1243585" y="647700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214" name="Vertical Scroll 213"/>
          <p:cNvSpPr/>
          <p:nvPr/>
        </p:nvSpPr>
        <p:spPr>
          <a:xfrm>
            <a:off x="3496540" y="2133600"/>
            <a:ext cx="3590060" cy="4203126"/>
          </a:xfrm>
          <a:prstGeom prst="verticalScroll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9658" tIns="34829" rIns="69658" bIns="34829"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اكتب </a:t>
            </a:r>
            <a:r>
              <a:rPr lang="ar-MA" sz="3200" b="1" dirty="0" smtClean="0">
                <a:solidFill>
                  <a:schemeClr val="tx1"/>
                </a:solidFill>
              </a:rPr>
              <a:t>الحوار باللغة العربية باستخدام الخبرة من هذا الدرس عن زيارة مسجد سات غومبوج، باغرهات</a:t>
            </a:r>
            <a:r>
              <a:rPr lang="ar-MA" sz="3200" b="1" dirty="0" smtClean="0">
                <a:solidFill>
                  <a:schemeClr val="tx1"/>
                </a:solidFill>
              </a:rPr>
              <a:t>.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622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  <p:bldP spid="2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770537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76400" y="6449290"/>
            <a:ext cx="7620000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8338176" y="1995985"/>
            <a:ext cx="1768338" cy="650240"/>
          </a:xfrm>
          <a:prstGeom prst="wedgeRoundRectCallou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تفكر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5860475" y="1995985"/>
            <a:ext cx="1782620" cy="650240"/>
          </a:xfrm>
          <a:prstGeom prst="wedgeRoundRectCallou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نتجول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3200400" y="1995985"/>
            <a:ext cx="1863862" cy="650240"/>
          </a:xfrm>
          <a:prstGeom prst="wedgeRoundRectCallou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نزور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798894" y="1995985"/>
            <a:ext cx="1868106" cy="650240"/>
          </a:xfrm>
          <a:prstGeom prst="wedgeRoundRectCallou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انتظر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58367" y="717099"/>
            <a:ext cx="9680449" cy="98009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2362200" y="869499"/>
            <a:ext cx="6629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600" b="1" dirty="0">
                <a:solidFill>
                  <a:srgbClr val="FFC000"/>
                </a:solidFill>
              </a:rPr>
              <a:t>تحقيق بعض </a:t>
            </a:r>
            <a:r>
              <a:rPr lang="ar-MA" sz="3600" b="1" dirty="0" smtClean="0">
                <a:solidFill>
                  <a:srgbClr val="FFC000"/>
                </a:solidFill>
              </a:rPr>
              <a:t>الأفعال </a:t>
            </a:r>
            <a:r>
              <a:rPr lang="en-US" sz="3600" b="1" dirty="0" smtClean="0">
                <a:solidFill>
                  <a:srgbClr val="FFC000"/>
                </a:solidFill>
              </a:rPr>
              <a:t> </a:t>
            </a:r>
            <a:r>
              <a:rPr lang="ar-MA" sz="3600" b="1" dirty="0" smtClean="0">
                <a:solidFill>
                  <a:srgbClr val="FFC000"/>
                </a:solidFill>
              </a:rPr>
              <a:t>والكلمات</a:t>
            </a:r>
            <a:r>
              <a:rPr lang="en-US" sz="3600" b="1" dirty="0" smtClean="0">
                <a:solidFill>
                  <a:srgbClr val="FFC000"/>
                </a:solidFill>
              </a:rPr>
              <a:t> </a:t>
            </a:r>
            <a:r>
              <a:rPr lang="ar-MA" sz="3600" b="1" dirty="0">
                <a:solidFill>
                  <a:srgbClr val="FFC000"/>
                </a:solidFill>
              </a:rPr>
              <a:t>من الدرس</a:t>
            </a:r>
            <a:endParaRPr lang="en-US" sz="3600" dirty="0">
              <a:solidFill>
                <a:srgbClr val="FFC000"/>
              </a:solidFill>
            </a:endParaRPr>
          </a:p>
        </p:txBody>
      </p:sp>
      <p:pic>
        <p:nvPicPr>
          <p:cNvPr id="217" name="Picture 2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029" y="2971056"/>
            <a:ext cx="2275606" cy="32507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B0AB6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9" name="Picture 2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358" y="3010761"/>
            <a:ext cx="2231881" cy="32024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B0AB6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20" name="Picture 2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779" y="3025593"/>
            <a:ext cx="2250069" cy="32125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B0AB6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21" name="Picture 2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" y="3025076"/>
            <a:ext cx="2219758" cy="32040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B0AB6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2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931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8" grpId="0" animBg="1"/>
      <p:bldP spid="19" grpId="0" animBg="1"/>
      <p:bldP spid="20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510018" y="2192213"/>
            <a:ext cx="1824108" cy="1219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المفرد </a:t>
            </a:r>
            <a:r>
              <a:rPr lang="ar-MA" sz="2400" dirty="0" smtClean="0">
                <a:solidFill>
                  <a:schemeClr val="tx1"/>
                </a:solidFill>
              </a:rPr>
              <a:t>المذكر للحاضر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9152" y="2192213"/>
            <a:ext cx="2267712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الفعل </a:t>
            </a:r>
            <a:r>
              <a:rPr lang="ar-MA" sz="2400" dirty="0" smtClean="0">
                <a:solidFill>
                  <a:schemeClr val="tx1"/>
                </a:solidFill>
              </a:rPr>
              <a:t>المضارع </a:t>
            </a:r>
            <a:r>
              <a:rPr lang="ar-MA" sz="2400" dirty="0" smtClean="0">
                <a:solidFill>
                  <a:schemeClr val="tx1"/>
                </a:solidFill>
              </a:rPr>
              <a:t>المثبت المعروف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510017" y="1371599"/>
            <a:ext cx="1828800" cy="650240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الصيغة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169152" y="1385146"/>
            <a:ext cx="2267712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البحث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71873" y="2219306"/>
            <a:ext cx="1013319" cy="1192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تفعيل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74592" y="2219306"/>
            <a:ext cx="1035838" cy="1192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التفكير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071873" y="1398692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الباب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974592" y="1412239"/>
            <a:ext cx="1035838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المصدر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77313" y="2219306"/>
            <a:ext cx="1013319" cy="1192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ف ك ر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80033" y="2219306"/>
            <a:ext cx="1013319" cy="1192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صحيح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2877313" y="1398692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المادة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780033" y="1412239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الجنس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09600" y="1411314"/>
            <a:ext cx="1097280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المعنى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600" y="2219306"/>
            <a:ext cx="1097280" cy="1192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تدبر/ تنوي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510018" y="5333999"/>
            <a:ext cx="1824108" cy="1219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الجمع للمتكلم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8510018" y="533400"/>
            <a:ext cx="1795272" cy="650240"/>
          </a:xfrm>
          <a:prstGeom prst="wedgeRoundRect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تفكر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69152" y="5333999"/>
            <a:ext cx="2267712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>
                <a:solidFill>
                  <a:schemeClr val="tx1"/>
                </a:solidFill>
              </a:rPr>
              <a:t>الفعل </a:t>
            </a:r>
            <a:r>
              <a:rPr lang="ar-MA" sz="2400" dirty="0" smtClean="0">
                <a:solidFill>
                  <a:schemeClr val="tx1"/>
                </a:solidFill>
              </a:rPr>
              <a:t>المضارع </a:t>
            </a:r>
            <a:r>
              <a:rPr lang="ar-MA" sz="2400" dirty="0">
                <a:solidFill>
                  <a:schemeClr val="tx1"/>
                </a:solidFill>
              </a:rPr>
              <a:t>المثبت المعروف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2" name="Rounded Rectangular Callout 41"/>
          <p:cNvSpPr/>
          <p:nvPr/>
        </p:nvSpPr>
        <p:spPr>
          <a:xfrm>
            <a:off x="8510017" y="4465897"/>
            <a:ext cx="1828800" cy="650240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الصيغة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3" name="Rounded Rectangular Callout 42"/>
          <p:cNvSpPr/>
          <p:nvPr/>
        </p:nvSpPr>
        <p:spPr>
          <a:xfrm>
            <a:off x="6169152" y="4479444"/>
            <a:ext cx="2267712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البحث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071873" y="5361092"/>
            <a:ext cx="1013319" cy="1192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تفعل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974592" y="5361092"/>
            <a:ext cx="1035838" cy="1192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التجول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Rounded Rectangular Callout 45"/>
          <p:cNvSpPr/>
          <p:nvPr/>
        </p:nvSpPr>
        <p:spPr>
          <a:xfrm>
            <a:off x="5071873" y="4492991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الباب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7" name="Rounded Rectangular Callout 46"/>
          <p:cNvSpPr/>
          <p:nvPr/>
        </p:nvSpPr>
        <p:spPr>
          <a:xfrm>
            <a:off x="3974592" y="4506537"/>
            <a:ext cx="1035838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المصدر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877313" y="5361092"/>
            <a:ext cx="1013319" cy="1192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ج و ل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780033" y="5361092"/>
            <a:ext cx="1013319" cy="1192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أجوف واوي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0" name="Rounded Rectangular Callout 49"/>
          <p:cNvSpPr/>
          <p:nvPr/>
        </p:nvSpPr>
        <p:spPr>
          <a:xfrm>
            <a:off x="2877313" y="4492991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المادة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1" name="Rounded Rectangular Callout 50"/>
          <p:cNvSpPr/>
          <p:nvPr/>
        </p:nvSpPr>
        <p:spPr>
          <a:xfrm>
            <a:off x="1780033" y="4506537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الجنس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2" name="Rounded Rectangular Callout 51"/>
          <p:cNvSpPr/>
          <p:nvPr/>
        </p:nvSpPr>
        <p:spPr>
          <a:xfrm>
            <a:off x="609600" y="4519467"/>
            <a:ext cx="1097280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المعنى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09600" y="5361092"/>
            <a:ext cx="1097280" cy="1192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نزور/ ندور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961188" y="6454084"/>
            <a:ext cx="7487612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Abdul </a:t>
            </a:r>
            <a:r>
              <a:rPr lang="en-US" b="1" dirty="0" err="1">
                <a:solidFill>
                  <a:schemeClr val="tx1"/>
                </a:solidFill>
              </a:rPr>
              <a:t>Alim</a:t>
            </a:r>
            <a:r>
              <a:rPr lang="en-US" b="1" dirty="0">
                <a:solidFill>
                  <a:schemeClr val="tx1"/>
                </a:solidFill>
              </a:rPr>
              <a:t>, Lecturer (Arabic), </a:t>
            </a:r>
            <a:r>
              <a:rPr lang="en-US" b="1" dirty="0" err="1">
                <a:solidFill>
                  <a:schemeClr val="tx1"/>
                </a:solidFill>
              </a:rPr>
              <a:t>Patari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Fazil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Madrasha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Sapahar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Naogaon</a:t>
            </a:r>
            <a:r>
              <a:rPr lang="en-US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54" name="Rounded Rectangular Callout 53"/>
          <p:cNvSpPr/>
          <p:nvPr/>
        </p:nvSpPr>
        <p:spPr>
          <a:xfrm>
            <a:off x="8510018" y="3691397"/>
            <a:ext cx="1786596" cy="631117"/>
          </a:xfrm>
          <a:prstGeom prst="wedgeRoundRect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نتجول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332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40" grpId="0" animBg="1"/>
      <p:bldP spid="2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510018" y="2192213"/>
            <a:ext cx="1824108" cy="1219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الجمع للمتكلم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9152" y="2192213"/>
            <a:ext cx="2267712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الفعل المضارع المثبت المعروف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510017" y="1371599"/>
            <a:ext cx="1828800" cy="650240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الصيغة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169152" y="1385146"/>
            <a:ext cx="2267712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البحث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71873" y="2219306"/>
            <a:ext cx="1013319" cy="1192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نصر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74592" y="2219306"/>
            <a:ext cx="1035838" cy="1192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الزيارة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071873" y="1398692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الباب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974592" y="1412239"/>
            <a:ext cx="1035838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المصدر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77313" y="2219306"/>
            <a:ext cx="1013319" cy="1192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ز و ر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80033" y="2219306"/>
            <a:ext cx="1013319" cy="1192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>
                <a:solidFill>
                  <a:schemeClr val="tx1"/>
                </a:solidFill>
              </a:rPr>
              <a:t>أجوف واوي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2877313" y="1398692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المادة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780033" y="1412239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الجنس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09600" y="1397459"/>
            <a:ext cx="1097280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المعنى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600" y="2219306"/>
            <a:ext cx="1097280" cy="1192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نتجول/ نرى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510018" y="5333999"/>
            <a:ext cx="1824108" cy="1219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المفرد المذكر </a:t>
            </a:r>
            <a:r>
              <a:rPr lang="ar-MA" sz="2400" dirty="0" smtClean="0">
                <a:solidFill>
                  <a:schemeClr val="tx1"/>
                </a:solidFill>
              </a:rPr>
              <a:t>للحاضر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8510018" y="533400"/>
            <a:ext cx="1795272" cy="650240"/>
          </a:xfrm>
          <a:prstGeom prst="wedgeRoundRect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نزور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69152" y="5333999"/>
            <a:ext cx="2267712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>
                <a:solidFill>
                  <a:schemeClr val="tx1"/>
                </a:solidFill>
              </a:rPr>
              <a:t>الفعل </a:t>
            </a:r>
            <a:r>
              <a:rPr lang="ar-MA" sz="2400" dirty="0" smtClean="0">
                <a:solidFill>
                  <a:schemeClr val="tx1"/>
                </a:solidFill>
              </a:rPr>
              <a:t>الأمر الحاضر </a:t>
            </a:r>
            <a:r>
              <a:rPr lang="ar-MA" sz="2400" dirty="0">
                <a:solidFill>
                  <a:schemeClr val="tx1"/>
                </a:solidFill>
              </a:rPr>
              <a:t>المعروف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2" name="Rounded Rectangular Callout 41"/>
          <p:cNvSpPr/>
          <p:nvPr/>
        </p:nvSpPr>
        <p:spPr>
          <a:xfrm>
            <a:off x="8510017" y="4465897"/>
            <a:ext cx="1828800" cy="650240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الصيغة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3" name="Rounded Rectangular Callout 42"/>
          <p:cNvSpPr/>
          <p:nvPr/>
        </p:nvSpPr>
        <p:spPr>
          <a:xfrm>
            <a:off x="6169152" y="4479444"/>
            <a:ext cx="2267712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البحث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071873" y="5361092"/>
            <a:ext cx="1013319" cy="1192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افتعال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974592" y="5361092"/>
            <a:ext cx="1035838" cy="1192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الانتظار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Rounded Rectangular Callout 45"/>
          <p:cNvSpPr/>
          <p:nvPr/>
        </p:nvSpPr>
        <p:spPr>
          <a:xfrm>
            <a:off x="5071873" y="4492991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الباب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7" name="Rounded Rectangular Callout 46"/>
          <p:cNvSpPr/>
          <p:nvPr/>
        </p:nvSpPr>
        <p:spPr>
          <a:xfrm>
            <a:off x="3974592" y="4506537"/>
            <a:ext cx="1035838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المصدر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877313" y="5361092"/>
            <a:ext cx="1013319" cy="1192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ن ظ ر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780033" y="5361092"/>
            <a:ext cx="1013319" cy="1192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صحيح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0" name="Rounded Rectangular Callout 49"/>
          <p:cNvSpPr/>
          <p:nvPr/>
        </p:nvSpPr>
        <p:spPr>
          <a:xfrm>
            <a:off x="2877313" y="4492991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المادة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1" name="Rounded Rectangular Callout 50"/>
          <p:cNvSpPr/>
          <p:nvPr/>
        </p:nvSpPr>
        <p:spPr>
          <a:xfrm>
            <a:off x="1780033" y="4506537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الجنس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2" name="Rounded Rectangular Callout 51"/>
          <p:cNvSpPr/>
          <p:nvPr/>
        </p:nvSpPr>
        <p:spPr>
          <a:xfrm>
            <a:off x="609600" y="4533322"/>
            <a:ext cx="1097280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المعنى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09600" y="5361092"/>
            <a:ext cx="1097280" cy="1192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توقف / تلبث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961188" y="6454084"/>
            <a:ext cx="7487612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Abdul </a:t>
            </a:r>
            <a:r>
              <a:rPr lang="en-US" b="1" dirty="0" err="1">
                <a:solidFill>
                  <a:schemeClr val="tx1"/>
                </a:solidFill>
              </a:rPr>
              <a:t>Alim</a:t>
            </a:r>
            <a:r>
              <a:rPr lang="en-US" b="1" dirty="0">
                <a:solidFill>
                  <a:schemeClr val="tx1"/>
                </a:solidFill>
              </a:rPr>
              <a:t>, Lecturer (Arabic), </a:t>
            </a:r>
            <a:r>
              <a:rPr lang="en-US" b="1" dirty="0" err="1">
                <a:solidFill>
                  <a:schemeClr val="tx1"/>
                </a:solidFill>
              </a:rPr>
              <a:t>Patari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Fazil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Madrasha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Sapahar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Naogaon</a:t>
            </a:r>
            <a:r>
              <a:rPr lang="en-US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54" name="Rounded Rectangular Callout 53"/>
          <p:cNvSpPr/>
          <p:nvPr/>
        </p:nvSpPr>
        <p:spPr>
          <a:xfrm>
            <a:off x="8510018" y="3691397"/>
            <a:ext cx="1786596" cy="631117"/>
          </a:xfrm>
          <a:prstGeom prst="wedgeRoundRect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انتظر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748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40" grpId="0" animBg="1"/>
      <p:bldP spid="2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687407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76400" y="6435435"/>
            <a:ext cx="7620000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8305800" y="1912855"/>
            <a:ext cx="1768338" cy="650240"/>
          </a:xfrm>
          <a:prstGeom prst="wedgeRoundRectCallou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زرت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5761180" y="1912855"/>
            <a:ext cx="1782620" cy="650240"/>
          </a:xfrm>
          <a:prstGeom prst="wedgeRoundRectCallou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سافرت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3200400" y="1912855"/>
            <a:ext cx="1863862" cy="650240"/>
          </a:xfrm>
          <a:prstGeom prst="wedgeRoundRectCallou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أسس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798894" y="1912855"/>
            <a:ext cx="1868106" cy="650240"/>
          </a:xfrm>
          <a:prstGeom prst="wedgeRoundRectCallou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نرى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58367" y="658100"/>
            <a:ext cx="9680449" cy="98009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2362200" y="810500"/>
            <a:ext cx="6629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600" b="1" dirty="0">
                <a:solidFill>
                  <a:srgbClr val="FFC000"/>
                </a:solidFill>
              </a:rPr>
              <a:t>تحقيق بعض </a:t>
            </a:r>
            <a:r>
              <a:rPr lang="ar-MA" sz="3600" b="1" dirty="0" smtClean="0">
                <a:solidFill>
                  <a:srgbClr val="FFC000"/>
                </a:solidFill>
              </a:rPr>
              <a:t>الأفعال </a:t>
            </a:r>
            <a:r>
              <a:rPr lang="en-US" sz="3600" b="1" dirty="0" smtClean="0">
                <a:solidFill>
                  <a:srgbClr val="FFC000"/>
                </a:solidFill>
              </a:rPr>
              <a:t> </a:t>
            </a:r>
            <a:r>
              <a:rPr lang="ar-MA" sz="3600" b="1" dirty="0" smtClean="0">
                <a:solidFill>
                  <a:srgbClr val="FFC000"/>
                </a:solidFill>
              </a:rPr>
              <a:t>والكلمات</a:t>
            </a:r>
            <a:r>
              <a:rPr lang="en-US" sz="3600" b="1" dirty="0" smtClean="0">
                <a:solidFill>
                  <a:srgbClr val="FFC000"/>
                </a:solidFill>
              </a:rPr>
              <a:t> </a:t>
            </a:r>
            <a:r>
              <a:rPr lang="ar-MA" sz="3600" b="1" dirty="0">
                <a:solidFill>
                  <a:srgbClr val="FFC000"/>
                </a:solidFill>
              </a:rPr>
              <a:t>من الدرس</a:t>
            </a:r>
            <a:endParaRPr lang="en-US" sz="3600" dirty="0">
              <a:solidFill>
                <a:srgbClr val="FFC000"/>
              </a:solidFill>
            </a:endParaRPr>
          </a:p>
        </p:txBody>
      </p:sp>
      <p:pic>
        <p:nvPicPr>
          <p:cNvPr id="217" name="Picture 2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897210"/>
            <a:ext cx="2289461" cy="32329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B0AB6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9" name="Picture 2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935" y="2881303"/>
            <a:ext cx="2280803" cy="32734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B0AB6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20" name="Picture 2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88" y="2934261"/>
            <a:ext cx="2176346" cy="32034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B0AB6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21" name="Picture 2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006" y="2946249"/>
            <a:ext cx="2205214" cy="32030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B0AB6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2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145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8" grpId="0" animBg="1"/>
      <p:bldP spid="19" grpId="0" animBg="1"/>
      <p:bldP spid="20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510018" y="2192213"/>
            <a:ext cx="1824108" cy="1219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المفرد المذكر للحاضر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9152" y="2192213"/>
            <a:ext cx="2267712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الفعل </a:t>
            </a:r>
            <a:r>
              <a:rPr lang="ar-MA" sz="2400" dirty="0" smtClean="0">
                <a:solidFill>
                  <a:schemeClr val="tx1"/>
                </a:solidFill>
              </a:rPr>
              <a:t>الماضي </a:t>
            </a:r>
            <a:r>
              <a:rPr lang="ar-MA" sz="2400" dirty="0" smtClean="0">
                <a:solidFill>
                  <a:schemeClr val="tx1"/>
                </a:solidFill>
              </a:rPr>
              <a:t>المثبت المعروف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510017" y="1371599"/>
            <a:ext cx="1828800" cy="650240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الصيغة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169152" y="1385146"/>
            <a:ext cx="2267712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البحث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71873" y="2219306"/>
            <a:ext cx="1013319" cy="1192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نصر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74592" y="2219306"/>
            <a:ext cx="1035838" cy="1192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الزيارة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071873" y="1398692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الباب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974592" y="1412239"/>
            <a:ext cx="1035838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المصدر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77313" y="2219306"/>
            <a:ext cx="1013319" cy="1192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ز و ر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80033" y="2219306"/>
            <a:ext cx="1013319" cy="1192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أجوف </a:t>
            </a:r>
            <a:r>
              <a:rPr lang="ar-MA" sz="2400" dirty="0" smtClean="0">
                <a:solidFill>
                  <a:schemeClr val="tx1"/>
                </a:solidFill>
              </a:rPr>
              <a:t>واوي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2877313" y="1398692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المادة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780033" y="1412239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الجنس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09600" y="1411314"/>
            <a:ext cx="1097280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المعنى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600" y="2219306"/>
            <a:ext cx="1097280" cy="1192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أتيت / جئت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510018" y="5333999"/>
            <a:ext cx="1824108" cy="1219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المفرد المذكر للحاضر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8510018" y="533400"/>
            <a:ext cx="1795272" cy="650240"/>
          </a:xfrm>
          <a:prstGeom prst="wedgeRoundRect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زرت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69152" y="5333999"/>
            <a:ext cx="2267712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>
                <a:solidFill>
                  <a:schemeClr val="tx1"/>
                </a:solidFill>
              </a:rPr>
              <a:t>الفعل </a:t>
            </a:r>
            <a:r>
              <a:rPr lang="ar-MA" sz="2400" dirty="0" smtClean="0">
                <a:solidFill>
                  <a:schemeClr val="tx1"/>
                </a:solidFill>
              </a:rPr>
              <a:t>الماضي </a:t>
            </a:r>
            <a:r>
              <a:rPr lang="ar-MA" sz="2400" dirty="0">
                <a:solidFill>
                  <a:schemeClr val="tx1"/>
                </a:solidFill>
              </a:rPr>
              <a:t>المثبت المعروف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2" name="Rounded Rectangular Callout 41"/>
          <p:cNvSpPr/>
          <p:nvPr/>
        </p:nvSpPr>
        <p:spPr>
          <a:xfrm>
            <a:off x="8510017" y="4465897"/>
            <a:ext cx="1828800" cy="650240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الصيغة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3" name="Rounded Rectangular Callout 42"/>
          <p:cNvSpPr/>
          <p:nvPr/>
        </p:nvSpPr>
        <p:spPr>
          <a:xfrm>
            <a:off x="6169152" y="4479444"/>
            <a:ext cx="2267712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البحث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071873" y="5361092"/>
            <a:ext cx="1013319" cy="1192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مفاعلة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974592" y="5361092"/>
            <a:ext cx="1035838" cy="1192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المسافرة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Rounded Rectangular Callout 45"/>
          <p:cNvSpPr/>
          <p:nvPr/>
        </p:nvSpPr>
        <p:spPr>
          <a:xfrm>
            <a:off x="5071873" y="4492991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الباب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7" name="Rounded Rectangular Callout 46"/>
          <p:cNvSpPr/>
          <p:nvPr/>
        </p:nvSpPr>
        <p:spPr>
          <a:xfrm>
            <a:off x="3974592" y="4506537"/>
            <a:ext cx="1035838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المصدر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877313" y="5361092"/>
            <a:ext cx="1013319" cy="1192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س ف ر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780033" y="5361092"/>
            <a:ext cx="1013319" cy="1192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صحيح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0" name="Rounded Rectangular Callout 49"/>
          <p:cNvSpPr/>
          <p:nvPr/>
        </p:nvSpPr>
        <p:spPr>
          <a:xfrm>
            <a:off x="2877313" y="4492991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المادة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1" name="Rounded Rectangular Callout 50"/>
          <p:cNvSpPr/>
          <p:nvPr/>
        </p:nvSpPr>
        <p:spPr>
          <a:xfrm>
            <a:off x="1780033" y="4506537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الجنس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2" name="Rounded Rectangular Callout 51"/>
          <p:cNvSpPr/>
          <p:nvPr/>
        </p:nvSpPr>
        <p:spPr>
          <a:xfrm>
            <a:off x="609600" y="4519467"/>
            <a:ext cx="1097280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المعنى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09600" y="5361092"/>
            <a:ext cx="1097280" cy="1192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هاجرت / انتقلت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961188" y="6440229"/>
            <a:ext cx="7487612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Abdul </a:t>
            </a:r>
            <a:r>
              <a:rPr lang="en-US" b="1" dirty="0" err="1">
                <a:solidFill>
                  <a:schemeClr val="tx1"/>
                </a:solidFill>
              </a:rPr>
              <a:t>Alim</a:t>
            </a:r>
            <a:r>
              <a:rPr lang="en-US" b="1" dirty="0">
                <a:solidFill>
                  <a:schemeClr val="tx1"/>
                </a:solidFill>
              </a:rPr>
              <a:t>, Lecturer (Arabic), </a:t>
            </a:r>
            <a:r>
              <a:rPr lang="en-US" b="1" dirty="0" err="1">
                <a:solidFill>
                  <a:schemeClr val="tx1"/>
                </a:solidFill>
              </a:rPr>
              <a:t>Patari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Fazil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Madrasha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Sapahar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Naogaon</a:t>
            </a:r>
            <a:r>
              <a:rPr lang="en-US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54" name="Rounded Rectangular Callout 53"/>
          <p:cNvSpPr/>
          <p:nvPr/>
        </p:nvSpPr>
        <p:spPr>
          <a:xfrm>
            <a:off x="8510018" y="3691397"/>
            <a:ext cx="1786596" cy="631117"/>
          </a:xfrm>
          <a:prstGeom prst="wedgeRoundRect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سافرت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064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40" grpId="0" animBg="1"/>
      <p:bldP spid="2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43585" y="647700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91840" y="465727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582" y="665015"/>
            <a:ext cx="1792018" cy="226754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2B0AB6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4778689" y="425531"/>
            <a:ext cx="1231426" cy="584775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MA" sz="3200" b="1" dirty="0"/>
              <a:t>التعريف</a:t>
            </a:r>
            <a:endParaRPr lang="en-US" sz="32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558967" y="3175987"/>
            <a:ext cx="4698093" cy="440531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20966" y="3110673"/>
            <a:ext cx="33538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800" b="1" cap="none" spc="50" dirty="0" smtClean="0">
                <a:ln w="11430"/>
                <a:solidFill>
                  <a:sysClr val="windowText" lastClr="000000"/>
                </a:solidFill>
              </a:rPr>
              <a:t>الصف : التاسع من الداخل</a:t>
            </a:r>
            <a:endParaRPr lang="en-US" sz="2800" b="1" cap="none" spc="50" dirty="0">
              <a:ln w="11430"/>
              <a:solidFill>
                <a:sysClr val="windowText" lastClr="0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8967" y="3763817"/>
            <a:ext cx="4698093" cy="411395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425047" y="3720273"/>
            <a:ext cx="33986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المادة : اللغة العربية الاتصالية</a:t>
            </a:r>
            <a:endParaRPr lang="en-US" sz="2400" b="1" cap="none" spc="50" dirty="0">
              <a:ln w="11430"/>
              <a:solidFill>
                <a:sysClr val="windowText" lastClr="0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58967" y="4320460"/>
            <a:ext cx="4698093" cy="413658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157202" y="4298866"/>
            <a:ext cx="18020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الوحدة : </a:t>
            </a:r>
            <a:r>
              <a:rPr lang="ar-MA" sz="2400" b="1" cap="none" spc="50" dirty="0" smtClean="0">
                <a:ln w="11430"/>
                <a:solidFill>
                  <a:sysClr val="windowText" lastClr="000000"/>
                </a:solidFill>
              </a:rPr>
              <a:t>ال</a:t>
            </a:r>
            <a:r>
              <a:rPr lang="ar-MA" sz="2400" b="1" spc="50" dirty="0" smtClean="0">
                <a:ln w="11430"/>
                <a:solidFill>
                  <a:sysClr val="windowText" lastClr="000000"/>
                </a:solidFill>
              </a:rPr>
              <a:t>ثانية</a:t>
            </a:r>
            <a:endParaRPr lang="en-US" sz="2400" b="1" cap="none" spc="50" dirty="0">
              <a:ln w="11430"/>
              <a:solidFill>
                <a:sysClr val="windowText" lastClr="0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58967" y="4866176"/>
            <a:ext cx="4698093" cy="465183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558967" y="5452576"/>
            <a:ext cx="4698093" cy="459355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082968" y="4864691"/>
            <a:ext cx="17588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الدرس : </a:t>
            </a:r>
            <a:r>
              <a:rPr lang="ar-MA" sz="2400" b="1" cap="none" spc="50" dirty="0" smtClean="0">
                <a:ln w="11430"/>
                <a:solidFill>
                  <a:sysClr val="windowText" lastClr="000000"/>
                </a:solidFill>
              </a:rPr>
              <a:t>الثاني</a:t>
            </a:r>
            <a:endParaRPr lang="en-US" sz="2400" b="1" cap="none" spc="50" dirty="0">
              <a:ln w="11430"/>
              <a:solidFill>
                <a:sysClr val="windowText" lastClr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55053" y="5447473"/>
            <a:ext cx="21162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الوقت : </a:t>
            </a:r>
            <a:r>
              <a:rPr lang="en-US" sz="2400" b="1" cap="none" spc="50" dirty="0" smtClean="0">
                <a:ln w="11430"/>
                <a:solidFill>
                  <a:sysClr val="windowText" lastClr="000000"/>
                </a:solidFill>
              </a:rPr>
              <a:t>50 </a:t>
            </a:r>
            <a:r>
              <a:rPr lang="ar-MA" sz="2400" b="1" cap="none" spc="50" dirty="0" smtClean="0">
                <a:ln w="11430"/>
                <a:solidFill>
                  <a:sysClr val="windowText" lastClr="000000"/>
                </a:solidFill>
              </a:rPr>
              <a:t> </a:t>
            </a:r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دقيقة</a:t>
            </a:r>
            <a:endParaRPr lang="en-US" sz="2400" b="1" cap="none" spc="50" dirty="0">
              <a:ln w="11430"/>
              <a:solidFill>
                <a:sysClr val="windowText" lastClr="00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58967" y="6039678"/>
            <a:ext cx="4698093" cy="460080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549566" y="6028414"/>
            <a:ext cx="279916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التاريخ : </a:t>
            </a:r>
            <a:r>
              <a:rPr lang="en-US" sz="2400" b="1" cap="none" spc="50" dirty="0" smtClean="0">
                <a:ln w="11430"/>
                <a:solidFill>
                  <a:sysClr val="windowText" lastClr="000000"/>
                </a:solidFill>
              </a:rPr>
              <a:t>26</a:t>
            </a:r>
            <a:r>
              <a:rPr lang="ar-MA" sz="2400" b="1" cap="none" spc="50" dirty="0" smtClean="0">
                <a:ln w="11430"/>
                <a:solidFill>
                  <a:sysClr val="windowText" lastClr="000000"/>
                </a:solidFill>
              </a:rPr>
              <a:t>/</a:t>
            </a:r>
            <a:r>
              <a:rPr lang="en-US" sz="2400" b="1" cap="none" spc="50" dirty="0" smtClean="0">
                <a:ln w="11430"/>
                <a:solidFill>
                  <a:sysClr val="windowText" lastClr="000000"/>
                </a:solidFill>
              </a:rPr>
              <a:t>05</a:t>
            </a:r>
            <a:r>
              <a:rPr lang="ar-MA" sz="2400" b="1" cap="none" spc="50" dirty="0" smtClean="0">
                <a:ln w="11430"/>
                <a:solidFill>
                  <a:sysClr val="windowText" lastClr="000000"/>
                </a:solidFill>
              </a:rPr>
              <a:t>/</a:t>
            </a:r>
            <a:r>
              <a:rPr lang="en-US" sz="2400" b="1" cap="none" spc="50" dirty="0">
                <a:ln w="11430"/>
                <a:solidFill>
                  <a:sysClr val="windowText" lastClr="000000"/>
                </a:solidFill>
              </a:rPr>
              <a:t>2020</a:t>
            </a:r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م</a:t>
            </a:r>
            <a:endParaRPr lang="en-US" sz="2400" b="1" cap="none" spc="50" dirty="0">
              <a:ln w="11430"/>
              <a:solidFill>
                <a:sysClr val="windowText" lastClr="00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685888" y="3212273"/>
            <a:ext cx="4698093" cy="440531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5685888" y="3800103"/>
            <a:ext cx="4698093" cy="411395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5685888" y="4356746"/>
            <a:ext cx="4698093" cy="413658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5685888" y="4902462"/>
            <a:ext cx="4698093" cy="465183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5685888" y="5488862"/>
            <a:ext cx="4698093" cy="459355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5685888" y="6075964"/>
            <a:ext cx="4698093" cy="460080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380446" y="3120084"/>
            <a:ext cx="32960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800" b="1" cap="none" spc="50" dirty="0">
                <a:ln w="11430"/>
              </a:rPr>
              <a:t>عبد </a:t>
            </a:r>
            <a:r>
              <a:rPr lang="ar-MA" sz="2800" b="1" cap="none" spc="50" dirty="0" smtClean="0">
                <a:ln w="11430"/>
              </a:rPr>
              <a:t>العليم بن شمس الحق</a:t>
            </a:r>
            <a:endParaRPr lang="ar-MA" sz="2800" b="1" cap="none" spc="50" dirty="0">
              <a:ln w="1143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83685" y="3757394"/>
            <a:ext cx="24288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400" b="1" cap="none" spc="50" dirty="0" smtClean="0">
                <a:ln w="11430"/>
              </a:rPr>
              <a:t>محاضر </a:t>
            </a:r>
            <a:r>
              <a:rPr lang="ar-MA" sz="2400" b="1" cap="none" spc="50" dirty="0">
                <a:ln w="11430"/>
              </a:rPr>
              <a:t>اللغة </a:t>
            </a:r>
            <a:r>
              <a:rPr lang="ar-MA" sz="2400" b="1" cap="none" spc="50" dirty="0" smtClean="0">
                <a:ln w="11430"/>
              </a:rPr>
              <a:t>العربية</a:t>
            </a:r>
            <a:r>
              <a:rPr lang="ar-SA" sz="2400" b="1" cap="none" spc="50" dirty="0" smtClean="0">
                <a:ln w="11430"/>
              </a:rPr>
              <a:t> </a:t>
            </a:r>
            <a:endParaRPr lang="en-US" sz="2400" b="1" cap="none" spc="50" dirty="0">
              <a:ln w="1143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988483" y="4308090"/>
            <a:ext cx="41152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400" b="1" cap="none" spc="50" dirty="0" smtClean="0">
                <a:ln w="11430"/>
              </a:rPr>
              <a:t>فتاري </a:t>
            </a:r>
            <a:r>
              <a:rPr lang="ar-MA" sz="2400" b="1" cap="none" spc="50" dirty="0">
                <a:ln w="11430"/>
              </a:rPr>
              <a:t>فاضل </a:t>
            </a:r>
            <a:r>
              <a:rPr lang="ar-MA" sz="2400" b="1" cap="none" spc="50" dirty="0" smtClean="0">
                <a:ln w="11430"/>
              </a:rPr>
              <a:t>مدرسة</a:t>
            </a:r>
            <a:r>
              <a:rPr lang="ar-MA" sz="2400" b="1" spc="50" dirty="0">
                <a:ln w="11430"/>
              </a:rPr>
              <a:t>،</a:t>
            </a:r>
            <a:r>
              <a:rPr lang="en-US" sz="2400" b="1" cap="none" spc="50" dirty="0" smtClean="0">
                <a:ln w="11430"/>
              </a:rPr>
              <a:t> </a:t>
            </a:r>
            <a:r>
              <a:rPr lang="ar-MA" sz="2400" b="1" cap="none" spc="50" dirty="0" smtClean="0">
                <a:ln w="11430"/>
              </a:rPr>
              <a:t>سفاهر</a:t>
            </a:r>
            <a:r>
              <a:rPr lang="ar-MA" sz="2400" b="1" cap="none" spc="50" dirty="0">
                <a:ln w="11430"/>
              </a:rPr>
              <a:t>، </a:t>
            </a:r>
            <a:r>
              <a:rPr lang="ar-MA" sz="2400" b="1" cap="none" spc="50" dirty="0" smtClean="0">
                <a:ln w="11430"/>
              </a:rPr>
              <a:t>نوغاؤن</a:t>
            </a:r>
            <a:endParaRPr lang="ar-MA" sz="2400" b="1" cap="none" spc="50" dirty="0">
              <a:ln w="1143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206634" y="4861799"/>
            <a:ext cx="36439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2400" b="1" cap="none" spc="50" dirty="0" smtClean="0">
                <a:ln w="11430"/>
              </a:rPr>
              <a:t>رقم </a:t>
            </a:r>
            <a:r>
              <a:rPr lang="ar-MA" sz="2400" b="1" cap="none" spc="50" dirty="0">
                <a:ln w="11430"/>
              </a:rPr>
              <a:t>الجوال : </a:t>
            </a:r>
            <a:r>
              <a:rPr lang="en-US" sz="2400" b="1" cap="none" spc="50" dirty="0">
                <a:ln w="11430"/>
              </a:rPr>
              <a:t>01749-94 44 </a:t>
            </a:r>
            <a:r>
              <a:rPr lang="en-US" sz="2400" b="1" cap="none" spc="50" dirty="0" smtClean="0">
                <a:ln w="11430"/>
              </a:rPr>
              <a:t>18</a:t>
            </a:r>
            <a:endParaRPr lang="ar-MA" sz="2400" b="1" cap="none" spc="50" dirty="0">
              <a:ln w="1143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867602" y="5470383"/>
            <a:ext cx="23022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400" b="1" cap="none" spc="50" dirty="0" smtClean="0">
                <a:ln w="11430"/>
              </a:rPr>
              <a:t>العنوان </a:t>
            </a:r>
            <a:r>
              <a:rPr lang="ar-MA" sz="2400" b="1" cap="none" spc="50" dirty="0">
                <a:ln w="11430"/>
              </a:rPr>
              <a:t>الالكتروني </a:t>
            </a:r>
            <a:r>
              <a:rPr lang="ar-MA" sz="2400" b="1" cap="none" spc="50" dirty="0" smtClean="0">
                <a:ln w="11430"/>
              </a:rPr>
              <a:t>:</a:t>
            </a:r>
            <a:endParaRPr lang="en-US" sz="2400" b="1" cap="none" spc="50" dirty="0">
              <a:ln w="1143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71272" y="6066673"/>
            <a:ext cx="44694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infoabdulalim@gmail.com</a:t>
            </a:r>
            <a:r>
              <a:rPr lang="ar-SA" sz="2400" b="1" cap="none" spc="50" dirty="0" smtClean="0">
                <a:ln w="11430"/>
              </a:rPr>
              <a:t> </a:t>
            </a:r>
            <a:endParaRPr lang="en-US" sz="2400" b="1" cap="none" spc="50" dirty="0">
              <a:ln w="1143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478440" y="1678133"/>
            <a:ext cx="0" cy="481220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576248" y="1993073"/>
            <a:ext cx="0" cy="4148918"/>
          </a:xfrm>
          <a:prstGeom prst="line">
            <a:avLst/>
          </a:prstGeom>
          <a:ln w="28575">
            <a:solidFill>
              <a:srgbClr val="2B0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389871" y="1993073"/>
            <a:ext cx="0" cy="4148918"/>
          </a:xfrm>
          <a:prstGeom prst="line">
            <a:avLst/>
          </a:prstGeom>
          <a:ln w="28575">
            <a:solidFill>
              <a:srgbClr val="2B0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222" r="34444" b="49444"/>
          <a:stretch/>
        </p:blipFill>
        <p:spPr>
          <a:xfrm>
            <a:off x="7419977" y="665015"/>
            <a:ext cx="1805277" cy="226754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2B0AB6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9724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 animBg="1"/>
      <p:bldP spid="19" grpId="0"/>
      <p:bldP spid="20" grpId="0"/>
      <p:bldP spid="21" grpId="0" animBg="1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510018" y="2192213"/>
            <a:ext cx="1824108" cy="1219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المفرد المذكر للغائب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9152" y="2192213"/>
            <a:ext cx="2267712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الفعل المضارع المثبت المعروف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510017" y="1371599"/>
            <a:ext cx="1828800" cy="650240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الصيغة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169152" y="1385146"/>
            <a:ext cx="2267712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البحث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71873" y="2219306"/>
            <a:ext cx="1013319" cy="1192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إفعال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74592" y="2219306"/>
            <a:ext cx="1035838" cy="1192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الايتام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071873" y="1398692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الباب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974592" y="1412239"/>
            <a:ext cx="1035838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المصدر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77313" y="2219306"/>
            <a:ext cx="1013319" cy="1192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ي ت م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80033" y="2219306"/>
            <a:ext cx="1013319" cy="1192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مثال يائي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2877313" y="1398692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المادة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780033" y="1412239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الجنس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09600" y="1397459"/>
            <a:ext cx="1097280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المعنى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600" y="2219306"/>
            <a:ext cx="1097280" cy="1192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أنشأ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510018" y="5333999"/>
            <a:ext cx="1824108" cy="1219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الجمع المتكلم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8510018" y="533400"/>
            <a:ext cx="1795272" cy="650240"/>
          </a:xfrm>
          <a:prstGeom prst="wedgeRoundRect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أسس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69152" y="5333999"/>
            <a:ext cx="2267712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>
                <a:solidFill>
                  <a:schemeClr val="tx1"/>
                </a:solidFill>
              </a:rPr>
              <a:t>الفعل </a:t>
            </a:r>
            <a:r>
              <a:rPr lang="ar-MA" sz="2400" dirty="0" smtClean="0">
                <a:solidFill>
                  <a:schemeClr val="tx1"/>
                </a:solidFill>
              </a:rPr>
              <a:t>المضارع </a:t>
            </a:r>
            <a:r>
              <a:rPr lang="ar-MA" sz="2400" dirty="0">
                <a:solidFill>
                  <a:schemeClr val="tx1"/>
                </a:solidFill>
              </a:rPr>
              <a:t>المثبت المعروف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2" name="Rounded Rectangular Callout 41"/>
          <p:cNvSpPr/>
          <p:nvPr/>
        </p:nvSpPr>
        <p:spPr>
          <a:xfrm>
            <a:off x="8510017" y="4465897"/>
            <a:ext cx="1828800" cy="650240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الصيغة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3" name="Rounded Rectangular Callout 42"/>
          <p:cNvSpPr/>
          <p:nvPr/>
        </p:nvSpPr>
        <p:spPr>
          <a:xfrm>
            <a:off x="6169152" y="4479444"/>
            <a:ext cx="2267712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البحث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071873" y="5361092"/>
            <a:ext cx="1013319" cy="1192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فتح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974592" y="5361092"/>
            <a:ext cx="1035838" cy="1192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الرؤية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Rounded Rectangular Callout 45"/>
          <p:cNvSpPr/>
          <p:nvPr/>
        </p:nvSpPr>
        <p:spPr>
          <a:xfrm>
            <a:off x="5071873" y="4492991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الباب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7" name="Rounded Rectangular Callout 46"/>
          <p:cNvSpPr/>
          <p:nvPr/>
        </p:nvSpPr>
        <p:spPr>
          <a:xfrm>
            <a:off x="3974592" y="4506537"/>
            <a:ext cx="1035838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المصدر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877313" y="5361092"/>
            <a:ext cx="1013319" cy="1192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ر أ ي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780033" y="5361092"/>
            <a:ext cx="1013319" cy="1192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مركب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0" name="Rounded Rectangular Callout 49"/>
          <p:cNvSpPr/>
          <p:nvPr/>
        </p:nvSpPr>
        <p:spPr>
          <a:xfrm>
            <a:off x="2877313" y="4492991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المادة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1" name="Rounded Rectangular Callout 50"/>
          <p:cNvSpPr/>
          <p:nvPr/>
        </p:nvSpPr>
        <p:spPr>
          <a:xfrm>
            <a:off x="1780033" y="4506537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الجنس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2" name="Rounded Rectangular Callout 51"/>
          <p:cNvSpPr/>
          <p:nvPr/>
        </p:nvSpPr>
        <p:spPr>
          <a:xfrm>
            <a:off x="609600" y="4533322"/>
            <a:ext cx="1097280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المعنى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09600" y="5361092"/>
            <a:ext cx="1097280" cy="1192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شاهدنا/ ننظر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961188" y="6454084"/>
            <a:ext cx="7487612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Abdul </a:t>
            </a:r>
            <a:r>
              <a:rPr lang="en-US" b="1" dirty="0" err="1">
                <a:solidFill>
                  <a:schemeClr val="tx1"/>
                </a:solidFill>
              </a:rPr>
              <a:t>Alim</a:t>
            </a:r>
            <a:r>
              <a:rPr lang="en-US" b="1" dirty="0">
                <a:solidFill>
                  <a:schemeClr val="tx1"/>
                </a:solidFill>
              </a:rPr>
              <a:t>, Lecturer (Arabic), </a:t>
            </a:r>
            <a:r>
              <a:rPr lang="en-US" b="1" dirty="0" err="1">
                <a:solidFill>
                  <a:schemeClr val="tx1"/>
                </a:solidFill>
              </a:rPr>
              <a:t>Patari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Fazil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Madrasha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Sapahar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Naogaon</a:t>
            </a:r>
            <a:r>
              <a:rPr lang="en-US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54" name="Rounded Rectangular Callout 53"/>
          <p:cNvSpPr/>
          <p:nvPr/>
        </p:nvSpPr>
        <p:spPr>
          <a:xfrm>
            <a:off x="8510018" y="3691397"/>
            <a:ext cx="1786596" cy="631117"/>
          </a:xfrm>
          <a:prstGeom prst="wedgeRoundRect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نرى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24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489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40" grpId="0" animBg="1"/>
      <p:bldP spid="2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798247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76400" y="6474958"/>
            <a:ext cx="7620000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8338176" y="2023695"/>
            <a:ext cx="1768338" cy="650240"/>
          </a:xfrm>
          <a:prstGeom prst="wedgeRoundRectCallou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نهج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5860475" y="2023695"/>
            <a:ext cx="1782620" cy="650240"/>
          </a:xfrm>
          <a:prstGeom prst="wedgeRoundRectCallou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>
                <a:solidFill>
                  <a:schemeClr val="tx1"/>
                </a:solidFill>
              </a:rPr>
              <a:t>آثار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3200400" y="2023695"/>
            <a:ext cx="1863862" cy="650240"/>
          </a:xfrm>
          <a:prstGeom prst="wedgeRoundRectCallou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حصن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798894" y="2023695"/>
            <a:ext cx="1868106" cy="650240"/>
          </a:xfrm>
          <a:prstGeom prst="wedgeRoundRectCallou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فرصة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58367" y="796650"/>
            <a:ext cx="9680449" cy="98009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2362200" y="949050"/>
            <a:ext cx="6629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600" b="1" dirty="0">
                <a:solidFill>
                  <a:srgbClr val="FFC000"/>
                </a:solidFill>
              </a:rPr>
              <a:t>تحقيق بعض </a:t>
            </a:r>
            <a:r>
              <a:rPr lang="ar-MA" sz="3600" b="1" dirty="0" smtClean="0">
                <a:solidFill>
                  <a:srgbClr val="FFC000"/>
                </a:solidFill>
              </a:rPr>
              <a:t>الأفعال </a:t>
            </a:r>
            <a:r>
              <a:rPr lang="en-US" sz="3600" b="1" dirty="0" smtClean="0">
                <a:solidFill>
                  <a:srgbClr val="FFC000"/>
                </a:solidFill>
              </a:rPr>
              <a:t> </a:t>
            </a:r>
            <a:r>
              <a:rPr lang="ar-MA" sz="3600" b="1" dirty="0" smtClean="0">
                <a:solidFill>
                  <a:srgbClr val="FFC000"/>
                </a:solidFill>
              </a:rPr>
              <a:t>والكلمات</a:t>
            </a:r>
            <a:r>
              <a:rPr lang="en-US" sz="3600" b="1" dirty="0" smtClean="0">
                <a:solidFill>
                  <a:srgbClr val="FFC000"/>
                </a:solidFill>
              </a:rPr>
              <a:t> </a:t>
            </a:r>
            <a:r>
              <a:rPr lang="ar-MA" sz="3600" b="1" dirty="0">
                <a:solidFill>
                  <a:srgbClr val="FFC000"/>
                </a:solidFill>
              </a:rPr>
              <a:t>من الدرس</a:t>
            </a:r>
            <a:endParaRPr lang="en-US" sz="3600" dirty="0">
              <a:solidFill>
                <a:srgbClr val="FFC000"/>
              </a:solidFill>
            </a:endParaRPr>
          </a:p>
        </p:txBody>
      </p:sp>
      <p:pic>
        <p:nvPicPr>
          <p:cNvPr id="217" name="Picture 2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905" y="3053303"/>
            <a:ext cx="2261475" cy="32313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B0AB6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9" name="Picture 2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521" y="3065181"/>
            <a:ext cx="2242700" cy="31956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B0AB6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20" name="Picture 2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15" y="3067727"/>
            <a:ext cx="2214209" cy="32315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B0AB6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21" name="Picture 2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446" y="3036756"/>
            <a:ext cx="2209370" cy="32315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B0AB6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2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086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4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7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8" grpId="0" animBg="1"/>
      <p:bldP spid="19" grpId="0" animBg="1"/>
      <p:bldP spid="20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510018" y="2192213"/>
            <a:ext cx="1824108" cy="1219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مفرد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9152" y="2192213"/>
            <a:ext cx="2267712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نهوج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510017" y="1371599"/>
            <a:ext cx="1828800" cy="650240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الصيغة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169152" y="1385146"/>
            <a:ext cx="2267712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جمعها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71873" y="2219306"/>
            <a:ext cx="1013319" cy="1192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-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74592" y="2219306"/>
            <a:ext cx="1035838" cy="1192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-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071873" y="1398692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الباب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974592" y="1412239"/>
            <a:ext cx="1035838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المصدر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77313" y="2219306"/>
            <a:ext cx="1013319" cy="1192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ن هـ ج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80033" y="2219306"/>
            <a:ext cx="1013319" cy="1192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صحيح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2877313" y="1398692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المادة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780033" y="1412239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الجنس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09600" y="1411314"/>
            <a:ext cx="1097280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المعنى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600" y="2219306"/>
            <a:ext cx="1097280" cy="1192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>
                <a:solidFill>
                  <a:schemeClr val="tx1"/>
                </a:solidFill>
              </a:rPr>
              <a:t>مشى/ سن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510018" y="5333999"/>
            <a:ext cx="1824108" cy="1219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جمع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8510018" y="533400"/>
            <a:ext cx="1795272" cy="650240"/>
          </a:xfrm>
          <a:prstGeom prst="wedgeRoundRect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نهج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69152" y="5333999"/>
            <a:ext cx="2267712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أثر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2" name="Rounded Rectangular Callout 41"/>
          <p:cNvSpPr/>
          <p:nvPr/>
        </p:nvSpPr>
        <p:spPr>
          <a:xfrm>
            <a:off x="8510017" y="4465897"/>
            <a:ext cx="1828800" cy="650240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الصيغة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3" name="Rounded Rectangular Callout 42"/>
          <p:cNvSpPr/>
          <p:nvPr/>
        </p:nvSpPr>
        <p:spPr>
          <a:xfrm>
            <a:off x="6169152" y="4479444"/>
            <a:ext cx="2267712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مفردها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071873" y="5361092"/>
            <a:ext cx="1013319" cy="1192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-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974592" y="5361092"/>
            <a:ext cx="1035838" cy="1192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-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Rounded Rectangular Callout 45"/>
          <p:cNvSpPr/>
          <p:nvPr/>
        </p:nvSpPr>
        <p:spPr>
          <a:xfrm>
            <a:off x="5071873" y="4492991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الباب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7" name="Rounded Rectangular Callout 46"/>
          <p:cNvSpPr/>
          <p:nvPr/>
        </p:nvSpPr>
        <p:spPr>
          <a:xfrm>
            <a:off x="3974592" y="4506537"/>
            <a:ext cx="1035838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المصدر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877313" y="5361092"/>
            <a:ext cx="1013319" cy="1192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أ ث ر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780033" y="5361092"/>
            <a:ext cx="1013319" cy="1192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مهموز فاء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0" name="Rounded Rectangular Callout 49"/>
          <p:cNvSpPr/>
          <p:nvPr/>
        </p:nvSpPr>
        <p:spPr>
          <a:xfrm>
            <a:off x="2877313" y="4492991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المادة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1" name="Rounded Rectangular Callout 50"/>
          <p:cNvSpPr/>
          <p:nvPr/>
        </p:nvSpPr>
        <p:spPr>
          <a:xfrm>
            <a:off x="1780033" y="4506537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الجنس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2" name="Rounded Rectangular Callout 51"/>
          <p:cNvSpPr/>
          <p:nvPr/>
        </p:nvSpPr>
        <p:spPr>
          <a:xfrm>
            <a:off x="609600" y="4519467"/>
            <a:ext cx="1097280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المعنى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09600" y="5361092"/>
            <a:ext cx="1097280" cy="1192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علامات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961188" y="6454084"/>
            <a:ext cx="7487612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Abdul </a:t>
            </a:r>
            <a:r>
              <a:rPr lang="en-US" b="1" dirty="0" err="1">
                <a:solidFill>
                  <a:schemeClr val="tx1"/>
                </a:solidFill>
              </a:rPr>
              <a:t>Alim</a:t>
            </a:r>
            <a:r>
              <a:rPr lang="en-US" b="1" dirty="0">
                <a:solidFill>
                  <a:schemeClr val="tx1"/>
                </a:solidFill>
              </a:rPr>
              <a:t>, Lecturer (Arabic), </a:t>
            </a:r>
            <a:r>
              <a:rPr lang="en-US" b="1" dirty="0" err="1">
                <a:solidFill>
                  <a:schemeClr val="tx1"/>
                </a:solidFill>
              </a:rPr>
              <a:t>Patari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Fazil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Madrasha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Sapahar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Naogaon</a:t>
            </a:r>
            <a:r>
              <a:rPr lang="en-US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54" name="Rounded Rectangular Callout 53"/>
          <p:cNvSpPr/>
          <p:nvPr/>
        </p:nvSpPr>
        <p:spPr>
          <a:xfrm>
            <a:off x="8510018" y="3691397"/>
            <a:ext cx="1786596" cy="631117"/>
          </a:xfrm>
          <a:prstGeom prst="wedgeRoundRect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آثار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24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76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40" grpId="0" animBg="1"/>
      <p:bldP spid="2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510018" y="2192213"/>
            <a:ext cx="1824108" cy="1219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مفرد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9152" y="2192213"/>
            <a:ext cx="2267712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حصون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510017" y="1371599"/>
            <a:ext cx="1828800" cy="650240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الصيغة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169152" y="1385146"/>
            <a:ext cx="2267712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جمعها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71873" y="2219306"/>
            <a:ext cx="1013319" cy="1192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-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74592" y="2219306"/>
            <a:ext cx="1035838" cy="1192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-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071873" y="1398692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الباب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974592" y="1412239"/>
            <a:ext cx="1035838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المصدر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77313" y="2219306"/>
            <a:ext cx="1013319" cy="1192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ح ص ن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80033" y="2219306"/>
            <a:ext cx="1013319" cy="1192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صحيح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2877313" y="1398692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المادة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780033" y="1412239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الجنس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09600" y="1411314"/>
            <a:ext cx="1097280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المعنى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600" y="2219306"/>
            <a:ext cx="1097280" cy="1192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قلعة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510018" y="5333999"/>
            <a:ext cx="1824108" cy="1219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مفرد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8510018" y="533400"/>
            <a:ext cx="1795272" cy="650240"/>
          </a:xfrm>
          <a:prstGeom prst="wedgeRoundRect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حصن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69152" y="5333999"/>
            <a:ext cx="2267712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فرص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2" name="Rounded Rectangular Callout 41"/>
          <p:cNvSpPr/>
          <p:nvPr/>
        </p:nvSpPr>
        <p:spPr>
          <a:xfrm>
            <a:off x="8510017" y="4465897"/>
            <a:ext cx="1828800" cy="650240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الصيغة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3" name="Rounded Rectangular Callout 42"/>
          <p:cNvSpPr/>
          <p:nvPr/>
        </p:nvSpPr>
        <p:spPr>
          <a:xfrm>
            <a:off x="6169152" y="4479444"/>
            <a:ext cx="2267712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جمعها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071873" y="5361092"/>
            <a:ext cx="1013319" cy="1192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-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974592" y="5361092"/>
            <a:ext cx="1035838" cy="1192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-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Rounded Rectangular Callout 45"/>
          <p:cNvSpPr/>
          <p:nvPr/>
        </p:nvSpPr>
        <p:spPr>
          <a:xfrm>
            <a:off x="5071873" y="4492991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الباب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7" name="Rounded Rectangular Callout 46"/>
          <p:cNvSpPr/>
          <p:nvPr/>
        </p:nvSpPr>
        <p:spPr>
          <a:xfrm>
            <a:off x="3974592" y="4506537"/>
            <a:ext cx="1035838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المصدر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877313" y="5361092"/>
            <a:ext cx="1013319" cy="1192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ف ر ص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780033" y="5361092"/>
            <a:ext cx="1013319" cy="1192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مهموز فاء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0" name="Rounded Rectangular Callout 49"/>
          <p:cNvSpPr/>
          <p:nvPr/>
        </p:nvSpPr>
        <p:spPr>
          <a:xfrm>
            <a:off x="2877313" y="4492991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المادة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1" name="Rounded Rectangular Callout 50"/>
          <p:cNvSpPr/>
          <p:nvPr/>
        </p:nvSpPr>
        <p:spPr>
          <a:xfrm>
            <a:off x="1780033" y="4506537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الجنس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2" name="Rounded Rectangular Callout 51"/>
          <p:cNvSpPr/>
          <p:nvPr/>
        </p:nvSpPr>
        <p:spPr>
          <a:xfrm>
            <a:off x="609600" y="4519467"/>
            <a:ext cx="1097280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المعنى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09600" y="5361092"/>
            <a:ext cx="1097280" cy="1192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إجازة/ عطلة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961188" y="6440229"/>
            <a:ext cx="7487612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Abdul </a:t>
            </a:r>
            <a:r>
              <a:rPr lang="en-US" b="1" dirty="0" err="1">
                <a:solidFill>
                  <a:schemeClr val="tx1"/>
                </a:solidFill>
              </a:rPr>
              <a:t>Alim</a:t>
            </a:r>
            <a:r>
              <a:rPr lang="en-US" b="1" dirty="0">
                <a:solidFill>
                  <a:schemeClr val="tx1"/>
                </a:solidFill>
              </a:rPr>
              <a:t>, Lecturer (Arabic), </a:t>
            </a:r>
            <a:r>
              <a:rPr lang="en-US" b="1" dirty="0" err="1">
                <a:solidFill>
                  <a:schemeClr val="tx1"/>
                </a:solidFill>
              </a:rPr>
              <a:t>Patari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Fazil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Madrasha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Sapahar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Naogaon</a:t>
            </a:r>
            <a:r>
              <a:rPr lang="en-US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54" name="Rounded Rectangular Callout 53"/>
          <p:cNvSpPr/>
          <p:nvPr/>
        </p:nvSpPr>
        <p:spPr>
          <a:xfrm>
            <a:off x="8510018" y="3691397"/>
            <a:ext cx="1786596" cy="631117"/>
          </a:xfrm>
          <a:prstGeom prst="wedgeRoundRect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فرصة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24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144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40" grpId="0" animBg="1"/>
      <p:bldP spid="2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740426" y="1859279"/>
            <a:ext cx="2306782" cy="1706880"/>
          </a:xfrm>
          <a:prstGeom prst="downArrow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219200" y="762000"/>
            <a:ext cx="8482307" cy="795010"/>
          </a:xfrm>
          <a:prstGeom prst="round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4146173" y="803565"/>
            <a:ext cx="24400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600" b="1" cap="none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الجماعي</a:t>
            </a:r>
            <a:endParaRPr lang="en-US" sz="3600" b="1" cap="none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Round Diagonal Corner Rectangle 20"/>
          <p:cNvSpPr/>
          <p:nvPr/>
        </p:nvSpPr>
        <p:spPr>
          <a:xfrm>
            <a:off x="3394364" y="1905000"/>
            <a:ext cx="3815196" cy="2061121"/>
          </a:xfrm>
          <a:prstGeom prst="round2Diag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76600" y="1905000"/>
            <a:ext cx="362281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ar-MA" sz="3200" b="1" u="sng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لفريق </a:t>
            </a:r>
            <a:r>
              <a:rPr lang="ar-MA" sz="3200" b="1" u="sng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البنات: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ar-MA" sz="32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 rtl="1"/>
            <a:endParaRPr lang="ar-MA" sz="32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 rtl="1"/>
            <a:r>
              <a:rPr lang="ar-MA" sz="32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تحقيق الكلمات الآتية:</a:t>
            </a:r>
          </a:p>
          <a:p>
            <a:pPr algn="r" rtl="1"/>
            <a:r>
              <a:rPr lang="ar-MA" sz="32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تفكر </a:t>
            </a:r>
            <a:r>
              <a:rPr lang="en-US" sz="32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ar-MA" sz="32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انتظر </a:t>
            </a:r>
            <a:r>
              <a:rPr lang="en-US" sz="32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ar-MA" sz="32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فرصة</a:t>
            </a:r>
            <a:endParaRPr lang="en-US" sz="32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ound Diagonal Corner Rectangle 21"/>
          <p:cNvSpPr/>
          <p:nvPr/>
        </p:nvSpPr>
        <p:spPr>
          <a:xfrm>
            <a:off x="3352800" y="4171403"/>
            <a:ext cx="3856760" cy="2153197"/>
          </a:xfrm>
          <a:prstGeom prst="round2Diag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ar-MA" sz="2800" b="1" u="sng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05200" y="4267200"/>
            <a:ext cx="35052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ar-MA" sz="3200" b="1" u="sng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لفريق </a:t>
            </a:r>
            <a:r>
              <a:rPr lang="ar-MA" sz="3200" b="1" u="sng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البنين</a:t>
            </a:r>
            <a:r>
              <a:rPr lang="ar-MA" sz="3200" b="1" u="sng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algn="r" rtl="1"/>
            <a:endParaRPr lang="ar-MA" sz="3200" b="1" u="sng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 rtl="1"/>
            <a:r>
              <a:rPr lang="en-US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MA" sz="32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تحقيق الكلمات الآتية:</a:t>
            </a:r>
          </a:p>
          <a:p>
            <a:pPr algn="r" rtl="1"/>
            <a:r>
              <a:rPr lang="ar-MA" sz="32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زرت </a:t>
            </a:r>
            <a:r>
              <a:rPr lang="en-US" sz="32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ar-MA" sz="32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سافرت </a:t>
            </a:r>
            <a:r>
              <a:rPr lang="en-US" sz="32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ar-MA" sz="32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حصن</a:t>
            </a:r>
            <a:endParaRPr lang="en-US" sz="32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2-Point Star 13"/>
          <p:cNvSpPr/>
          <p:nvPr/>
        </p:nvSpPr>
        <p:spPr>
          <a:xfrm>
            <a:off x="824345" y="3733800"/>
            <a:ext cx="2147455" cy="2133600"/>
          </a:xfrm>
          <a:prstGeom prst="star12">
            <a:avLst/>
          </a:prstGeom>
          <a:ln w="28575"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bg1"/>
                </a:solidFill>
              </a:rPr>
              <a:t>خمس </a:t>
            </a:r>
            <a:r>
              <a:rPr lang="ar-MA" sz="3200" b="1" dirty="0" smtClean="0">
                <a:solidFill>
                  <a:schemeClr val="bg1"/>
                </a:solidFill>
              </a:rPr>
              <a:t>دقائق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61188" y="6426473"/>
            <a:ext cx="7487612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Abdul </a:t>
            </a:r>
            <a:r>
              <a:rPr lang="en-US" b="1" dirty="0" err="1">
                <a:solidFill>
                  <a:schemeClr val="tx1"/>
                </a:solidFill>
              </a:rPr>
              <a:t>Alim</a:t>
            </a:r>
            <a:r>
              <a:rPr lang="en-US" b="1" dirty="0">
                <a:solidFill>
                  <a:schemeClr val="tx1"/>
                </a:solidFill>
              </a:rPr>
              <a:t>, Lecturer (Arabic), </a:t>
            </a:r>
            <a:r>
              <a:rPr lang="en-US" b="1" dirty="0" err="1">
                <a:solidFill>
                  <a:schemeClr val="tx1"/>
                </a:solidFill>
              </a:rPr>
              <a:t>Patari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Fazil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Madrasha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Sapahar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Naogaon</a:t>
            </a:r>
            <a:r>
              <a:rPr lang="en-US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133" y="2067175"/>
            <a:ext cx="2905841" cy="4181225"/>
          </a:xfrm>
          <a:prstGeom prst="roundRect">
            <a:avLst>
              <a:gd name="adj" fmla="val 16667"/>
            </a:avLst>
          </a:prstGeom>
          <a:ln w="28575">
            <a:solidFill>
              <a:srgbClr val="C6FF25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821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0" grpId="0"/>
      <p:bldP spid="21" grpId="0" animBg="1"/>
      <p:bldP spid="23" grpId="0"/>
      <p:bldP spid="22" grpId="0" animBg="1"/>
      <p:bldP spid="24" grpId="0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838200" y="756682"/>
            <a:ext cx="9220200" cy="918098"/>
          </a:xfrm>
          <a:prstGeom prst="round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4558886" y="868074"/>
            <a:ext cx="14609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000" b="1" cap="none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التقييم</a:t>
            </a:r>
            <a:endParaRPr lang="en-US" sz="4000" b="1" cap="none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90696" y="6483930"/>
            <a:ext cx="7496079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15774" y="2057400"/>
            <a:ext cx="9066425" cy="60960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2800" b="1" dirty="0"/>
              <a:t>1</a:t>
            </a:r>
            <a:r>
              <a:rPr lang="ar-MA" sz="2800" b="1" dirty="0"/>
              <a:t>. قل خمس كلمات جديدة بالترجمة من هذا الدرس.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15317" y="2895600"/>
            <a:ext cx="9057359" cy="60960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2800" b="1" dirty="0"/>
              <a:t>2</a:t>
            </a:r>
            <a:r>
              <a:rPr lang="ar-MA" sz="2800" b="1" dirty="0"/>
              <a:t>. قل كلمتين وحولها إلى الجملة المفيدة من هذا الدرس.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14400" y="3733800"/>
            <a:ext cx="9039226" cy="60960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2800" b="1" dirty="0"/>
              <a:t>3</a:t>
            </a:r>
            <a:r>
              <a:rPr lang="ar-MA" sz="2800" b="1" dirty="0"/>
              <a:t>. قل </a:t>
            </a:r>
            <a:r>
              <a:rPr lang="ar-MA" sz="2800" b="1" dirty="0" smtClean="0"/>
              <a:t>ثلاثة</a:t>
            </a:r>
            <a:r>
              <a:rPr lang="ar-MA" sz="2800" b="1" dirty="0" smtClean="0"/>
              <a:t> </a:t>
            </a:r>
            <a:r>
              <a:rPr lang="ar-MA" sz="2800" b="1" dirty="0"/>
              <a:t>أفعال ماضية ثم حولها إلى المضارع من هذا الدرس.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14858" y="4572000"/>
            <a:ext cx="9048292" cy="60960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2800" b="1" dirty="0"/>
              <a:t>4</a:t>
            </a:r>
            <a:r>
              <a:rPr lang="ar-MA" sz="2800" b="1" dirty="0"/>
              <a:t>. قل </a:t>
            </a:r>
            <a:r>
              <a:rPr lang="ar-MA" sz="2800" b="1" dirty="0" smtClean="0"/>
              <a:t>ثلاثة</a:t>
            </a:r>
            <a:r>
              <a:rPr lang="ar-MA" sz="2800" b="1" dirty="0" smtClean="0"/>
              <a:t> </a:t>
            </a:r>
            <a:r>
              <a:rPr lang="ar-MA" sz="2800" b="1" dirty="0"/>
              <a:t>أفعال مضارعة ثم حولها إلى الماضي من هذا الدرس.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14400" y="5410200"/>
            <a:ext cx="9039226" cy="60960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2800" b="1" dirty="0"/>
              <a:t>5</a:t>
            </a:r>
            <a:r>
              <a:rPr lang="ar-MA" sz="2800" b="1" dirty="0"/>
              <a:t>. كيف تبدأ الحوار مع زميلك عندما تسأله عن </a:t>
            </a:r>
            <a:r>
              <a:rPr lang="ar-MA" sz="2800" b="1" dirty="0" smtClean="0"/>
              <a:t>زيارته سنا مسجد</a:t>
            </a:r>
            <a:r>
              <a:rPr lang="ar-MA" sz="2800" b="1" dirty="0" smtClean="0"/>
              <a:t> </a:t>
            </a:r>
            <a:r>
              <a:rPr lang="ar-MA" sz="2800" b="1" dirty="0"/>
              <a:t>؟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6277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62000" y="685346"/>
            <a:ext cx="9372600" cy="991054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4090552" y="914400"/>
            <a:ext cx="23102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cap="none" spc="50" dirty="0" smtClean="0">
                <a:ln w="11430"/>
                <a:solidFill>
                  <a:srgbClr val="2B0AB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الواجب المنزلي</a:t>
            </a:r>
            <a:endParaRPr lang="en-US" sz="3200" b="1" cap="none" spc="50" dirty="0">
              <a:ln w="11430"/>
              <a:solidFill>
                <a:srgbClr val="2B0AB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90696" y="6435435"/>
            <a:ext cx="7496079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08"/>
          <a:stretch/>
        </p:blipFill>
        <p:spPr>
          <a:xfrm>
            <a:off x="990600" y="1799035"/>
            <a:ext cx="9144000" cy="4636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63438" y="1905000"/>
            <a:ext cx="770916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اكتب فقرة باللغة العربية لا تقل عن عشرة أشطر </a:t>
            </a:r>
          </a:p>
          <a:p>
            <a:pPr algn="ctr" rtl="1"/>
            <a:r>
              <a:rPr lang="ar-MA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عن زيارة </a:t>
            </a:r>
            <a:r>
              <a:rPr lang="ar-MA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سنا مسجد، صاباي نواب غونج. </a:t>
            </a:r>
            <a:endParaRPr lang="en-US" sz="3600" b="1" cap="none" spc="50" dirty="0">
              <a:ln w="1143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569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90696" y="6477000"/>
            <a:ext cx="7496079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62000"/>
            <a:ext cx="9144000" cy="5715000"/>
          </a:xfrm>
          <a:prstGeom prst="rect">
            <a:avLst/>
          </a:prstGeom>
        </p:spPr>
      </p:pic>
      <p:sp>
        <p:nvSpPr>
          <p:cNvPr id="204" name="TextBox 1">
            <a:extLst>
              <a:ext uri="{FF2B5EF4-FFF2-40B4-BE49-F238E27FC236}">
                <a16:creationId xmlns:a16="http://schemas.microsoft.com/office/drawing/2014/main" id="{8E457F3A-3CDA-42B0-B036-2A898D239837}"/>
              </a:ext>
            </a:extLst>
          </p:cNvPr>
          <p:cNvSpPr txBox="1"/>
          <p:nvPr/>
        </p:nvSpPr>
        <p:spPr>
          <a:xfrm>
            <a:off x="1143000" y="1422737"/>
            <a:ext cx="8556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MA" sz="6000" b="1" dirty="0" smtClean="0">
                <a:ln>
                  <a:solidFill>
                    <a:schemeClr val="bg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إلى اللقاء أيها الطلبة الأحبة</a:t>
            </a:r>
            <a:endParaRPr lang="en-US" sz="6000" b="1" dirty="0">
              <a:ln>
                <a:solidFill>
                  <a:schemeClr val="bg1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994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000">
        <p15:prstTrans prst="origami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71296E-6 1.11111E-6 L 1.71296E-6 -0.07205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2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43585" y="647700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91840" y="465727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2000" y="482025"/>
            <a:ext cx="9601200" cy="584775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MA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إذن اتفقنا أن المدرس يحلل الصعوبات من الدرس في </a:t>
            </a:r>
            <a:r>
              <a:rPr lang="ar-MA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داخل الحصة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9400" y="381000"/>
            <a:ext cx="5105400" cy="646434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ar-MA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ماذا فهمتم من الصورة التالية ؟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6075402"/>
            <a:ext cx="5334000" cy="553998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MA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l-Kharashi 53" pitchFamily="2" charset="-78"/>
              </a:rPr>
              <a:t>يكتب الطلاب الدرس من السبورة بعد شرح المدرس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l-Kharashi 53" pitchFamily="2" charset="-78"/>
            </a:endParaRPr>
          </a:p>
        </p:txBody>
      </p:sp>
      <p:pic>
        <p:nvPicPr>
          <p:cNvPr id="17" name="Picture 16" descr="F:\PICTURS\PFM\pictures\20181117_1026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19707"/>
            <a:ext cx="4648200" cy="49364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8" name="Picture 3" descr="F:\PICTURS\PFM\pictures\20181117_1025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119707"/>
            <a:ext cx="4610100" cy="49664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9" name="Rectangle 18"/>
          <p:cNvSpPr/>
          <p:nvPr/>
        </p:nvSpPr>
        <p:spPr>
          <a:xfrm>
            <a:off x="5715000" y="6044625"/>
            <a:ext cx="4648201" cy="584775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M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l-Kharashi 53" pitchFamily="2" charset="-78"/>
              </a:rPr>
              <a:t>يشرح المدرس الدرس على السبورة للطلاب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l-Kharashi 5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3284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5" grpId="1"/>
      <p:bldP spid="16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43585" y="647700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91840" y="465727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636256" y="609600"/>
            <a:ext cx="7576325" cy="972457"/>
          </a:xfrm>
          <a:prstGeom prst="round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09042" y="695013"/>
            <a:ext cx="28632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600" b="1" cap="none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إعلان درس اليوم</a:t>
            </a:r>
            <a:endParaRPr lang="en-US" sz="3600" b="1" cap="none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70" y="1841837"/>
            <a:ext cx="4912943" cy="46351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45607"/>
            <a:ext cx="4441371" cy="46313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457200" y="4724400"/>
            <a:ext cx="4572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MA" sz="5400" b="1" spc="50" dirty="0">
                <a:ln w="11430">
                  <a:solidFill>
                    <a:schemeClr val="bg1"/>
                  </a:solidFill>
                </a:ln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حل التدريبات</a:t>
            </a:r>
            <a:endParaRPr lang="en-US" sz="4400" b="1" spc="50" dirty="0">
              <a:ln w="11430">
                <a:solidFill>
                  <a:schemeClr val="bg1"/>
                </a:solidFill>
              </a:ln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rtl="1"/>
            <a:r>
              <a:rPr lang="en-US" sz="4400" b="1" spc="50" dirty="0" smtClean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r>
              <a:rPr lang="ar-MA" sz="4400" b="1" spc="50" dirty="0" smtClean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زيارة حصن لال باغ</a:t>
            </a:r>
            <a:r>
              <a:rPr lang="en-US" sz="4400" b="1" spc="50" dirty="0" smtClean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endParaRPr lang="en-US" sz="4400" b="1" spc="50" dirty="0">
              <a:ln w="11430">
                <a:solidFill>
                  <a:schemeClr val="bg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3973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43585" y="6490855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91840" y="7620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415999" y="953692"/>
            <a:ext cx="7897091" cy="866581"/>
          </a:xfrm>
          <a:prstGeom prst="wedgeRoundRectCallou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3600" b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86507" y="3357494"/>
            <a:ext cx="8977746" cy="790905"/>
          </a:xfrm>
          <a:prstGeom prst="round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3200" dirty="0"/>
          </a:p>
        </p:txBody>
      </p:sp>
      <p:sp>
        <p:nvSpPr>
          <p:cNvPr id="10" name="Rounded Rectangle 9"/>
          <p:cNvSpPr/>
          <p:nvPr/>
        </p:nvSpPr>
        <p:spPr>
          <a:xfrm>
            <a:off x="986507" y="5601927"/>
            <a:ext cx="8977746" cy="790905"/>
          </a:xfrm>
          <a:prstGeom prst="round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3200" dirty="0"/>
          </a:p>
        </p:txBody>
      </p:sp>
      <p:sp>
        <p:nvSpPr>
          <p:cNvPr id="11" name="Rounded Rectangle 10"/>
          <p:cNvSpPr/>
          <p:nvPr/>
        </p:nvSpPr>
        <p:spPr>
          <a:xfrm>
            <a:off x="986507" y="4494849"/>
            <a:ext cx="8977746" cy="790905"/>
          </a:xfrm>
          <a:prstGeom prst="round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800" dirty="0"/>
              <a:t> </a:t>
            </a:r>
            <a:endParaRPr lang="en-US" sz="3200" dirty="0"/>
          </a:p>
        </p:txBody>
      </p:sp>
      <p:sp>
        <p:nvSpPr>
          <p:cNvPr id="12" name="Rounded Rectangle 11"/>
          <p:cNvSpPr/>
          <p:nvPr/>
        </p:nvSpPr>
        <p:spPr>
          <a:xfrm>
            <a:off x="988301" y="2241241"/>
            <a:ext cx="8993899" cy="784651"/>
          </a:xfrm>
          <a:prstGeom prst="round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l"/>
            <a:endParaRPr lang="ar-S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01026" y="1017004"/>
            <a:ext cx="3331361" cy="70788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cap="none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النتائج </a:t>
            </a:r>
            <a:r>
              <a:rPr lang="ar-SA" sz="4000" b="1" cap="none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من </a:t>
            </a:r>
            <a:r>
              <a:rPr lang="ar-SA" sz="4000" b="1" cap="none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الدرس</a:t>
            </a:r>
            <a:endParaRPr lang="en-US" sz="4000" b="1" cap="none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29200" y="2341420"/>
            <a:ext cx="44246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الطلاب بعد نهاية هذا الدرس...</a:t>
            </a:r>
            <a:endParaRPr lang="en-US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11962" y="4575631"/>
            <a:ext cx="829403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en-US" sz="32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en-US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ar-MA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يبدو مهارتهم في تكوين الحوار الجديد باستخدام </a:t>
            </a:r>
            <a:r>
              <a:rPr lang="ar-M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الخبرة</a:t>
            </a:r>
            <a:r>
              <a:rPr lang="ar-M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؛</a:t>
            </a:r>
            <a:endParaRPr lang="en-US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63380" y="3441263"/>
            <a:ext cx="79448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en-US" sz="32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-1</a:t>
            </a:r>
            <a:r>
              <a:rPr lang="ar-M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يتعلم </a:t>
            </a:r>
            <a:r>
              <a:rPr lang="ar-MA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معاني الكلمات الجديدة مع تكوين الجمل </a:t>
            </a:r>
            <a:r>
              <a:rPr lang="ar-M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المفيدة</a:t>
            </a:r>
            <a:r>
              <a:rPr lang="ar-M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؛</a:t>
            </a:r>
            <a:endParaRPr lang="en-US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93631" y="5711785"/>
            <a:ext cx="77123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en-US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-3</a:t>
            </a:r>
            <a:r>
              <a:rPr lang="ar-M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يستطيع تحقيق الأفعال والكلمات الصعبة في الدرس.</a:t>
            </a:r>
            <a:endParaRPr lang="en-US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583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3000">
        <p14:pan dir="u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64584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85811" y="498770"/>
            <a:ext cx="90011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هلموا نتعلم الآن معاني الكلمات الصعبة مع تكوين الجمل في الدرس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078718" y="1049219"/>
            <a:ext cx="2209800" cy="550008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تفكر</a:t>
            </a:r>
            <a:endParaRPr lang="en-US" sz="28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8104695" y="1758525"/>
            <a:ext cx="2209800" cy="576391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تدبر</a:t>
            </a:r>
            <a:endParaRPr lang="en-US" sz="28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8104695" y="5237868"/>
            <a:ext cx="2224534" cy="1147880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/>
              <a:t>ماذا تفكر يا عبد الله</a:t>
            </a:r>
            <a:endParaRPr lang="en-US" sz="2800" b="1" dirty="0"/>
          </a:p>
        </p:txBody>
      </p:sp>
      <p:sp>
        <p:nvSpPr>
          <p:cNvPr id="214" name="Rounded Rectangle 213"/>
          <p:cNvSpPr/>
          <p:nvPr/>
        </p:nvSpPr>
        <p:spPr>
          <a:xfrm>
            <a:off x="5616950" y="1066800"/>
            <a:ext cx="2209800" cy="550008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نتجول</a:t>
            </a:r>
            <a:endParaRPr lang="en-US" sz="2800" b="1" dirty="0"/>
          </a:p>
        </p:txBody>
      </p:sp>
      <p:sp>
        <p:nvSpPr>
          <p:cNvPr id="215" name="Rounded Rectangle 214"/>
          <p:cNvSpPr/>
          <p:nvPr/>
        </p:nvSpPr>
        <p:spPr>
          <a:xfrm>
            <a:off x="5629072" y="1776106"/>
            <a:ext cx="2209800" cy="576391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ندور</a:t>
            </a:r>
            <a:endParaRPr lang="en-US" sz="2800" b="1" dirty="0"/>
          </a:p>
        </p:txBody>
      </p:sp>
      <p:sp>
        <p:nvSpPr>
          <p:cNvPr id="217" name="Rounded Rectangle 216"/>
          <p:cNvSpPr/>
          <p:nvPr/>
        </p:nvSpPr>
        <p:spPr>
          <a:xfrm>
            <a:off x="5629072" y="5255448"/>
            <a:ext cx="2224534" cy="1130299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/>
              <a:t>نتجول اليوم بعد نهاية دوام المدرسة</a:t>
            </a:r>
            <a:endParaRPr lang="en-US" sz="2800" b="1" dirty="0"/>
          </a:p>
        </p:txBody>
      </p:sp>
      <p:sp>
        <p:nvSpPr>
          <p:cNvPr id="218" name="Rounded Rectangle 217"/>
          <p:cNvSpPr/>
          <p:nvPr/>
        </p:nvSpPr>
        <p:spPr>
          <a:xfrm>
            <a:off x="3098010" y="1066800"/>
            <a:ext cx="2209800" cy="550008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أشغال</a:t>
            </a:r>
            <a:endParaRPr lang="en-US" sz="2800" b="1" dirty="0"/>
          </a:p>
        </p:txBody>
      </p:sp>
      <p:sp>
        <p:nvSpPr>
          <p:cNvPr id="219" name="Rounded Rectangle 218"/>
          <p:cNvSpPr/>
          <p:nvPr/>
        </p:nvSpPr>
        <p:spPr>
          <a:xfrm>
            <a:off x="3110132" y="1776106"/>
            <a:ext cx="2209800" cy="576391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أعمال</a:t>
            </a:r>
            <a:endParaRPr lang="en-US" sz="2800" b="1" dirty="0"/>
          </a:p>
        </p:txBody>
      </p:sp>
      <p:sp>
        <p:nvSpPr>
          <p:cNvPr id="221" name="Rounded Rectangle 220"/>
          <p:cNvSpPr/>
          <p:nvPr/>
        </p:nvSpPr>
        <p:spPr>
          <a:xfrm>
            <a:off x="3110132" y="5255448"/>
            <a:ext cx="2224534" cy="1130299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/>
              <a:t>في البيت أشغال كثيرة</a:t>
            </a:r>
            <a:endParaRPr lang="en-US" sz="2800" b="1" dirty="0"/>
          </a:p>
        </p:txBody>
      </p:sp>
      <p:sp>
        <p:nvSpPr>
          <p:cNvPr id="222" name="Rounded Rectangle 221"/>
          <p:cNvSpPr/>
          <p:nvPr/>
        </p:nvSpPr>
        <p:spPr>
          <a:xfrm>
            <a:off x="625188" y="1066800"/>
            <a:ext cx="2209800" cy="550008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نزور</a:t>
            </a:r>
            <a:endParaRPr lang="en-US" sz="2800" b="1" dirty="0"/>
          </a:p>
        </p:txBody>
      </p:sp>
      <p:sp>
        <p:nvSpPr>
          <p:cNvPr id="223" name="Rounded Rectangle 222"/>
          <p:cNvSpPr/>
          <p:nvPr/>
        </p:nvSpPr>
        <p:spPr>
          <a:xfrm>
            <a:off x="609600" y="1776106"/>
            <a:ext cx="2209800" cy="576391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نرى</a:t>
            </a:r>
            <a:endParaRPr lang="en-US" sz="2800" b="1" dirty="0"/>
          </a:p>
        </p:txBody>
      </p:sp>
      <p:sp>
        <p:nvSpPr>
          <p:cNvPr id="225" name="Rounded Rectangle 224"/>
          <p:cNvSpPr/>
          <p:nvPr/>
        </p:nvSpPr>
        <p:spPr>
          <a:xfrm>
            <a:off x="609600" y="5255448"/>
            <a:ext cx="2224534" cy="1130299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/>
              <a:t>نزور حديقة الحيوانات في عطلة الصيف</a:t>
            </a:r>
            <a:endParaRPr lang="en-US" sz="2800" b="1" dirty="0"/>
          </a:p>
        </p:txBody>
      </p:sp>
      <p:pic>
        <p:nvPicPr>
          <p:cNvPr id="220" name="Picture 2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222" y="2493815"/>
            <a:ext cx="2170633" cy="26106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2060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16" name="Rectangle 215"/>
          <p:cNvSpPr/>
          <p:nvPr/>
        </p:nvSpPr>
        <p:spPr>
          <a:xfrm>
            <a:off x="1243585" y="6451595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573" y="2489533"/>
            <a:ext cx="2287947" cy="26132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B0AB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11795"/>
            <a:ext cx="2221923" cy="25409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B0AB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419" y="2511796"/>
            <a:ext cx="2330394" cy="25874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B0AB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4231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7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6" grpId="0" animBg="1"/>
      <p:bldP spid="214" grpId="0" animBg="1"/>
      <p:bldP spid="215" grpId="0" animBg="1"/>
      <p:bldP spid="217" grpId="0" animBg="1"/>
      <p:bldP spid="218" grpId="0" animBg="1"/>
      <p:bldP spid="219" grpId="0" animBg="1"/>
      <p:bldP spid="221" grpId="0" animBg="1"/>
      <p:bldP spid="222" grpId="0" animBg="1"/>
      <p:bldP spid="223" grpId="0" animBg="1"/>
      <p:bldP spid="2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64584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85811" y="498770"/>
            <a:ext cx="90011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هلموا نتعلم الآن معاني الكلمات الصعبة مع تكوين الجمل في الدرس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078718" y="1049219"/>
            <a:ext cx="2209800" cy="550008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انتظر</a:t>
            </a:r>
            <a:endParaRPr lang="en-US" sz="28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8104695" y="1758525"/>
            <a:ext cx="2209800" cy="576391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ترقب / توقع</a:t>
            </a:r>
            <a:endParaRPr lang="en-US" sz="28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8104695" y="5237868"/>
            <a:ext cx="2224534" cy="1147880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انتظر إلى يوم العيد</a:t>
            </a:r>
            <a:endParaRPr lang="en-US" sz="2800" b="1" dirty="0"/>
          </a:p>
        </p:txBody>
      </p:sp>
      <p:sp>
        <p:nvSpPr>
          <p:cNvPr id="214" name="Rounded Rectangle 213"/>
          <p:cNvSpPr/>
          <p:nvPr/>
        </p:nvSpPr>
        <p:spPr>
          <a:xfrm>
            <a:off x="5616950" y="1066800"/>
            <a:ext cx="2209800" cy="550008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المتحف الوطني</a:t>
            </a:r>
            <a:endParaRPr lang="en-US" sz="2800" b="1" dirty="0"/>
          </a:p>
        </p:txBody>
      </p:sp>
      <p:sp>
        <p:nvSpPr>
          <p:cNvPr id="215" name="Rounded Rectangle 214"/>
          <p:cNvSpPr/>
          <p:nvPr/>
        </p:nvSpPr>
        <p:spPr>
          <a:xfrm>
            <a:off x="5629072" y="1776106"/>
            <a:ext cx="2209800" cy="576391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dirty="0"/>
              <a:t>موضع يضمّ تماثيلَ من شمع لشخصيّات ذات شهرة عالميَّة</a:t>
            </a:r>
            <a:endParaRPr lang="en-US" sz="2800" b="1" dirty="0"/>
          </a:p>
        </p:txBody>
      </p:sp>
      <p:sp>
        <p:nvSpPr>
          <p:cNvPr id="217" name="Rounded Rectangle 216"/>
          <p:cNvSpPr/>
          <p:nvPr/>
        </p:nvSpPr>
        <p:spPr>
          <a:xfrm>
            <a:off x="5629072" y="5255448"/>
            <a:ext cx="2224534" cy="1130299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موقع المتحف  الوطني في شاهباغ، دكا</a:t>
            </a:r>
            <a:endParaRPr lang="en-US" sz="2800" b="1" dirty="0"/>
          </a:p>
        </p:txBody>
      </p:sp>
      <p:sp>
        <p:nvSpPr>
          <p:cNvPr id="218" name="Rounded Rectangle 217"/>
          <p:cNvSpPr/>
          <p:nvPr/>
        </p:nvSpPr>
        <p:spPr>
          <a:xfrm>
            <a:off x="3098010" y="1066800"/>
            <a:ext cx="2209800" cy="550008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النصب التذكاري</a:t>
            </a:r>
            <a:endParaRPr lang="en-US" sz="2800" b="1" dirty="0"/>
          </a:p>
        </p:txBody>
      </p:sp>
      <p:sp>
        <p:nvSpPr>
          <p:cNvPr id="219" name="Rounded Rectangle 218"/>
          <p:cNvSpPr/>
          <p:nvPr/>
        </p:nvSpPr>
        <p:spPr>
          <a:xfrm>
            <a:off x="3110132" y="1776106"/>
            <a:ext cx="2209800" cy="576391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dirty="0"/>
              <a:t>بناء يُقام لتخليد </a:t>
            </a:r>
            <a:r>
              <a:rPr lang="ar-MA" b="1" dirty="0"/>
              <a:t>ذكرى</a:t>
            </a:r>
            <a:r>
              <a:rPr lang="ar-MA" dirty="0"/>
              <a:t> شهداء حرب أو تخليد </a:t>
            </a:r>
            <a:r>
              <a:rPr lang="ar-MA" b="1" dirty="0"/>
              <a:t>ذكرى</a:t>
            </a:r>
            <a:r>
              <a:rPr lang="ar-MA" dirty="0"/>
              <a:t> تاريخيّة</a:t>
            </a:r>
            <a:endParaRPr lang="en-US" sz="2800" b="1" dirty="0"/>
          </a:p>
        </p:txBody>
      </p:sp>
      <p:sp>
        <p:nvSpPr>
          <p:cNvPr id="221" name="Rounded Rectangle 220"/>
          <p:cNvSpPr/>
          <p:nvPr/>
        </p:nvSpPr>
        <p:spPr>
          <a:xfrm>
            <a:off x="3110132" y="5255448"/>
            <a:ext cx="2224534" cy="1130299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موقع النصب التذكاري في شابار، دكا</a:t>
            </a:r>
            <a:endParaRPr lang="en-US" sz="2800" b="1" dirty="0"/>
          </a:p>
        </p:txBody>
      </p:sp>
      <p:sp>
        <p:nvSpPr>
          <p:cNvPr id="222" name="Rounded Rectangle 221"/>
          <p:cNvSpPr/>
          <p:nvPr/>
        </p:nvSpPr>
        <p:spPr>
          <a:xfrm>
            <a:off x="625188" y="1066800"/>
            <a:ext cx="2209800" cy="550008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حصن</a:t>
            </a:r>
            <a:endParaRPr lang="en-US" sz="2800" b="1" dirty="0"/>
          </a:p>
        </p:txBody>
      </p:sp>
      <p:sp>
        <p:nvSpPr>
          <p:cNvPr id="223" name="Rounded Rectangle 222"/>
          <p:cNvSpPr/>
          <p:nvPr/>
        </p:nvSpPr>
        <p:spPr>
          <a:xfrm>
            <a:off x="609600" y="1776106"/>
            <a:ext cx="2209800" cy="576391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برج / قلعة </a:t>
            </a:r>
            <a:endParaRPr lang="en-US" sz="2800" b="1" dirty="0"/>
          </a:p>
        </p:txBody>
      </p:sp>
      <p:sp>
        <p:nvSpPr>
          <p:cNvPr id="225" name="Rounded Rectangle 224"/>
          <p:cNvSpPr/>
          <p:nvPr/>
        </p:nvSpPr>
        <p:spPr>
          <a:xfrm>
            <a:off x="609600" y="5255448"/>
            <a:ext cx="2224534" cy="1130299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حصن القائد تيتومير مشهور </a:t>
            </a:r>
            <a:endParaRPr lang="en-US" sz="2800" b="1" dirty="0"/>
          </a:p>
        </p:txBody>
      </p:sp>
      <p:sp>
        <p:nvSpPr>
          <p:cNvPr id="216" name="Rectangle 215"/>
          <p:cNvSpPr/>
          <p:nvPr/>
        </p:nvSpPr>
        <p:spPr>
          <a:xfrm>
            <a:off x="1243585" y="6451595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88" y="2511794"/>
            <a:ext cx="2206335" cy="25909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B0AB6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950" y="2511794"/>
            <a:ext cx="2304863" cy="26273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B0AB6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928" y="2511795"/>
            <a:ext cx="2252055" cy="25936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B0AB6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055" y="2511794"/>
            <a:ext cx="2268465" cy="25909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B0AB6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9752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7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6" grpId="0" animBg="1"/>
      <p:bldP spid="214" grpId="0" animBg="1"/>
      <p:bldP spid="215" grpId="0" animBg="1"/>
      <p:bldP spid="217" grpId="0" animBg="1"/>
      <p:bldP spid="218" grpId="0" animBg="1"/>
      <p:bldP spid="219" grpId="0" animBg="1"/>
      <p:bldP spid="221" grpId="0" animBg="1"/>
      <p:bldP spid="222" grpId="0" animBg="1"/>
      <p:bldP spid="223" grpId="0" animBg="1"/>
      <p:bldP spid="2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64584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85811" y="498770"/>
            <a:ext cx="90011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هلموا نتعلم الآن معاني الكلمات الصعبة مع تكوين الجمل في الدرس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078718" y="1049219"/>
            <a:ext cx="2209800" cy="550008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القرية</a:t>
            </a:r>
            <a:endParaRPr lang="en-US" sz="28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8104695" y="1758525"/>
            <a:ext cx="2209800" cy="576391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الحي</a:t>
            </a:r>
            <a:endParaRPr lang="en-US" sz="28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8104695" y="5237868"/>
            <a:ext cx="2224534" cy="1147880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أنا أسكن في القرية</a:t>
            </a:r>
            <a:endParaRPr lang="en-US" sz="2800" b="1" dirty="0"/>
          </a:p>
        </p:txBody>
      </p:sp>
      <p:sp>
        <p:nvSpPr>
          <p:cNvPr id="214" name="Rounded Rectangle 213"/>
          <p:cNvSpPr/>
          <p:nvPr/>
        </p:nvSpPr>
        <p:spPr>
          <a:xfrm>
            <a:off x="5616950" y="1066800"/>
            <a:ext cx="2209800" cy="550008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أماكن</a:t>
            </a:r>
            <a:endParaRPr lang="en-US" sz="2800" b="1" dirty="0"/>
          </a:p>
        </p:txBody>
      </p:sp>
      <p:sp>
        <p:nvSpPr>
          <p:cNvPr id="215" name="Rounded Rectangle 214"/>
          <p:cNvSpPr/>
          <p:nvPr/>
        </p:nvSpPr>
        <p:spPr>
          <a:xfrm>
            <a:off x="5629072" y="1776106"/>
            <a:ext cx="2209800" cy="576391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محلات / مسكن</a:t>
            </a:r>
            <a:endParaRPr lang="en-US" sz="2800" b="1" dirty="0"/>
          </a:p>
        </p:txBody>
      </p:sp>
      <p:sp>
        <p:nvSpPr>
          <p:cNvPr id="217" name="Rounded Rectangle 216"/>
          <p:cNvSpPr/>
          <p:nvPr/>
        </p:nvSpPr>
        <p:spPr>
          <a:xfrm>
            <a:off x="5629072" y="5255448"/>
            <a:ext cx="2224534" cy="1130299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زرت الأماكن التاريخية في المدينة المنورة</a:t>
            </a:r>
            <a:endParaRPr lang="en-US" sz="2800" b="1" dirty="0"/>
          </a:p>
        </p:txBody>
      </p:sp>
      <p:sp>
        <p:nvSpPr>
          <p:cNvPr id="218" name="Rounded Rectangle 217"/>
          <p:cNvSpPr/>
          <p:nvPr/>
        </p:nvSpPr>
        <p:spPr>
          <a:xfrm>
            <a:off x="3098010" y="1066800"/>
            <a:ext cx="2209800" cy="550008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مسافة</a:t>
            </a:r>
            <a:endParaRPr lang="en-US" sz="2800" b="1" dirty="0"/>
          </a:p>
        </p:txBody>
      </p:sp>
      <p:sp>
        <p:nvSpPr>
          <p:cNvPr id="219" name="Rounded Rectangle 218"/>
          <p:cNvSpPr/>
          <p:nvPr/>
        </p:nvSpPr>
        <p:spPr>
          <a:xfrm>
            <a:off x="3110132" y="1776106"/>
            <a:ext cx="2209800" cy="576391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شقة/ مدى/ بعد</a:t>
            </a:r>
            <a:endParaRPr lang="en-US" sz="2800" b="1" dirty="0"/>
          </a:p>
        </p:txBody>
      </p:sp>
      <p:sp>
        <p:nvSpPr>
          <p:cNvPr id="221" name="Rounded Rectangle 220"/>
          <p:cNvSpPr/>
          <p:nvPr/>
        </p:nvSpPr>
        <p:spPr>
          <a:xfrm>
            <a:off x="3110132" y="5255448"/>
            <a:ext cx="2224534" cy="1130299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مسافة مكة كثيرة من بنغلاديش</a:t>
            </a:r>
            <a:endParaRPr lang="en-US" sz="2800" b="1" dirty="0"/>
          </a:p>
        </p:txBody>
      </p:sp>
      <p:sp>
        <p:nvSpPr>
          <p:cNvPr id="222" name="Rounded Rectangle 221"/>
          <p:cNvSpPr/>
          <p:nvPr/>
        </p:nvSpPr>
        <p:spPr>
          <a:xfrm>
            <a:off x="625188" y="1066800"/>
            <a:ext cx="2209800" cy="550008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أتجول</a:t>
            </a:r>
            <a:endParaRPr lang="en-US" sz="2800" b="1" dirty="0"/>
          </a:p>
        </p:txBody>
      </p:sp>
      <p:sp>
        <p:nvSpPr>
          <p:cNvPr id="223" name="Rounded Rectangle 222"/>
          <p:cNvSpPr/>
          <p:nvPr/>
        </p:nvSpPr>
        <p:spPr>
          <a:xfrm>
            <a:off x="609600" y="1776106"/>
            <a:ext cx="2209800" cy="576391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أدور/ أزور</a:t>
            </a:r>
            <a:endParaRPr lang="en-US" sz="2800" b="1" dirty="0"/>
          </a:p>
        </p:txBody>
      </p:sp>
      <p:sp>
        <p:nvSpPr>
          <p:cNvPr id="225" name="Rounded Rectangle 224"/>
          <p:cNvSpPr/>
          <p:nvPr/>
        </p:nvSpPr>
        <p:spPr>
          <a:xfrm>
            <a:off x="609600" y="5255448"/>
            <a:ext cx="2224534" cy="1130299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أريد أن أتجول بعد صلاة العصر</a:t>
            </a:r>
            <a:endParaRPr lang="en-US" sz="2800" b="1" dirty="0"/>
          </a:p>
        </p:txBody>
      </p:sp>
      <p:sp>
        <p:nvSpPr>
          <p:cNvPr id="216" name="Rectangle 215"/>
          <p:cNvSpPr/>
          <p:nvPr/>
        </p:nvSpPr>
        <p:spPr>
          <a:xfrm>
            <a:off x="1243585" y="6451595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2" b="9213"/>
          <a:stretch/>
        </p:blipFill>
        <p:spPr>
          <a:xfrm>
            <a:off x="8104695" y="2564090"/>
            <a:ext cx="2275825" cy="24651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B0AB6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27" y="2556834"/>
            <a:ext cx="2214796" cy="24380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B0AB6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1" r="6532"/>
          <a:stretch/>
        </p:blipFill>
        <p:spPr>
          <a:xfrm>
            <a:off x="5590095" y="2540511"/>
            <a:ext cx="2320850" cy="24870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B0AB6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354" y="2564090"/>
            <a:ext cx="2181502" cy="24634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B0AB6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4205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7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6" grpId="0" animBg="1"/>
      <p:bldP spid="214" grpId="0" animBg="1"/>
      <p:bldP spid="215" grpId="0" animBg="1"/>
      <p:bldP spid="217" grpId="0" animBg="1"/>
      <p:bldP spid="218" grpId="0" animBg="1"/>
      <p:bldP spid="219" grpId="0" animBg="1"/>
      <p:bldP spid="221" grpId="0" animBg="1"/>
      <p:bldP spid="222" grpId="0" animBg="1"/>
      <p:bldP spid="223" grpId="0" animBg="1"/>
      <p:bldP spid="2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Down Arrow 193"/>
          <p:cNvSpPr/>
          <p:nvPr/>
        </p:nvSpPr>
        <p:spPr>
          <a:xfrm>
            <a:off x="990600" y="1552794"/>
            <a:ext cx="2306782" cy="1850683"/>
          </a:xfrm>
          <a:prstGeom prst="downArrow">
            <a:avLst/>
          </a:prstGeom>
          <a:ln>
            <a:solidFill>
              <a:schemeClr val="accent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32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5" name="12-Point Star 194"/>
          <p:cNvSpPr/>
          <p:nvPr/>
        </p:nvSpPr>
        <p:spPr>
          <a:xfrm>
            <a:off x="893618" y="3604443"/>
            <a:ext cx="2535382" cy="2339157"/>
          </a:xfrm>
          <a:prstGeom prst="star12">
            <a:avLst/>
          </a:prstGeom>
          <a:ln w="38100"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خمس  دقائق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96" name="Rounded Rectangle 195"/>
          <p:cNvSpPr/>
          <p:nvPr/>
        </p:nvSpPr>
        <p:spPr>
          <a:xfrm>
            <a:off x="1219201" y="649068"/>
            <a:ext cx="8482307" cy="798731"/>
          </a:xfrm>
          <a:prstGeom prst="round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97" name="Rectangle 196"/>
          <p:cNvSpPr/>
          <p:nvPr/>
        </p:nvSpPr>
        <p:spPr>
          <a:xfrm>
            <a:off x="4260063" y="649069"/>
            <a:ext cx="22813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6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الوحدي</a:t>
            </a:r>
            <a:endParaRPr lang="en-US" sz="36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0" name="Vertical Scroll 199"/>
          <p:cNvSpPr/>
          <p:nvPr/>
        </p:nvSpPr>
        <p:spPr>
          <a:xfrm>
            <a:off x="3496540" y="2344605"/>
            <a:ext cx="3590060" cy="3217995"/>
          </a:xfrm>
          <a:prstGeom prst="verticalScroll">
            <a:avLst/>
          </a:prstGeom>
          <a:ln>
            <a:solidFill>
              <a:srgbClr val="CC0099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9658" tIns="34829" rIns="69658" bIns="34829"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اكتب </a:t>
            </a:r>
            <a:r>
              <a:rPr lang="ar-MA" sz="3200" b="1" dirty="0" smtClean="0">
                <a:solidFill>
                  <a:schemeClr val="tx1"/>
                </a:solidFill>
              </a:rPr>
              <a:t>خمس كلمات جديدة من هذا الدرس ثم اجعلها في جملة مفيدة من عندك</a:t>
            </a:r>
            <a:r>
              <a:rPr lang="ar-MA" sz="3200" b="1" dirty="0" smtClean="0">
                <a:solidFill>
                  <a:schemeClr val="tx1"/>
                </a:solidFill>
              </a:rPr>
              <a:t>. 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3680" y="2025920"/>
            <a:ext cx="4741994" cy="35857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2" name="Rectangle 201"/>
          <p:cNvSpPr/>
          <p:nvPr/>
        </p:nvSpPr>
        <p:spPr>
          <a:xfrm>
            <a:off x="1243585" y="647700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705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195" grpId="0" animBg="1"/>
      <p:bldP spid="196" grpId="0" animBg="1"/>
      <p:bldP spid="197" grpId="0"/>
      <p:bldP spid="20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7938</TotalTime>
  <Words>1345</Words>
  <Application>Microsoft Office PowerPoint</Application>
  <PresentationFormat>Custom</PresentationFormat>
  <Paragraphs>340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Al-Kharashi 53</vt:lpstr>
      <vt:lpstr>Arial</vt:lpstr>
      <vt:lpstr>Calibri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 Alim</dc:creator>
  <cp:lastModifiedBy>Windows User</cp:lastModifiedBy>
  <cp:revision>2415</cp:revision>
  <dcterms:created xsi:type="dcterms:W3CDTF">2006-08-16T00:00:00Z</dcterms:created>
  <dcterms:modified xsi:type="dcterms:W3CDTF">2020-05-26T22:57:10Z</dcterms:modified>
</cp:coreProperties>
</file>