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F98D5BB-B25E-41EF-AD5E-F264F44297B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B0AD5C5-E009-4112-9107-B5BC4CA82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D5BB-B25E-41EF-AD5E-F264F44297B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D5C5-E009-4112-9107-B5BC4CA82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D5BB-B25E-41EF-AD5E-F264F44297B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D5C5-E009-4112-9107-B5BC4CA82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D5BB-B25E-41EF-AD5E-F264F44297B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D5C5-E009-4112-9107-B5BC4CA82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D5BB-B25E-41EF-AD5E-F264F44297B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D5C5-E009-4112-9107-B5BC4CA82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D5BB-B25E-41EF-AD5E-F264F44297B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D5C5-E009-4112-9107-B5BC4CA82E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D5BB-B25E-41EF-AD5E-F264F44297B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D5C5-E009-4112-9107-B5BC4CA82E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D5BB-B25E-41EF-AD5E-F264F44297B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D5C5-E009-4112-9107-B5BC4CA82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D5BB-B25E-41EF-AD5E-F264F44297B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D5C5-E009-4112-9107-B5BC4CA82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F98D5BB-B25E-41EF-AD5E-F264F44297B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B0AD5C5-E009-4112-9107-B5BC4CA82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F98D5BB-B25E-41EF-AD5E-F264F44297B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B0AD5C5-E009-4112-9107-B5BC4CA82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F98D5BB-B25E-41EF-AD5E-F264F44297BB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B0AD5C5-E009-4112-9107-B5BC4CA82E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&#2439;-&#2478;&#2503;&#2439;&#2482;&#2435;nurulamin198306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391400" cy="1143000"/>
          </a:xfrm>
        </p:spPr>
        <p:txBody>
          <a:bodyPr/>
          <a:lstStyle/>
          <a:p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                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শিক্ষক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               </a:t>
            </a:r>
            <a:r>
              <a:rPr lang="en-US" sz="2800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মো</a:t>
            </a:r>
            <a:r>
              <a:rPr lang="en-US" sz="28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নূরুল</a:t>
            </a:r>
            <a:r>
              <a:rPr lang="en-US" sz="28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আমিন</a:t>
            </a:r>
            <a:r>
              <a:rPr lang="en-US" sz="28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br>
              <a:rPr lang="en-US" sz="28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         </a:t>
            </a:r>
            <a:r>
              <a:rPr lang="en-US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  </a:t>
            </a:r>
            <a:r>
              <a:rPr lang="en-US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সহকারি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as-IN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শিক্ষক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( </a:t>
            </a:r>
            <a:r>
              <a:rPr lang="en-US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গণিত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) </a:t>
            </a:r>
            <a:b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            </a:t>
            </a:r>
            <a:r>
              <a:rPr lang="en-US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ভর</a:t>
            </a:r>
            <a:r>
              <a:rPr lang="en-US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সরাই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উচ্চ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বিদ্যালয়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             </a:t>
            </a:r>
            <a:r>
              <a:rPr lang="en-US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কালিহাতি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টাঙ্গাইল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। </a:t>
            </a:r>
            <a:b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  <a:hlinkClick r:id="rId2"/>
              </a:rPr>
              <a:t>                                                                           ইমেইলঃnurulamin198306@gmail.com</a:t>
            </a:r>
            <a:r>
              <a:rPr lang="en-US" sz="28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          Mobile:01714889462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06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৮ম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  অনুঃ ২.১ ( পর্ব ৩য়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১২-১৬) নং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287963"/>
              </a:xfrm>
            </p:spPr>
            <p:txBody>
              <a:bodyPr>
                <a:noAutofit/>
              </a:bodyPr>
              <a:lstStyle/>
              <a:p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১২। বার্ষিক মুনাফা   ৮%  থেকে বেড়ে ১০%  হওয়ায় তিশা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মারমা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আয় ৪ বছরে ১২৮ টাকা বেড়ে গেল । তাঁর মূলধন কত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ছিল ?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সমাধানঃ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দেওয়া আছে, মুনাফার হার বেড়ে যায়,  r  =  ১০%  -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৮%  =  ২%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2000">
                            <a:latin typeface="Cambria Math"/>
                          </a:rPr>
                          <m:t>২</m:t>
                        </m:r>
                      </m:num>
                      <m:den>
                        <m:r>
                          <a:rPr lang="bn-BD" sz="2000">
                            <a:latin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টাকা </a:t>
                </a:r>
                <a:endParaRPr lang="bn-BD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সময়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,    n   =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৪ বছর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মুনাফা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,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I 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=  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১২৮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মূলধন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,  P  =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endParaRPr lang="bn-BD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সরল মুনাফার ক্ষেত্রে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,   I    = 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Pnr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বা, 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Pnr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 =   I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BD" sz="2000" b="1" dirty="0">
                    <a:latin typeface="NikoshBAN" pitchFamily="2" charset="0"/>
                    <a:cs typeface="NikoshBAN" pitchFamily="2" charset="0"/>
                  </a:rPr>
                  <a:t>,   </a:t>
                </a:r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P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𝑰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𝒏𝒓</m:t>
                        </m:r>
                      </m:den>
                    </m:f>
                  </m:oMath>
                </a14:m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bn-BD" sz="20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বা, 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P 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2000">
                            <a:latin typeface="Cambria Math"/>
                          </a:rPr>
                          <m:t>১২৮</m:t>
                        </m:r>
                      </m:num>
                      <m:den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bn-BD" sz="2000">
                                  <a:latin typeface="Cambria Math"/>
                                </a:rPr>
                                <m:t>৪</m:t>
                              </m:r>
                              <m:r>
                                <a:rPr lang="bn-BD" sz="2000">
                                  <a:latin typeface="Cambria Math"/>
                                </a:rPr>
                                <m:t>   ×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bn-BD" sz="2000">
                                      <a:latin typeface="Cambria Math"/>
                                    </a:rPr>
                                    <m:t>২</m:t>
                                  </m:r>
                                </m:num>
                                <m:den>
                                  <m:r>
                                    <a:rPr lang="bn-BD" sz="2000">
                                      <a:latin typeface="Cambria Math"/>
                                    </a:rPr>
                                    <m:t>১০০</m:t>
                                  </m:r>
                                </m:den>
                              </m:f>
                            </m:e>
                          </m:mr>
                        </m:m>
                      </m:den>
                    </m:f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2000">
                            <a:latin typeface="Cambria Math"/>
                          </a:rPr>
                          <m:t>১২৮</m:t>
                        </m:r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bn-BD" sz="2000">
                                <a:latin typeface="Cambria Math"/>
                              </a:rPr>
                              <m:t>৮</m:t>
                            </m:r>
                          </m:num>
                          <m:den>
                            <m:r>
                              <a:rPr lang="bn-BD" sz="2000">
                                <a:latin typeface="Cambria Math"/>
                              </a:rPr>
                              <m:t>১০০</m:t>
                            </m:r>
                            <m:r>
                              <a:rPr lang="bn-BD" sz="2000">
                                <a:latin typeface="Cambria Math"/>
                              </a:rPr>
                              <m:t> 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000" strike="sngStrike">
                            <a:latin typeface="Cambria Math"/>
                          </a:rPr>
                          <m:t>১২৮</m:t>
                        </m:r>
                      </m:e>
                      <m:sup>
                        <m:r>
                          <a:rPr lang="bn-BD" sz="2000">
                            <a:latin typeface="Cambria Math"/>
                          </a:rPr>
                          <m:t>১৬</m:t>
                        </m:r>
                      </m:sup>
                    </m:sSup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20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bn-BD" sz="2000">
                              <a:latin typeface="Cambria Math"/>
                            </a:rPr>
                            <m:t> </m:t>
                          </m:r>
                          <m:r>
                            <a:rPr lang="en-US" sz="2000">
                              <a:latin typeface="Cambria Math"/>
                            </a:rPr>
                            <m:t>×</m:t>
                          </m:r>
                        </m:e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bn-BD" sz="2000">
                                  <a:latin typeface="Cambria Math"/>
                                </a:rPr>
                                <m:t>১০০</m:t>
                              </m:r>
                            </m:num>
                            <m:den>
                              <m:r>
                                <a:rPr lang="bn-BD" sz="2000" strike="sngStrike">
                                  <a:latin typeface="Cambria Math"/>
                                </a:rPr>
                                <m:t>৮</m:t>
                              </m:r>
                            </m:den>
                          </m:f>
                        </m:e>
                      </m:mr>
                    </m:m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 = 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১৬০০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উঃ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287963"/>
              </a:xfrm>
              <a:blipFill rotWithShape="1">
                <a:blip r:embed="rId2"/>
                <a:stretch>
                  <a:fillRect l="-593" t="-577" b="-3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7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211763"/>
              </a:xfrm>
            </p:spPr>
            <p:txBody>
              <a:bodyPr>
                <a:noAutofit/>
              </a:bodyPr>
              <a:lstStyle/>
              <a:p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১৩</a:t>
                </a:r>
                <a:r>
                  <a:rPr lang="hi-IN" sz="1800" dirty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কোনো আসল ৩ বছরে মুনাফা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-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আসলে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১৫৭৮ টাকা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এবং ৫ বছের মুনাফা আসলে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১৮৩০ টাকা হয় </a:t>
                </a:r>
                <a:r>
                  <a:rPr lang="hi-IN" sz="18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আসল ও মুনাফার হার নির্ণয় কর</a:t>
                </a:r>
                <a:r>
                  <a:rPr lang="hi-IN" sz="1800" dirty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1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সমাধানঃ</a:t>
                </a:r>
              </a:p>
              <a:p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 ৫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বছরের </a:t>
                </a:r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মুনাফা 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+ </a:t>
                </a:r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আসল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= 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১৮৩০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টাকা </a:t>
                </a:r>
                <a:endParaRPr lang="en-US" sz="1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1800" u="sng" dirty="0" smtClean="0">
                    <a:latin typeface="NikoshBAN" pitchFamily="2" charset="0"/>
                    <a:cs typeface="NikoshBAN" pitchFamily="2" charset="0"/>
                  </a:rPr>
                  <a:t>  ৩ </a:t>
                </a:r>
                <a:r>
                  <a:rPr lang="bn-BD" sz="1800" u="sng" dirty="0">
                    <a:latin typeface="NikoshBAN" pitchFamily="2" charset="0"/>
                    <a:cs typeface="NikoshBAN" pitchFamily="2" charset="0"/>
                  </a:rPr>
                  <a:t>বছরের মুনাফা</a:t>
                </a:r>
                <a:r>
                  <a:rPr lang="en-US" sz="1800" u="sng" dirty="0">
                    <a:latin typeface="NikoshBAN" pitchFamily="2" charset="0"/>
                    <a:cs typeface="NikoshBAN" pitchFamily="2" charset="0"/>
                  </a:rPr>
                  <a:t>   +   </a:t>
                </a:r>
                <a:r>
                  <a:rPr lang="bn-BD" sz="1800" u="sng" dirty="0">
                    <a:latin typeface="NikoshBAN" pitchFamily="2" charset="0"/>
                    <a:cs typeface="NikoshBAN" pitchFamily="2" charset="0"/>
                  </a:rPr>
                  <a:t>আসল</a:t>
                </a:r>
                <a:r>
                  <a:rPr lang="en-US" sz="1800" u="sng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1800" u="sng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1800" u="sng" dirty="0" smtClean="0">
                    <a:latin typeface="NikoshBAN" pitchFamily="2" charset="0"/>
                    <a:cs typeface="NikoshBAN" pitchFamily="2" charset="0"/>
                  </a:rPr>
                  <a:t>=   </a:t>
                </a:r>
                <a:r>
                  <a:rPr lang="bn-BD" sz="1800" u="sng" dirty="0">
                    <a:latin typeface="NikoshBAN" pitchFamily="2" charset="0"/>
                    <a:cs typeface="NikoshBAN" pitchFamily="2" charset="0"/>
                  </a:rPr>
                  <a:t>১৫৭৮</a:t>
                </a:r>
                <a:r>
                  <a:rPr lang="en-US" sz="1800" u="sng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1800" u="sng" dirty="0">
                    <a:latin typeface="NikoshBAN" pitchFamily="2" charset="0"/>
                    <a:cs typeface="NikoshBAN" pitchFamily="2" charset="0"/>
                  </a:rPr>
                  <a:t>টাকা </a:t>
                </a:r>
                <a:endParaRPr lang="en-US" sz="1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(  -  )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২ বছরের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মুনাফা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= 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২৫২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টাকা </a:t>
                </a:r>
                <a:endParaRPr lang="en-US" sz="1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bn-BD" sz="1800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   ১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, ,            , ,  </a:t>
                </a:r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1800">
                            <a:latin typeface="Cambria Math"/>
                          </a:rPr>
                          <m:t>২৫২</m:t>
                        </m:r>
                      </m:num>
                      <m:den>
                        <m:r>
                          <a:rPr lang="bn-BD" sz="1800">
                            <a:latin typeface="Cambria Math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টাকা </a:t>
                </a:r>
                <a:endParaRPr lang="bn-BD" sz="18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1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bn-BD" sz="18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bn-BD" sz="1800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, ,             , ,   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bn-BD" sz="1800">
                                  <a:latin typeface="Cambria Math"/>
                                </a:rPr>
                                <m:t>২৫২</m:t>
                              </m:r>
                              <m:r>
                                <a:rPr lang="bn-BD" sz="1800">
                                  <a:latin typeface="Cambria Math"/>
                                </a:rPr>
                                <m:t>   ×</m:t>
                              </m:r>
                            </m:e>
                            <m:e>
                              <m:r>
                                <a:rPr lang="bn-BD" sz="1800">
                                  <a:latin typeface="Cambria Math"/>
                                </a:rPr>
                                <m:t>৩</m:t>
                              </m:r>
                            </m:e>
                          </m:mr>
                        </m:m>
                      </m:num>
                      <m:den>
                        <m:r>
                          <a:rPr lang="bn-BD" sz="1800">
                            <a:latin typeface="Cambria Math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টাকা </a:t>
                </a:r>
                <a:endParaRPr lang="bn-BD" sz="18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1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                                  </a:t>
                </a:r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৩৭৮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টাকা</a:t>
                </a:r>
                <a:endParaRPr lang="en-US" sz="1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∴</m:t>
                    </m:r>
                    <m:r>
                      <a:rPr lang="bn-BD" sz="1800">
                        <a:latin typeface="Cambria Math"/>
                      </a:rPr>
                      <m:t>আসল</m:t>
                    </m:r>
                    <m:r>
                      <a:rPr lang="bn-BD" sz="1800">
                        <a:latin typeface="Cambria Math"/>
                      </a:rPr>
                      <m:t>   ,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P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= (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১৫৭৮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 -  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৩৭৮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)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= 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১২০০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টাকা</a:t>
                </a:r>
              </a:p>
              <a:p>
                <a:pPr marL="0" indent="0">
                  <a:buNone/>
                </a:pPr>
                <a:endParaRPr lang="en-US" sz="1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মুনাফা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 ,  I   = 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৩৭৮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  ,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সময়</a:t>
                </a:r>
                <a:r>
                  <a:rPr lang="en-US" sz="1800" dirty="0">
                    <a:latin typeface="NikoshBAN" pitchFamily="2" charset="0"/>
                    <a:cs typeface="NikoshBAN" pitchFamily="2" charset="0"/>
                  </a:rPr>
                  <a:t>,  n   =     </a:t>
                </a:r>
                <a:r>
                  <a:rPr lang="bn-BD" sz="1800" dirty="0">
                    <a:latin typeface="NikoshBAN" pitchFamily="2" charset="0"/>
                    <a:cs typeface="NikoshBAN" pitchFamily="2" charset="0"/>
                  </a:rPr>
                  <a:t>৩ বছর </a:t>
                </a:r>
                <a:endParaRPr lang="bn-BD" sz="1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মুনাফার হার , </a:t>
                </a:r>
                <a:r>
                  <a:rPr lang="en-US" sz="1800" dirty="0" smtClean="0">
                    <a:latin typeface="NikoshBAN" pitchFamily="2" charset="0"/>
                    <a:cs typeface="NikoshBAN" pitchFamily="2" charset="0"/>
                  </a:rPr>
                  <a:t>  r   </a:t>
                </a:r>
                <a:r>
                  <a:rPr lang="bn-BD" sz="1800" dirty="0" smtClean="0">
                    <a:latin typeface="NikoshBAN" pitchFamily="2" charset="0"/>
                    <a:cs typeface="NikoshBAN" pitchFamily="2" charset="0"/>
                  </a:rPr>
                  <a:t> =  ?</a:t>
                </a:r>
                <a:endParaRPr lang="en-US" sz="18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1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211763"/>
              </a:xfrm>
              <a:blipFill rotWithShape="1">
                <a:blip r:embed="rId2"/>
                <a:stretch>
                  <a:fillRect l="-444" t="-585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4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আমরা জানি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bn-BD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সরল মুনাফার ক্ষেত্রে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,     I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=   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Pnr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bn-BD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                       বা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,  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Pnr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= I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                   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বা </a:t>
                </a:r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,  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r   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=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𝑰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𝑷𝒏</m:t>
                        </m:r>
                      </m:den>
                    </m:f>
                  </m:oMath>
                </a14:m>
                <a:endParaRPr lang="bn-BD" sz="24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                                    =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2000">
                            <a:latin typeface="Cambria Math"/>
                          </a:rPr>
                          <m:t>৩৭৮</m:t>
                        </m:r>
                        <m:r>
                          <a:rPr lang="bn-BD" sz="2000">
                            <a:latin typeface="Cambria Math"/>
                          </a:rPr>
                          <m:t> </m:t>
                        </m:r>
                      </m:num>
                      <m:den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bn-BD" sz="2000">
                                  <a:latin typeface="Cambria Math"/>
                                </a:rPr>
                                <m:t>১২০০</m:t>
                              </m:r>
                              <m:r>
                                <a:rPr lang="bn-BD" sz="2000">
                                  <a:latin typeface="Cambria Math"/>
                                </a:rPr>
                                <m:t> ×</m:t>
                              </m:r>
                            </m:e>
                            <m:e>
                              <m:r>
                                <a:rPr lang="bn-BD" sz="2000">
                                  <a:latin typeface="Cambria Math"/>
                                </a:rPr>
                                <m:t>৩</m:t>
                              </m:r>
                            </m:e>
                          </m:mr>
                        </m:m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bn-BD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                                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= 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2000">
                            <a:latin typeface="Cambria Math"/>
                          </a:rPr>
                          <m:t>৩৭৮</m:t>
                        </m:r>
                        <m:r>
                          <a:rPr lang="bn-BD" sz="2000">
                            <a:latin typeface="Cambria Math"/>
                          </a:rPr>
                          <m:t> </m:t>
                        </m:r>
                      </m:num>
                      <m:den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bn-BD" sz="2000">
                                  <a:latin typeface="Cambria Math"/>
                                </a:rPr>
                                <m:t>১২০০</m:t>
                              </m:r>
                              <m:r>
                                <a:rPr lang="bn-BD" sz="2000">
                                  <a:latin typeface="Cambria Math"/>
                                </a:rPr>
                                <m:t> ×</m:t>
                              </m:r>
                            </m:e>
                            <m:e>
                              <m:r>
                                <a:rPr lang="bn-BD" sz="2000">
                                  <a:latin typeface="Cambria Math"/>
                                </a:rPr>
                                <m:t>৩</m:t>
                              </m:r>
                            </m:e>
                          </m:mr>
                        </m:m>
                      </m:den>
                    </m:f>
                  </m:oMath>
                </a14:m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×</m:t>
                    </m:r>
                    <m:r>
                      <a:rPr lang="bn-BD" sz="2000">
                        <a:latin typeface="Cambria Math"/>
                      </a:rPr>
                      <m:t>১০০</m:t>
                    </m:r>
                    <m:r>
                      <a:rPr lang="bn-BD" sz="2000">
                        <a:latin typeface="Cambria Math"/>
                      </a:rPr>
                      <m:t>%</m:t>
                    </m:r>
                  </m:oMath>
                </a14:m>
                <a:endParaRPr lang="bn-BD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bn-BD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                                       = 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১০.৫  %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উঃ আসল  ১২০০ টাকা , মুনাফার হার  ১০.৫ %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46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bn-BD" sz="8000" dirty="0" smtClean="0">
                    <a:latin typeface="NikoshBAN" pitchFamily="2" charset="0"/>
                    <a:cs typeface="NikoshBAN" pitchFamily="2" charset="0"/>
                  </a:rPr>
                  <a:t>১৪।    বার্ষিক ১০% মুনাফায়  ৩০০০ টাকা এবং ৮%  মুনাফায়  ২০০০ টাকা বিনিয়োগ  করলে মোট মূলধনের ওপর গড়ে শতকরা কত টাকা হারে মুনাফা পাওয়া যাবে ?</a:t>
                </a:r>
                <a:endParaRPr lang="en-US" sz="8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সমাধানঃ</a:t>
                </a:r>
                <a:endParaRPr lang="en-US" sz="8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বার্ষিক ১০% মুনাফায়, </a:t>
                </a:r>
                <a:endParaRPr lang="en-US" sz="8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১০০ টাকার  ১ বছরের মুনাফা   ১০ টাকা </a:t>
                </a:r>
                <a:endParaRPr lang="en-US" sz="80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80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bn-BD" sz="8000" b="0" i="1" smtClean="0"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bn-BD" sz="8000" dirty="0" smtClean="0">
                    <a:latin typeface="NikoshBAN" pitchFamily="2" charset="0"/>
                    <a:cs typeface="NikoshBAN" pitchFamily="2" charset="0"/>
                  </a:rPr>
                  <a:t>১  </a:t>
                </a:r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, ,           ১    , ,       , ,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8000">
                            <a:latin typeface="Cambria Math"/>
                          </a:rPr>
                          <m:t>১০</m:t>
                        </m:r>
                      </m:num>
                      <m:den>
                        <m:r>
                          <a:rPr lang="bn-BD" sz="8000">
                            <a:latin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   টাকা </a:t>
                </a:r>
                <a:endParaRPr lang="en-US" sz="80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80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bn-BD" sz="8000" b="0" i="1" smtClean="0"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bn-BD" sz="8000" dirty="0" smtClean="0">
                    <a:latin typeface="NikoshBAN" pitchFamily="2" charset="0"/>
                    <a:cs typeface="NikoshBAN" pitchFamily="2" charset="0"/>
                  </a:rPr>
                  <a:t>৩০০০  </a:t>
                </a:r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, ,         ১   , ,    , 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bn-BD" sz="8000">
                                  <a:latin typeface="Cambria Math"/>
                                </a:rPr>
                                <m:t>১০</m:t>
                              </m:r>
                              <m:r>
                                <a:rPr lang="bn-BD" sz="8000">
                                  <a:latin typeface="Cambria Math"/>
                                </a:rPr>
                                <m:t>    ×</m:t>
                              </m:r>
                            </m:e>
                            <m:e>
                              <m:r>
                                <a:rPr lang="bn-BD" sz="8000">
                                  <a:latin typeface="Cambria Math"/>
                                </a:rPr>
                                <m:t>৩০০০</m:t>
                              </m:r>
                            </m:e>
                          </m:mr>
                        </m:m>
                      </m:num>
                      <m:den>
                        <m:r>
                          <a:rPr lang="bn-BD" sz="8000">
                            <a:latin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80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টাকা </a:t>
                </a:r>
                <a:endParaRPr lang="bn-BD" sz="80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8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8000" dirty="0">
                    <a:latin typeface="NikoshBAN" pitchFamily="2" charset="0"/>
                    <a:cs typeface="NikoshBAN" pitchFamily="2" charset="0"/>
                  </a:rPr>
                  <a:t>                                                         </a:t>
                </a:r>
                <a:r>
                  <a:rPr lang="bn-BD" sz="8000" dirty="0" smtClean="0"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en-US" sz="8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8000" dirty="0">
                    <a:latin typeface="NikoshBAN" pitchFamily="2" charset="0"/>
                    <a:cs typeface="NikoshBAN" pitchFamily="2" charset="0"/>
                  </a:rPr>
                  <a:t>=   </a:t>
                </a:r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৩০০</a:t>
                </a:r>
                <a:r>
                  <a:rPr lang="en-US" sz="80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টাকা </a:t>
                </a:r>
                <a:endParaRPr lang="en-US" sz="8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8000" dirty="0" smtClean="0">
                    <a:latin typeface="NikoshBAN" pitchFamily="2" charset="0"/>
                    <a:cs typeface="NikoshBAN" pitchFamily="2" charset="0"/>
                  </a:rPr>
                  <a:t>  আবার</a:t>
                </a:r>
                <a:r>
                  <a:rPr lang="en-US" sz="8000" dirty="0">
                    <a:latin typeface="NikoshBAN" pitchFamily="2" charset="0"/>
                    <a:cs typeface="NikoshBAN" pitchFamily="2" charset="0"/>
                  </a:rPr>
                  <a:t>,    </a:t>
                </a:r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বার্ষিক ৮</a:t>
                </a:r>
                <a:r>
                  <a:rPr lang="en-US" sz="8000" dirty="0">
                    <a:latin typeface="NikoshBAN" pitchFamily="2" charset="0"/>
                    <a:cs typeface="NikoshBAN" pitchFamily="2" charset="0"/>
                  </a:rPr>
                  <a:t> %   </a:t>
                </a:r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মুনাফায়</a:t>
                </a:r>
                <a:r>
                  <a:rPr lang="en-US" sz="80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8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8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8000" dirty="0" smtClean="0">
                    <a:latin typeface="NikoshBAN" pitchFamily="2" charset="0"/>
                    <a:cs typeface="NikoshBAN" pitchFamily="2" charset="0"/>
                  </a:rPr>
                  <a:t>  ১০০ </a:t>
                </a:r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টাকার  ১ বছরের মুনাফা   ৮  টাকা  </a:t>
                </a:r>
                <a:endParaRPr lang="en-US" sz="80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80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bn-BD" sz="8000" b="0" i="1" smtClean="0"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bn-BD" sz="8000" dirty="0" smtClean="0">
                    <a:latin typeface="NikoshBAN" pitchFamily="2" charset="0"/>
                    <a:cs typeface="NikoshBAN" pitchFamily="2" charset="0"/>
                  </a:rPr>
                  <a:t>১  </a:t>
                </a:r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, ,           ১    , ,       , ,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8000">
                            <a:latin typeface="Cambria Math"/>
                          </a:rPr>
                          <m:t>৮</m:t>
                        </m:r>
                      </m:num>
                      <m:den>
                        <m:r>
                          <a:rPr lang="bn-BD" sz="8000">
                            <a:latin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   টাকা  </a:t>
                </a:r>
                <a:endParaRPr lang="en-US" sz="80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80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bn-BD" sz="8000" b="0" i="1" smtClean="0">
                        <a:latin typeface="Cambria Math"/>
                        <a:ea typeface="Cambria Math"/>
                      </a:rPr>
                      <m:t>     </m:t>
                    </m:r>
                  </m:oMath>
                </a14:m>
                <a:r>
                  <a:rPr lang="bn-BD" sz="8000" dirty="0" smtClean="0">
                    <a:latin typeface="NikoshBAN" pitchFamily="2" charset="0"/>
                    <a:cs typeface="NikoshBAN" pitchFamily="2" charset="0"/>
                  </a:rPr>
                  <a:t>২০০০  </a:t>
                </a:r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, ,         ১   , ,    , 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bn-BD" sz="8000">
                                  <a:latin typeface="Cambria Math"/>
                                </a:rPr>
                                <m:t>৮</m:t>
                              </m:r>
                              <m:r>
                                <a:rPr lang="en-US" sz="8000">
                                  <a:latin typeface="Cambria Math"/>
                                </a:rPr>
                                <m:t>   ×</m:t>
                              </m:r>
                            </m:e>
                            <m:e>
                              <m:r>
                                <a:rPr lang="bn-BD" sz="8000">
                                  <a:latin typeface="Cambria Math"/>
                                </a:rPr>
                                <m:t>২০০০</m:t>
                              </m:r>
                            </m:e>
                          </m:mr>
                        </m:m>
                      </m:num>
                      <m:den>
                        <m:r>
                          <a:rPr lang="bn-BD" sz="8000">
                            <a:latin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80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টাকা </a:t>
                </a:r>
                <a:endParaRPr lang="bn-BD" sz="80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8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                                      </a:t>
                </a:r>
                <a:r>
                  <a:rPr lang="bn-BD" sz="80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8000" dirty="0">
                    <a:latin typeface="NikoshBAN" pitchFamily="2" charset="0"/>
                    <a:cs typeface="NikoshBAN" pitchFamily="2" charset="0"/>
                  </a:rPr>
                  <a:t>=১৬০  টাকা </a:t>
                </a:r>
                <a:endParaRPr lang="en-US" sz="80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2"/>
                <a:stretch>
                  <a:fillRect l="-593" t="-1520" r="-222" b="-10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2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∴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মুনাফা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=(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৩০০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+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১৬০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)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টাকা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=  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৪৬০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টাকা </a:t>
                </a:r>
                <a:endParaRPr lang="bn-BD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∴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মোট আসল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=    (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৩০০০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+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২০০০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)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টাকা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=  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৫০০০ টাকা </a:t>
                </a:r>
                <a:endParaRPr lang="bn-BD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৫০০০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টাকায়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১ বছরের মুনাফা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৪৬০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টাকা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∴</m:t>
                    </m:r>
                  </m:oMath>
                </a14:m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১    , ,             ১  , ,      , , 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2400">
                            <a:latin typeface="Cambria Math"/>
                          </a:rPr>
                          <m:t>৪৬০</m:t>
                        </m:r>
                      </m:num>
                      <m:den>
                        <m:r>
                          <a:rPr lang="bn-BD" sz="2400">
                            <a:latin typeface="Cambria Math"/>
                          </a:rPr>
                          <m:t>৫০০০</m:t>
                        </m:r>
                        <m:r>
                          <a:rPr lang="bn-BD" sz="240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টাকা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∴</m:t>
                    </m:r>
                  </m:oMath>
                </a14:m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১০০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, ,          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, ,        , ,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bn-BD" sz="2400">
                                  <a:latin typeface="Cambria Math"/>
                                </a:rPr>
                                <m:t>৪৬০</m:t>
                              </m:r>
                              <m:r>
                                <a:rPr lang="bn-BD" sz="2400">
                                  <a:latin typeface="Cambria Math"/>
                                </a:rPr>
                                <m:t>   ×</m:t>
                              </m:r>
                            </m:e>
                            <m:e>
                              <m:r>
                                <a:rPr lang="bn-BD" sz="2400">
                                  <a:latin typeface="Cambria Math"/>
                                </a:rPr>
                                <m:t>১০০</m:t>
                              </m:r>
                            </m:e>
                          </m:mr>
                        </m:m>
                      </m:num>
                      <m:den>
                        <m:r>
                          <a:rPr lang="bn-BD" sz="2400">
                            <a:latin typeface="Cambria Math"/>
                          </a:rPr>
                          <m:t>৫০০০</m:t>
                        </m:r>
                        <m:r>
                          <a:rPr lang="bn-BD" sz="240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টাকা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                                             =  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৯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উঃ  ৯.২%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2"/>
                <a:stretch>
                  <a:fillRect l="-963" t="-819" b="-6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2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১৫</a:t>
                </a:r>
                <a:r>
                  <a:rPr lang="hi-IN" sz="74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রড্রিক গোমেজ</a:t>
                </a:r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৩ বছরের জন্য</a:t>
                </a:r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১০০০০ টাকা এবং ৪ বছরের জন্য ১৫০০০ টাকা ব্যাংক থেকে ঋণ নিয়ে ব্যাংক কে মোট ৯৯০০ টাকা মুনাফা দেন </a:t>
                </a:r>
                <a:r>
                  <a:rPr lang="hi-IN" sz="74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উভয়</a:t>
                </a:r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ক্ষেত্রে মুনাফা হার সমান হলে</a:t>
                </a:r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 ,  </a:t>
                </a:r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মুনাফার হার নির্ণয় কর</a:t>
                </a:r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4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endParaRPr lang="bn-BD" sz="74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7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সমাধানঃ ধরি</a:t>
                </a:r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উভয় ক্ষেত্রে মুনাফার হার </a:t>
                </a:r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r </a:t>
                </a:r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  টাকা ।</a:t>
                </a:r>
                <a:endParaRPr lang="en-US" sz="7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বছরের</a:t>
                </a:r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জন্য মুনাফা</a:t>
                </a:r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     I    =   </a:t>
                </a:r>
                <a:r>
                  <a:rPr lang="en-US" sz="7400" dirty="0" err="1">
                    <a:latin typeface="NikoshBAN" pitchFamily="2" charset="0"/>
                    <a:cs typeface="NikoshBAN" pitchFamily="2" charset="0"/>
                  </a:rPr>
                  <a:t>Pnr</a:t>
                </a:r>
                <a:endParaRPr lang="en-US" sz="7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                                      </a:t>
                </a:r>
                <a:r>
                  <a:rPr lang="bn-BD" sz="74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74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10000</a:t>
                </a:r>
                <a14:m>
                  <m:oMath xmlns:m="http://schemas.openxmlformats.org/officeDocument/2006/math">
                    <m:r>
                      <a:rPr lang="en-US" sz="7400" i="1">
                        <a:latin typeface="Cambria Math"/>
                      </a:rPr>
                      <m:t>×</m:t>
                    </m:r>
                    <m:r>
                      <a:rPr lang="en-US" sz="7400" i="1">
                        <a:latin typeface="Cambria Math"/>
                      </a:rPr>
                      <m:t>3</m:t>
                    </m:r>
                    <m:r>
                      <a:rPr lang="en-US" sz="7400" i="1">
                        <a:latin typeface="Cambria Math"/>
                      </a:rPr>
                      <m:t>×</m:t>
                    </m:r>
                    <m:r>
                      <a:rPr lang="en-US" sz="7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 =   30000 r </a:t>
                </a:r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 টাকা </a:t>
                </a:r>
                <a:endParaRPr lang="en-US" sz="7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আবার, ৪ বছরের জন্য মুনাফা ,  </a:t>
                </a:r>
                <a:r>
                  <a:rPr lang="en-US" sz="7400" dirty="0" smtClean="0">
                    <a:latin typeface="NikoshBAN" pitchFamily="2" charset="0"/>
                    <a:cs typeface="NikoshBAN" pitchFamily="2" charset="0"/>
                  </a:rPr>
                  <a:t>I   </a:t>
                </a:r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=   </a:t>
                </a:r>
                <a:r>
                  <a:rPr lang="en-US" sz="7400" dirty="0" err="1">
                    <a:latin typeface="NikoshBAN" pitchFamily="2" charset="0"/>
                    <a:cs typeface="NikoshBAN" pitchFamily="2" charset="0"/>
                  </a:rPr>
                  <a:t>Pnr</a:t>
                </a:r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bn-BD" sz="7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7400" dirty="0" smtClean="0">
                    <a:latin typeface="NikoshBAN" pitchFamily="2" charset="0"/>
                    <a:cs typeface="NikoshBAN" pitchFamily="2" charset="0"/>
                  </a:rPr>
                  <a:t>                                             </a:t>
                </a:r>
                <a:r>
                  <a:rPr lang="en-US" sz="7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=   15000</a:t>
                </a:r>
                <a14:m>
                  <m:oMath xmlns:m="http://schemas.openxmlformats.org/officeDocument/2006/math">
                    <m:r>
                      <a:rPr lang="en-US" sz="7400" i="1">
                        <a:latin typeface="Cambria Math"/>
                      </a:rPr>
                      <m:t>×</m:t>
                    </m:r>
                    <m:r>
                      <a:rPr lang="bn-BD" sz="7400">
                        <a:latin typeface="Cambria Math"/>
                      </a:rPr>
                      <m:t>৪</m:t>
                    </m:r>
                    <m:r>
                      <a:rPr lang="en-US" sz="7400">
                        <a:latin typeface="Cambria Math"/>
                      </a:rPr>
                      <m:t>×</m:t>
                    </m:r>
                    <m:r>
                      <a:rPr lang="en-US" sz="7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টাকা =৬০০০০ </a:t>
                </a:r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r   </a:t>
                </a:r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টাকা </a:t>
                </a:r>
                <a:endParaRPr lang="en-US" sz="7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প্রশ্নমতে, </a:t>
                </a:r>
                <a:endParaRPr lang="en-US" sz="7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৩ বছরের মুনাফা   +    ৪ বছরের মুনাফা   =   মোট মুনাফা </a:t>
                </a:r>
                <a:endParaRPr lang="en-US" sz="7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   30000 r </a:t>
                </a:r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 + ৬০০০০ </a:t>
                </a:r>
                <a:r>
                  <a:rPr lang="en-US" sz="7400" dirty="0">
                    <a:latin typeface="NikoshBAN" pitchFamily="2" charset="0"/>
                    <a:cs typeface="NikoshBAN" pitchFamily="2" charset="0"/>
                  </a:rPr>
                  <a:t>r   </a:t>
                </a:r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   =   ৯৯০০ </a:t>
                </a:r>
                <a:endParaRPr lang="en-US" sz="7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বা, ৯০০০০ </a:t>
                </a:r>
                <a:r>
                  <a:rPr lang="en-US" sz="7400" i="1" dirty="0">
                    <a:latin typeface="NikoshBAN" pitchFamily="2" charset="0"/>
                    <a:cs typeface="NikoshBAN" pitchFamily="2" charset="0"/>
                  </a:rPr>
                  <a:t>r   =  9900</a:t>
                </a:r>
                <a:endParaRPr lang="en-US" sz="7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বা ,  </a:t>
                </a:r>
                <a:r>
                  <a:rPr lang="en-US" sz="7400" i="1" dirty="0">
                    <a:latin typeface="NikoshBAN" pitchFamily="2" charset="0"/>
                    <a:cs typeface="NikoshBAN" pitchFamily="2" charset="0"/>
                  </a:rPr>
                  <a:t>r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4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7400">
                            <a:latin typeface="Cambria Math"/>
                          </a:rPr>
                          <m:t>৯৯০০</m:t>
                        </m:r>
                      </m:num>
                      <m:den>
                        <m:r>
                          <a:rPr lang="bn-BD" sz="7400">
                            <a:latin typeface="Cambria Math"/>
                          </a:rPr>
                          <m:t>৯০০০০</m:t>
                        </m:r>
                      </m:den>
                    </m:f>
                  </m:oMath>
                </a14:m>
                <a:r>
                  <a:rPr lang="en-US" sz="7400" i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7400" i="1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7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7400" i="1" dirty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7400" i="1" dirty="0">
                    <a:latin typeface="NikoshBAN" pitchFamily="2" charset="0"/>
                    <a:cs typeface="NikoshBAN" pitchFamily="2" charset="0"/>
                  </a:rPr>
                  <a:t>, r  =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4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7400">
                            <a:latin typeface="Cambria Math"/>
                          </a:rPr>
                          <m:t>৯৯০০</m:t>
                        </m:r>
                      </m:num>
                      <m:den>
                        <m:r>
                          <a:rPr lang="bn-BD" sz="7400">
                            <a:latin typeface="Cambria Math"/>
                          </a:rPr>
                          <m:t>৯০০০০</m:t>
                        </m:r>
                      </m:den>
                    </m:f>
                    <m:r>
                      <a:rPr lang="en-US" sz="7400">
                        <a:latin typeface="Cambria Math"/>
                      </a:rPr>
                      <m:t>×</m:t>
                    </m:r>
                  </m:oMath>
                </a14:m>
                <a:r>
                  <a:rPr lang="en-US" sz="7400" i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7400" i="1" dirty="0">
                    <a:latin typeface="NikoshBAN" pitchFamily="2" charset="0"/>
                    <a:cs typeface="NikoshBAN" pitchFamily="2" charset="0"/>
                  </a:rPr>
                  <a:t>১০০</a:t>
                </a:r>
                <a:r>
                  <a:rPr lang="en-US" sz="7400" i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400" i="1" dirty="0" smtClean="0">
                    <a:latin typeface="NikoshBAN" pitchFamily="2" charset="0"/>
                    <a:cs typeface="NikoshBAN" pitchFamily="2" charset="0"/>
                  </a:rPr>
                  <a:t>%</a:t>
                </a:r>
                <a:endParaRPr lang="bn-BD" sz="7400" i="1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7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7400" i="1" dirty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7400" i="1" dirty="0">
                    <a:latin typeface="NikoshBAN" pitchFamily="2" charset="0"/>
                    <a:cs typeface="NikoshBAN" pitchFamily="2" charset="0"/>
                  </a:rPr>
                  <a:t>,    r =   </a:t>
                </a:r>
                <a:r>
                  <a:rPr lang="bn-BD" sz="7400" dirty="0">
                    <a:latin typeface="NikoshBAN" pitchFamily="2" charset="0"/>
                    <a:cs typeface="NikoshBAN" pitchFamily="2" charset="0"/>
                  </a:rPr>
                  <a:t>১১%     (উঃ)</a:t>
                </a:r>
                <a:endParaRPr lang="en-US" sz="74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2"/>
                <a:stretch>
                  <a:fillRect l="-519" t="-1425" b="-10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55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Autofit/>
              </a:bodyPr>
              <a:lstStyle/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১৬ </a:t>
                </a:r>
                <a:r>
                  <a:rPr lang="hi-IN" sz="2000" dirty="0">
                    <a:latin typeface="NikoshBAN" pitchFamily="2" charset="0"/>
                    <a:cs typeface="NikoshBAN" pitchFamily="2" charset="0"/>
                  </a:rPr>
                  <a:t>।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একই হার  মুনাফায় কোনো আসল  ৬ বছরে মুনাফা-আসলে দ্বিগুন হলে, কত বছরে তা মুনাফা-আসলে তিনগুন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হবে?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সমাধানঃ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মনেকরি ,   আসল =   ১০০ টাকা </a:t>
                </a:r>
                <a:endParaRPr lang="bn-BD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৬ বছর পর মুনাফা-আসলে  =  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( ১০০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×</m:t>
                    </m:r>
                    <m:r>
                      <a:rPr lang="bn-BD" sz="2000">
                        <a:latin typeface="Cambria Math"/>
                      </a:rPr>
                      <m:t>২</m:t>
                    </m:r>
                    <m:r>
                      <a:rPr lang="bn-BD" sz="20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  টাকা   = ২০০ টাকা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∴</m:t>
                    </m:r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মুনাফা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=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মুনাফা-আসল   -   আসল=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২০০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 -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১০০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)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 =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১০০ টাকা </a:t>
                </a:r>
                <a:endParaRPr lang="bn-BD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মুনাফা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-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আসলে তিনগুন হলে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=  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(১০০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৩)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টাকা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= 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৩০০ টাকা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∴</m:t>
                    </m:r>
                  </m:oMath>
                </a14:m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 মুনাফা  =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মুনাফা-আসল    -   আসল   =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(৩০০  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-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১০০)   টাকা =    ২০০ টাকা </a:t>
                </a:r>
                <a:endParaRPr lang="bn-BD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১০০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টাকা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মুনাফা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হয় 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৬ বছরে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∴</m:t>
                    </m:r>
                  </m:oMath>
                </a14:m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 ১   , ,        , ,       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2000">
                            <a:latin typeface="Cambria Math"/>
                          </a:rPr>
                          <m:t>৬</m:t>
                        </m:r>
                      </m:num>
                      <m:den>
                        <m:r>
                          <a:rPr lang="bn-BD" sz="2000">
                            <a:latin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 , ,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∴</m:t>
                    </m:r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২০০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, ,        , , 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bn-BD" sz="2000">
                                  <a:latin typeface="Cambria Math"/>
                                </a:rPr>
                                <m:t>৬</m:t>
                              </m:r>
                              <m:r>
                                <a:rPr lang="bn-BD" sz="2000">
                                  <a:latin typeface="Cambria Math"/>
                                </a:rPr>
                                <m:t> ×</m:t>
                              </m:r>
                            </m:e>
                            <m:e>
                              <m:r>
                                <a:rPr lang="bn-BD" sz="2000">
                                  <a:latin typeface="Cambria Math"/>
                                </a:rPr>
                                <m:t>২০০</m:t>
                              </m:r>
                            </m:e>
                          </m:mr>
                        </m:m>
                      </m:num>
                      <m:den>
                        <m:r>
                          <a:rPr lang="bn-BD" sz="2000">
                            <a:latin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, ,</a:t>
                </a:r>
              </a:p>
              <a:p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                      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১২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বছর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 (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উঃ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) </a:t>
                </a:r>
              </a:p>
              <a:p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 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2"/>
                <a:stretch>
                  <a:fillRect l="-593" t="-585" b="-15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121</TotalTime>
  <Words>822</Words>
  <Application>Microsoft Office PowerPoint</Application>
  <PresentationFormat>On-screen Show (4:3)</PresentationFormat>
  <Paragraphs>92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                   শিক্ষক পরিচিতি</vt:lpstr>
      <vt:lpstr>         ৮ম শ্রেণি  অনুঃ ২.১ ( পর্ব ৩য়)                       (১২-১৬) নং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৮ম শ্রেণি  অনুঃ ২.১ ( পর্ব ৩য়)</dc:title>
  <dc:creator>abc</dc:creator>
  <cp:lastModifiedBy>abc</cp:lastModifiedBy>
  <cp:revision>44</cp:revision>
  <dcterms:created xsi:type="dcterms:W3CDTF">2020-04-26T05:27:39Z</dcterms:created>
  <dcterms:modified xsi:type="dcterms:W3CDTF">2020-05-27T14:31:08Z</dcterms:modified>
</cp:coreProperties>
</file>