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YSICS 306: W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603"/>
            <a:ext cx="9144001" cy="681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7076" y="2666471"/>
            <a:ext cx="2949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</a:rPr>
              <a:t>তরঙ্গ</a:t>
            </a:r>
          </a:p>
        </p:txBody>
      </p:sp>
    </p:spTree>
    <p:extLst>
      <p:ext uri="{BB962C8B-B14F-4D97-AF65-F5344CB8AC3E}">
        <p14:creationId xmlns:p14="http://schemas.microsoft.com/office/powerpoint/2010/main" val="314457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457200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বিস্তার</a:t>
            </a:r>
            <a:r>
              <a:rPr lang="en-US" sz="2400" dirty="0" smtClean="0">
                <a:solidFill>
                  <a:srgbClr val="FF0000"/>
                </a:solidFill>
              </a:rPr>
              <a:t>(a):</a:t>
            </a:r>
            <a:endParaRPr lang="bn-BD" sz="2400" dirty="0" smtClean="0">
              <a:solidFill>
                <a:srgbClr val="FF0000"/>
              </a:solidFill>
            </a:endParaRPr>
          </a:p>
          <a:p>
            <a:r>
              <a:rPr lang="as-IN" dirty="0">
                <a:solidFill>
                  <a:srgbClr val="0070C0"/>
                </a:solidFill>
              </a:rPr>
              <a:t>সাম্যাবস্থান থেকে যে কোনো একদিকে তরঙ্গস্থিত কোন কণার সর্বাধিক সরণকে বিস্তার বলে।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4" descr="Student Worksheet for Frequency and Wavelength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413527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6383" y="122027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92717" y="10124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58429" y="86353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533400"/>
            <a:ext cx="0" cy="8483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0200" y="8807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693" y="2124379"/>
            <a:ext cx="40210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</a:rPr>
              <a:t>দশাঃ</a:t>
            </a:r>
          </a:p>
          <a:p>
            <a:r>
              <a:rPr lang="as-IN" dirty="0">
                <a:solidFill>
                  <a:srgbClr val="FF0000"/>
                </a:solidFill>
              </a:rPr>
              <a:t>কোনো একটি তরঙ্গায়িত কণার যে কোনো মুহুর্তের গতির সামগ্রিক অবস্থা প্রকাশক রাশিকে তার দশা বলে।</a:t>
            </a:r>
            <a:r>
              <a:rPr lang="as-IN" dirty="0"/>
              <a:t> 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6945" y="3962399"/>
            <a:ext cx="86693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কম্পাঙ্ক(</a:t>
            </a:r>
            <a:r>
              <a:rPr lang="en-US" sz="2400" dirty="0" smtClean="0">
                <a:solidFill>
                  <a:srgbClr val="FF0000"/>
                </a:solidFill>
              </a:rPr>
              <a:t>f)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endParaRPr lang="bn-BD" sz="2400" dirty="0" smtClean="0">
              <a:solidFill>
                <a:srgbClr val="FF0000"/>
              </a:solidFill>
            </a:endParaRPr>
          </a:p>
          <a:p>
            <a:r>
              <a:rPr lang="bn-BD" dirty="0" smtClean="0">
                <a:solidFill>
                  <a:srgbClr val="00B050"/>
                </a:solidFill>
              </a:rPr>
              <a:t>তরঙ্গস্থিত কোন কণা একক সময়ে যতগুলো পূর্ণ স্পন্দন সম্পন্ন করে তাকে কম্পাঙ্ক বলে।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44140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পর্যায়কাল(T):</a:t>
            </a:r>
          </a:p>
          <a:p>
            <a:r>
              <a:rPr lang="bn-BD" dirty="0" smtClean="0">
                <a:solidFill>
                  <a:schemeClr val="accent6">
                    <a:lumMod val="75000"/>
                  </a:schemeClr>
                </a:solidFill>
              </a:rPr>
              <a:t>তরঙ্গস্থিত কোন কণার একটি পূর্ণ স্পন্দন সম্পন্ন হতে যে সময় লাগে তাকে পর্যায়কাল বলে। কম্পাঙ্কের একক (Hz)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 descr="Student Worksheet for Frequency and Wavelength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80" y="302337"/>
            <a:ext cx="3608958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6025" y="106540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2359" y="85754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88071" y="7086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39842" y="378537"/>
            <a:ext cx="0" cy="8483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39842" y="72588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pic>
        <p:nvPicPr>
          <p:cNvPr id="3074" name="Picture 2" descr="তাল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79" y="27432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1900535"/>
            <a:ext cx="4487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</a:rPr>
              <a:t>তরঙ্গদৈর্ঘ্য</a:t>
            </a:r>
          </a:p>
          <a:p>
            <a:r>
              <a:rPr lang="bn-BD" dirty="0" smtClean="0">
                <a:solidFill>
                  <a:srgbClr val="FF0000"/>
                </a:solidFill>
              </a:rPr>
              <a:t>তরঙ্গস্থিত  সমদশা সম্পন্ন দুটি কণার মধ্যবর্তী</a:t>
            </a:r>
          </a:p>
          <a:p>
            <a:r>
              <a:rPr lang="bn-BD" dirty="0" smtClean="0">
                <a:solidFill>
                  <a:srgbClr val="FF0000"/>
                </a:solidFill>
              </a:rPr>
              <a:t>দূরত্ব কে তরঙ্গদৈর্ঘ্য বলে।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29400" y="2197813"/>
            <a:ext cx="185867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02307" y="1762035"/>
            <a:ext cx="298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λ</a:t>
            </a: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3515032"/>
            <a:ext cx="4261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তরঙ্গ বেগঃ</a:t>
            </a:r>
          </a:p>
          <a:p>
            <a:r>
              <a:rPr lang="as-IN" dirty="0"/>
              <a:t>নির্দিষ্ট দিকে তরঙ্গ এক সেকেন্ডে যে দূরত্ব অতিক্রম করে তাকে তরঙ্গ বেগ বলে।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7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609600"/>
                <a:ext cx="7433445" cy="128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2060"/>
                    </a:solidFill>
                  </a:rPr>
                  <a:t>পর্যায়কাল ও কম্পঙ্কের মধ্যে সম্পর্ক</a:t>
                </a:r>
              </a:p>
              <a:p>
                <a:r>
                  <a:rPr lang="bn-BD" sz="3200" dirty="0" smtClean="0">
                    <a:solidFill>
                      <a:srgbClr val="002060"/>
                    </a:solidFill>
                  </a:rPr>
                  <a:t>         f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sz="32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bn-BD" sz="32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T</m:t>
                        </m:r>
                      </m:den>
                    </m:f>
                  </m:oMath>
                </a14:m>
                <a:r>
                  <a:rPr lang="bn-BD" sz="3200" dirty="0" smtClean="0">
                    <a:solidFill>
                      <a:srgbClr val="002060"/>
                    </a:solidFill>
                  </a:rPr>
                  <a:t>      </a:t>
                </a:r>
                <a:r>
                  <a:rPr lang="bn-BD" sz="2400" dirty="0" smtClean="0">
                    <a:solidFill>
                      <a:srgbClr val="002060"/>
                    </a:solidFill>
                  </a:rPr>
                  <a:t>এখানে,  f = কম্পাঙ্ক এবং T = পর্যায়কাল</a:t>
                </a:r>
                <a:endParaRPr lang="bn-BD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9600"/>
                <a:ext cx="7433445" cy="1280159"/>
              </a:xfrm>
              <a:prstGeom prst="rect">
                <a:avLst/>
              </a:prstGeom>
              <a:blipFill rotWithShape="1">
                <a:blip r:embed="rId2"/>
                <a:stretch>
                  <a:fillRect l="-2051" t="-6190" r="-1559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9600" y="2362200"/>
            <a:ext cx="7007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</a:rPr>
              <a:t>তরঙ্গ বেগ ও তরঙ্গ দৈর্ঘ্যের মধ্যে সম্পর্ক</a:t>
            </a:r>
          </a:p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</a:rPr>
              <a:t>V =  f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</a:rPr>
              <a:t>  এখানে , v= তরঙ্গ বেগ,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</a:rPr>
              <a:t> = তরঙ্গ দৈর্ঘ্য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dirty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634" y="4116526"/>
            <a:ext cx="80089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</a:rPr>
              <a:t>N টি পূর্ণ কম্পণে তরঙ্গ কতৃক অতিক্রান্ত দূরত্ব</a:t>
            </a:r>
          </a:p>
          <a:p>
            <a:r>
              <a:rPr lang="bn-BD" dirty="0">
                <a:solidFill>
                  <a:srgbClr val="C00000"/>
                </a:solidFill>
              </a:rPr>
              <a:t> </a:t>
            </a:r>
            <a:endParaRPr lang="bn-BD" dirty="0" smtClean="0">
              <a:solidFill>
                <a:srgbClr val="C00000"/>
              </a:solidFill>
            </a:endParaRPr>
          </a:p>
          <a:p>
            <a:r>
              <a:rPr lang="bn-BD" sz="2800" dirty="0" smtClean="0">
                <a:solidFill>
                  <a:srgbClr val="C00000"/>
                </a:solidFill>
              </a:rPr>
              <a:t>S = N </a:t>
            </a:r>
            <a:r>
              <a:rPr lang="el-GR" sz="2800" i="1" dirty="0" smtClean="0">
                <a:solidFill>
                  <a:srgbClr val="C00000"/>
                </a:solidFill>
              </a:rPr>
              <a:t>λ</a:t>
            </a:r>
            <a:r>
              <a:rPr lang="el-GR" dirty="0">
                <a:solidFill>
                  <a:srgbClr val="C00000"/>
                </a:solidFill>
              </a:rPr>
              <a:t/>
            </a:r>
            <a:br>
              <a:rPr lang="el-GR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5791200"/>
                <a:ext cx="6588663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0000CC"/>
                    </a:solidFill>
                  </a:rPr>
                  <a:t>t   সময়ে  N টি পূর্ণ স্পন্দন দিলে  পর্যায়কাল,  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bn-BD" sz="24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bn-BD" sz="24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N</m:t>
                        </m:r>
                      </m:den>
                    </m:f>
                  </m:oMath>
                </a14:m>
                <a:r>
                  <a:rPr lang="bn-BD" sz="2400" dirty="0" smtClean="0">
                    <a:solidFill>
                      <a:srgbClr val="0000CC"/>
                    </a:solidFill>
                  </a:rPr>
                  <a:t> 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791200"/>
                <a:ext cx="6588663" cy="610873"/>
              </a:xfrm>
              <a:prstGeom prst="rect">
                <a:avLst/>
              </a:prstGeom>
              <a:blipFill rotWithShape="1">
                <a:blip r:embed="rId3"/>
                <a:stretch>
                  <a:fillRect l="-1388" r="-148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09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93412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/>
              <a:t>বাড়ির কাজ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1600200"/>
            <a:ext cx="0" cy="1556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14400" y="2342084"/>
            <a:ext cx="541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899652" y="1823573"/>
            <a:ext cx="4898608" cy="1253959"/>
          </a:xfrm>
          <a:custGeom>
            <a:avLst/>
            <a:gdLst>
              <a:gd name="connsiteX0" fmla="*/ 0 w 4898608"/>
              <a:gd name="connsiteY0" fmla="*/ 575187 h 1253959"/>
              <a:gd name="connsiteX1" fmla="*/ 14748 w 4898608"/>
              <a:gd name="connsiteY1" fmla="*/ 501445 h 1253959"/>
              <a:gd name="connsiteX2" fmla="*/ 44245 w 4898608"/>
              <a:gd name="connsiteY2" fmla="*/ 412955 h 1253959"/>
              <a:gd name="connsiteX3" fmla="*/ 58993 w 4898608"/>
              <a:gd name="connsiteY3" fmla="*/ 368710 h 1253959"/>
              <a:gd name="connsiteX4" fmla="*/ 73742 w 4898608"/>
              <a:gd name="connsiteY4" fmla="*/ 324465 h 1253959"/>
              <a:gd name="connsiteX5" fmla="*/ 88490 w 4898608"/>
              <a:gd name="connsiteY5" fmla="*/ 280220 h 1253959"/>
              <a:gd name="connsiteX6" fmla="*/ 132735 w 4898608"/>
              <a:gd name="connsiteY6" fmla="*/ 221226 h 1253959"/>
              <a:gd name="connsiteX7" fmla="*/ 176980 w 4898608"/>
              <a:gd name="connsiteY7" fmla="*/ 191729 h 1253959"/>
              <a:gd name="connsiteX8" fmla="*/ 294967 w 4898608"/>
              <a:gd name="connsiteY8" fmla="*/ 88490 h 1253959"/>
              <a:gd name="connsiteX9" fmla="*/ 339213 w 4898608"/>
              <a:gd name="connsiteY9" fmla="*/ 58994 h 1253959"/>
              <a:gd name="connsiteX10" fmla="*/ 427703 w 4898608"/>
              <a:gd name="connsiteY10" fmla="*/ 14749 h 1253959"/>
              <a:gd name="connsiteX11" fmla="*/ 530942 w 4898608"/>
              <a:gd name="connsiteY11" fmla="*/ 0 h 1253959"/>
              <a:gd name="connsiteX12" fmla="*/ 634180 w 4898608"/>
              <a:gd name="connsiteY12" fmla="*/ 29497 h 1253959"/>
              <a:gd name="connsiteX13" fmla="*/ 663677 w 4898608"/>
              <a:gd name="connsiteY13" fmla="*/ 73742 h 1253959"/>
              <a:gd name="connsiteX14" fmla="*/ 752167 w 4898608"/>
              <a:gd name="connsiteY14" fmla="*/ 132736 h 1253959"/>
              <a:gd name="connsiteX15" fmla="*/ 796413 w 4898608"/>
              <a:gd name="connsiteY15" fmla="*/ 176981 h 1253959"/>
              <a:gd name="connsiteX16" fmla="*/ 825909 w 4898608"/>
              <a:gd name="connsiteY16" fmla="*/ 221226 h 1253959"/>
              <a:gd name="connsiteX17" fmla="*/ 870154 w 4898608"/>
              <a:gd name="connsiteY17" fmla="*/ 250723 h 1253959"/>
              <a:gd name="connsiteX18" fmla="*/ 929148 w 4898608"/>
              <a:gd name="connsiteY18" fmla="*/ 309716 h 1253959"/>
              <a:gd name="connsiteX19" fmla="*/ 988142 w 4898608"/>
              <a:gd name="connsiteY19" fmla="*/ 398207 h 1253959"/>
              <a:gd name="connsiteX20" fmla="*/ 1047135 w 4898608"/>
              <a:gd name="connsiteY20" fmla="*/ 575187 h 1253959"/>
              <a:gd name="connsiteX21" fmla="*/ 1076632 w 4898608"/>
              <a:gd name="connsiteY21" fmla="*/ 663678 h 1253959"/>
              <a:gd name="connsiteX22" fmla="*/ 1106129 w 4898608"/>
              <a:gd name="connsiteY22" fmla="*/ 707923 h 1253959"/>
              <a:gd name="connsiteX23" fmla="*/ 1179871 w 4898608"/>
              <a:gd name="connsiteY23" fmla="*/ 840658 h 1253959"/>
              <a:gd name="connsiteX24" fmla="*/ 1224116 w 4898608"/>
              <a:gd name="connsiteY24" fmla="*/ 870155 h 1253959"/>
              <a:gd name="connsiteX25" fmla="*/ 1253613 w 4898608"/>
              <a:gd name="connsiteY25" fmla="*/ 914400 h 1253959"/>
              <a:gd name="connsiteX26" fmla="*/ 1268361 w 4898608"/>
              <a:gd name="connsiteY26" fmla="*/ 958645 h 1253959"/>
              <a:gd name="connsiteX27" fmla="*/ 1371600 w 4898608"/>
              <a:gd name="connsiteY27" fmla="*/ 988142 h 1253959"/>
              <a:gd name="connsiteX28" fmla="*/ 1533832 w 4898608"/>
              <a:gd name="connsiteY28" fmla="*/ 1032387 h 1253959"/>
              <a:gd name="connsiteX29" fmla="*/ 1651819 w 4898608"/>
              <a:gd name="connsiteY29" fmla="*/ 1017639 h 1253959"/>
              <a:gd name="connsiteX30" fmla="*/ 1740309 w 4898608"/>
              <a:gd name="connsiteY30" fmla="*/ 973394 h 1253959"/>
              <a:gd name="connsiteX31" fmla="*/ 1828800 w 4898608"/>
              <a:gd name="connsiteY31" fmla="*/ 929149 h 1253959"/>
              <a:gd name="connsiteX32" fmla="*/ 1858296 w 4898608"/>
              <a:gd name="connsiteY32" fmla="*/ 870155 h 1253959"/>
              <a:gd name="connsiteX33" fmla="*/ 1873045 w 4898608"/>
              <a:gd name="connsiteY33" fmla="*/ 825910 h 1253959"/>
              <a:gd name="connsiteX34" fmla="*/ 1902542 w 4898608"/>
              <a:gd name="connsiteY34" fmla="*/ 781665 h 1253959"/>
              <a:gd name="connsiteX35" fmla="*/ 1961535 w 4898608"/>
              <a:gd name="connsiteY35" fmla="*/ 648929 h 1253959"/>
              <a:gd name="connsiteX36" fmla="*/ 2020529 w 4898608"/>
              <a:gd name="connsiteY36" fmla="*/ 516194 h 1253959"/>
              <a:gd name="connsiteX37" fmla="*/ 2035277 w 4898608"/>
              <a:gd name="connsiteY37" fmla="*/ 471949 h 1253959"/>
              <a:gd name="connsiteX38" fmla="*/ 2050025 w 4898608"/>
              <a:gd name="connsiteY38" fmla="*/ 412955 h 1253959"/>
              <a:gd name="connsiteX39" fmla="*/ 2079522 w 4898608"/>
              <a:gd name="connsiteY39" fmla="*/ 368710 h 1253959"/>
              <a:gd name="connsiteX40" fmla="*/ 2138516 w 4898608"/>
              <a:gd name="connsiteY40" fmla="*/ 235974 h 1253959"/>
              <a:gd name="connsiteX41" fmla="*/ 2212258 w 4898608"/>
              <a:gd name="connsiteY41" fmla="*/ 103239 h 1253959"/>
              <a:gd name="connsiteX42" fmla="*/ 2256503 w 4898608"/>
              <a:gd name="connsiteY42" fmla="*/ 88490 h 1253959"/>
              <a:gd name="connsiteX43" fmla="*/ 2300748 w 4898608"/>
              <a:gd name="connsiteY43" fmla="*/ 58994 h 1253959"/>
              <a:gd name="connsiteX44" fmla="*/ 2389238 w 4898608"/>
              <a:gd name="connsiteY44" fmla="*/ 29497 h 1253959"/>
              <a:gd name="connsiteX45" fmla="*/ 2610464 w 4898608"/>
              <a:gd name="connsiteY45" fmla="*/ 58994 h 1253959"/>
              <a:gd name="connsiteX46" fmla="*/ 2698954 w 4898608"/>
              <a:gd name="connsiteY46" fmla="*/ 117987 h 1253959"/>
              <a:gd name="connsiteX47" fmla="*/ 2772696 w 4898608"/>
              <a:gd name="connsiteY47" fmla="*/ 191729 h 1253959"/>
              <a:gd name="connsiteX48" fmla="*/ 2802193 w 4898608"/>
              <a:gd name="connsiteY48" fmla="*/ 235974 h 1253959"/>
              <a:gd name="connsiteX49" fmla="*/ 2846438 w 4898608"/>
              <a:gd name="connsiteY49" fmla="*/ 294968 h 1253959"/>
              <a:gd name="connsiteX50" fmla="*/ 2920180 w 4898608"/>
              <a:gd name="connsiteY50" fmla="*/ 427703 h 1253959"/>
              <a:gd name="connsiteX51" fmla="*/ 2964425 w 4898608"/>
              <a:gd name="connsiteY51" fmla="*/ 457200 h 1253959"/>
              <a:gd name="connsiteX52" fmla="*/ 3023419 w 4898608"/>
              <a:gd name="connsiteY52" fmla="*/ 545690 h 1253959"/>
              <a:gd name="connsiteX53" fmla="*/ 3038167 w 4898608"/>
              <a:gd name="connsiteY53" fmla="*/ 589936 h 1253959"/>
              <a:gd name="connsiteX54" fmla="*/ 3097161 w 4898608"/>
              <a:gd name="connsiteY54" fmla="*/ 678426 h 1253959"/>
              <a:gd name="connsiteX55" fmla="*/ 3126658 w 4898608"/>
              <a:gd name="connsiteY55" fmla="*/ 722671 h 1253959"/>
              <a:gd name="connsiteX56" fmla="*/ 3185651 w 4898608"/>
              <a:gd name="connsiteY56" fmla="*/ 811161 h 1253959"/>
              <a:gd name="connsiteX57" fmla="*/ 3244645 w 4898608"/>
              <a:gd name="connsiteY57" fmla="*/ 899652 h 1253959"/>
              <a:gd name="connsiteX58" fmla="*/ 3274142 w 4898608"/>
              <a:gd name="connsiteY58" fmla="*/ 943897 h 1253959"/>
              <a:gd name="connsiteX59" fmla="*/ 3318387 w 4898608"/>
              <a:gd name="connsiteY59" fmla="*/ 973394 h 1253959"/>
              <a:gd name="connsiteX60" fmla="*/ 3362632 w 4898608"/>
              <a:gd name="connsiteY60" fmla="*/ 1061884 h 1253959"/>
              <a:gd name="connsiteX61" fmla="*/ 3421625 w 4898608"/>
              <a:gd name="connsiteY61" fmla="*/ 1165123 h 1253959"/>
              <a:gd name="connsiteX62" fmla="*/ 3465871 w 4898608"/>
              <a:gd name="connsiteY62" fmla="*/ 1194620 h 1253959"/>
              <a:gd name="connsiteX63" fmla="*/ 3480619 w 4898608"/>
              <a:gd name="connsiteY63" fmla="*/ 1238865 h 1253959"/>
              <a:gd name="connsiteX64" fmla="*/ 3642851 w 4898608"/>
              <a:gd name="connsiteY64" fmla="*/ 1238865 h 1253959"/>
              <a:gd name="connsiteX65" fmla="*/ 3746090 w 4898608"/>
              <a:gd name="connsiteY65" fmla="*/ 1209368 h 1253959"/>
              <a:gd name="connsiteX66" fmla="*/ 3878825 w 4898608"/>
              <a:gd name="connsiteY66" fmla="*/ 1106129 h 1253959"/>
              <a:gd name="connsiteX67" fmla="*/ 3937819 w 4898608"/>
              <a:gd name="connsiteY67" fmla="*/ 1017639 h 1253959"/>
              <a:gd name="connsiteX68" fmla="*/ 3996813 w 4898608"/>
              <a:gd name="connsiteY68" fmla="*/ 884903 h 1253959"/>
              <a:gd name="connsiteX69" fmla="*/ 4041058 w 4898608"/>
              <a:gd name="connsiteY69" fmla="*/ 840658 h 1253959"/>
              <a:gd name="connsiteX70" fmla="*/ 4100051 w 4898608"/>
              <a:gd name="connsiteY70" fmla="*/ 707923 h 1253959"/>
              <a:gd name="connsiteX71" fmla="*/ 4144296 w 4898608"/>
              <a:gd name="connsiteY71" fmla="*/ 560439 h 1253959"/>
              <a:gd name="connsiteX72" fmla="*/ 4159045 w 4898608"/>
              <a:gd name="connsiteY72" fmla="*/ 516194 h 1253959"/>
              <a:gd name="connsiteX73" fmla="*/ 4173793 w 4898608"/>
              <a:gd name="connsiteY73" fmla="*/ 471949 h 1253959"/>
              <a:gd name="connsiteX74" fmla="*/ 4203290 w 4898608"/>
              <a:gd name="connsiteY74" fmla="*/ 427703 h 1253959"/>
              <a:gd name="connsiteX75" fmla="*/ 4247535 w 4898608"/>
              <a:gd name="connsiteY75" fmla="*/ 339213 h 1253959"/>
              <a:gd name="connsiteX76" fmla="*/ 4277032 w 4898608"/>
              <a:gd name="connsiteY76" fmla="*/ 250723 h 1253959"/>
              <a:gd name="connsiteX77" fmla="*/ 4321277 w 4898608"/>
              <a:gd name="connsiteY77" fmla="*/ 162232 h 1253959"/>
              <a:gd name="connsiteX78" fmla="*/ 4365522 w 4898608"/>
              <a:gd name="connsiteY78" fmla="*/ 132736 h 1253959"/>
              <a:gd name="connsiteX79" fmla="*/ 4424516 w 4898608"/>
              <a:gd name="connsiteY79" fmla="*/ 117987 h 1253959"/>
              <a:gd name="connsiteX80" fmla="*/ 4468761 w 4898608"/>
              <a:gd name="connsiteY80" fmla="*/ 88490 h 1253959"/>
              <a:gd name="connsiteX81" fmla="*/ 4748980 w 4898608"/>
              <a:gd name="connsiteY81" fmla="*/ 132736 h 1253959"/>
              <a:gd name="connsiteX82" fmla="*/ 4778477 w 4898608"/>
              <a:gd name="connsiteY82" fmla="*/ 176981 h 1253959"/>
              <a:gd name="connsiteX83" fmla="*/ 4822722 w 4898608"/>
              <a:gd name="connsiteY83" fmla="*/ 206478 h 1253959"/>
              <a:gd name="connsiteX84" fmla="*/ 4866967 w 4898608"/>
              <a:gd name="connsiteY84" fmla="*/ 383458 h 1253959"/>
              <a:gd name="connsiteX85" fmla="*/ 4896464 w 4898608"/>
              <a:gd name="connsiteY85" fmla="*/ 604684 h 125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98608" h="1253959">
                <a:moveTo>
                  <a:pt x="0" y="575187"/>
                </a:moveTo>
                <a:cubicBezTo>
                  <a:pt x="4916" y="550606"/>
                  <a:pt x="8152" y="525629"/>
                  <a:pt x="14748" y="501445"/>
                </a:cubicBezTo>
                <a:cubicBezTo>
                  <a:pt x="22929" y="471448"/>
                  <a:pt x="34413" y="442452"/>
                  <a:pt x="44245" y="412955"/>
                </a:cubicBezTo>
                <a:lnTo>
                  <a:pt x="58993" y="368710"/>
                </a:lnTo>
                <a:lnTo>
                  <a:pt x="73742" y="324465"/>
                </a:lnTo>
                <a:cubicBezTo>
                  <a:pt x="78658" y="309717"/>
                  <a:pt x="79162" y="292657"/>
                  <a:pt x="88490" y="280220"/>
                </a:cubicBezTo>
                <a:cubicBezTo>
                  <a:pt x="103238" y="260555"/>
                  <a:pt x="115354" y="238607"/>
                  <a:pt x="132735" y="221226"/>
                </a:cubicBezTo>
                <a:cubicBezTo>
                  <a:pt x="145269" y="208692"/>
                  <a:pt x="162232" y="201561"/>
                  <a:pt x="176980" y="191729"/>
                </a:cubicBezTo>
                <a:cubicBezTo>
                  <a:pt x="226141" y="117988"/>
                  <a:pt x="191730" y="157314"/>
                  <a:pt x="294967" y="88490"/>
                </a:cubicBezTo>
                <a:lnTo>
                  <a:pt x="339213" y="58994"/>
                </a:lnTo>
                <a:cubicBezTo>
                  <a:pt x="376505" y="34133"/>
                  <a:pt x="384085" y="23473"/>
                  <a:pt x="427703" y="14749"/>
                </a:cubicBezTo>
                <a:cubicBezTo>
                  <a:pt x="461790" y="7931"/>
                  <a:pt x="496529" y="4916"/>
                  <a:pt x="530942" y="0"/>
                </a:cubicBezTo>
                <a:cubicBezTo>
                  <a:pt x="534793" y="963"/>
                  <a:pt x="624565" y="21805"/>
                  <a:pt x="634180" y="29497"/>
                </a:cubicBezTo>
                <a:cubicBezTo>
                  <a:pt x="648021" y="40570"/>
                  <a:pt x="650337" y="62070"/>
                  <a:pt x="663677" y="73742"/>
                </a:cubicBezTo>
                <a:cubicBezTo>
                  <a:pt x="690356" y="97087"/>
                  <a:pt x="727099" y="107669"/>
                  <a:pt x="752167" y="132736"/>
                </a:cubicBezTo>
                <a:cubicBezTo>
                  <a:pt x="766916" y="147484"/>
                  <a:pt x="783060" y="160958"/>
                  <a:pt x="796413" y="176981"/>
                </a:cubicBezTo>
                <a:cubicBezTo>
                  <a:pt x="807760" y="190598"/>
                  <a:pt x="813375" y="208692"/>
                  <a:pt x="825909" y="221226"/>
                </a:cubicBezTo>
                <a:cubicBezTo>
                  <a:pt x="838443" y="233760"/>
                  <a:pt x="855406" y="240891"/>
                  <a:pt x="870154" y="250723"/>
                </a:cubicBezTo>
                <a:cubicBezTo>
                  <a:pt x="909485" y="368712"/>
                  <a:pt x="850489" y="231057"/>
                  <a:pt x="929148" y="309716"/>
                </a:cubicBezTo>
                <a:cubicBezTo>
                  <a:pt x="954216" y="334784"/>
                  <a:pt x="988142" y="398207"/>
                  <a:pt x="988142" y="398207"/>
                </a:cubicBezTo>
                <a:lnTo>
                  <a:pt x="1047135" y="575187"/>
                </a:lnTo>
                <a:cubicBezTo>
                  <a:pt x="1047136" y="575191"/>
                  <a:pt x="1076630" y="663675"/>
                  <a:pt x="1076632" y="663678"/>
                </a:cubicBezTo>
                <a:lnTo>
                  <a:pt x="1106129" y="707923"/>
                </a:lnTo>
                <a:cubicBezTo>
                  <a:pt x="1121498" y="754031"/>
                  <a:pt x="1136401" y="811678"/>
                  <a:pt x="1179871" y="840658"/>
                </a:cubicBezTo>
                <a:lnTo>
                  <a:pt x="1224116" y="870155"/>
                </a:lnTo>
                <a:cubicBezTo>
                  <a:pt x="1233948" y="884903"/>
                  <a:pt x="1245686" y="898546"/>
                  <a:pt x="1253613" y="914400"/>
                </a:cubicBezTo>
                <a:cubicBezTo>
                  <a:pt x="1260565" y="928305"/>
                  <a:pt x="1257368" y="947652"/>
                  <a:pt x="1268361" y="958645"/>
                </a:cubicBezTo>
                <a:cubicBezTo>
                  <a:pt x="1275444" y="965728"/>
                  <a:pt x="1371050" y="987977"/>
                  <a:pt x="1371600" y="988142"/>
                </a:cubicBezTo>
                <a:cubicBezTo>
                  <a:pt x="1521299" y="1033051"/>
                  <a:pt x="1399426" y="1005507"/>
                  <a:pt x="1533832" y="1032387"/>
                </a:cubicBezTo>
                <a:cubicBezTo>
                  <a:pt x="1573161" y="1027471"/>
                  <a:pt x="1612823" y="1024729"/>
                  <a:pt x="1651819" y="1017639"/>
                </a:cubicBezTo>
                <a:cubicBezTo>
                  <a:pt x="1710068" y="1007048"/>
                  <a:pt x="1686335" y="1000381"/>
                  <a:pt x="1740309" y="973394"/>
                </a:cubicBezTo>
                <a:cubicBezTo>
                  <a:pt x="1862436" y="912330"/>
                  <a:pt x="1701992" y="1013684"/>
                  <a:pt x="1828800" y="929149"/>
                </a:cubicBezTo>
                <a:cubicBezTo>
                  <a:pt x="1838632" y="909484"/>
                  <a:pt x="1849635" y="890363"/>
                  <a:pt x="1858296" y="870155"/>
                </a:cubicBezTo>
                <a:cubicBezTo>
                  <a:pt x="1864420" y="855866"/>
                  <a:pt x="1866092" y="839815"/>
                  <a:pt x="1873045" y="825910"/>
                </a:cubicBezTo>
                <a:cubicBezTo>
                  <a:pt x="1880972" y="810056"/>
                  <a:pt x="1892710" y="796413"/>
                  <a:pt x="1902542" y="781665"/>
                </a:cubicBezTo>
                <a:cubicBezTo>
                  <a:pt x="1937643" y="676358"/>
                  <a:pt x="1914791" y="719044"/>
                  <a:pt x="1961535" y="648929"/>
                </a:cubicBezTo>
                <a:cubicBezTo>
                  <a:pt x="1996637" y="543623"/>
                  <a:pt x="1973785" y="586309"/>
                  <a:pt x="2020529" y="516194"/>
                </a:cubicBezTo>
                <a:cubicBezTo>
                  <a:pt x="2025445" y="501446"/>
                  <a:pt x="2031006" y="486897"/>
                  <a:pt x="2035277" y="471949"/>
                </a:cubicBezTo>
                <a:cubicBezTo>
                  <a:pt x="2040845" y="452459"/>
                  <a:pt x="2042040" y="431586"/>
                  <a:pt x="2050025" y="412955"/>
                </a:cubicBezTo>
                <a:cubicBezTo>
                  <a:pt x="2057007" y="396663"/>
                  <a:pt x="2072323" y="384908"/>
                  <a:pt x="2079522" y="368710"/>
                </a:cubicBezTo>
                <a:cubicBezTo>
                  <a:pt x="2149728" y="210747"/>
                  <a:pt x="2071760" y="336110"/>
                  <a:pt x="2138516" y="235974"/>
                </a:cubicBezTo>
                <a:cubicBezTo>
                  <a:pt x="2151502" y="197015"/>
                  <a:pt x="2174222" y="115918"/>
                  <a:pt x="2212258" y="103239"/>
                </a:cubicBezTo>
                <a:cubicBezTo>
                  <a:pt x="2227006" y="98323"/>
                  <a:pt x="2242598" y="95442"/>
                  <a:pt x="2256503" y="88490"/>
                </a:cubicBezTo>
                <a:cubicBezTo>
                  <a:pt x="2272357" y="80563"/>
                  <a:pt x="2284551" y="66193"/>
                  <a:pt x="2300748" y="58994"/>
                </a:cubicBezTo>
                <a:cubicBezTo>
                  <a:pt x="2329160" y="46366"/>
                  <a:pt x="2389238" y="29497"/>
                  <a:pt x="2389238" y="29497"/>
                </a:cubicBezTo>
                <a:cubicBezTo>
                  <a:pt x="2401803" y="30544"/>
                  <a:pt x="2557305" y="29461"/>
                  <a:pt x="2610464" y="58994"/>
                </a:cubicBezTo>
                <a:cubicBezTo>
                  <a:pt x="2641453" y="76210"/>
                  <a:pt x="2698954" y="117987"/>
                  <a:pt x="2698954" y="117987"/>
                </a:cubicBezTo>
                <a:cubicBezTo>
                  <a:pt x="2777613" y="235974"/>
                  <a:pt x="2674373" y="93406"/>
                  <a:pt x="2772696" y="191729"/>
                </a:cubicBezTo>
                <a:cubicBezTo>
                  <a:pt x="2785230" y="204263"/>
                  <a:pt x="2791890" y="221550"/>
                  <a:pt x="2802193" y="235974"/>
                </a:cubicBezTo>
                <a:cubicBezTo>
                  <a:pt x="2816480" y="255976"/>
                  <a:pt x="2831690" y="275303"/>
                  <a:pt x="2846438" y="294968"/>
                </a:cubicBezTo>
                <a:cubicBezTo>
                  <a:pt x="2861807" y="341074"/>
                  <a:pt x="2876714" y="398725"/>
                  <a:pt x="2920180" y="427703"/>
                </a:cubicBezTo>
                <a:lnTo>
                  <a:pt x="2964425" y="457200"/>
                </a:lnTo>
                <a:cubicBezTo>
                  <a:pt x="2999496" y="562409"/>
                  <a:pt x="2949766" y="435208"/>
                  <a:pt x="3023419" y="545690"/>
                </a:cubicBezTo>
                <a:cubicBezTo>
                  <a:pt x="3032042" y="558625"/>
                  <a:pt x="3030617" y="576346"/>
                  <a:pt x="3038167" y="589936"/>
                </a:cubicBezTo>
                <a:cubicBezTo>
                  <a:pt x="3055383" y="620926"/>
                  <a:pt x="3077496" y="648929"/>
                  <a:pt x="3097161" y="678426"/>
                </a:cubicBezTo>
                <a:lnTo>
                  <a:pt x="3126658" y="722671"/>
                </a:lnTo>
                <a:cubicBezTo>
                  <a:pt x="3154863" y="807289"/>
                  <a:pt x="3121207" y="728305"/>
                  <a:pt x="3185651" y="811161"/>
                </a:cubicBezTo>
                <a:cubicBezTo>
                  <a:pt x="3207416" y="839144"/>
                  <a:pt x="3224980" y="870155"/>
                  <a:pt x="3244645" y="899652"/>
                </a:cubicBezTo>
                <a:cubicBezTo>
                  <a:pt x="3254477" y="914400"/>
                  <a:pt x="3259394" y="934065"/>
                  <a:pt x="3274142" y="943897"/>
                </a:cubicBezTo>
                <a:lnTo>
                  <a:pt x="3318387" y="973394"/>
                </a:lnTo>
                <a:cubicBezTo>
                  <a:pt x="3345427" y="1054515"/>
                  <a:pt x="3316888" y="981832"/>
                  <a:pt x="3362632" y="1061884"/>
                </a:cubicBezTo>
                <a:cubicBezTo>
                  <a:pt x="3378053" y="1088871"/>
                  <a:pt x="3397672" y="1141170"/>
                  <a:pt x="3421625" y="1165123"/>
                </a:cubicBezTo>
                <a:cubicBezTo>
                  <a:pt x="3434159" y="1177657"/>
                  <a:pt x="3451122" y="1184788"/>
                  <a:pt x="3465871" y="1194620"/>
                </a:cubicBezTo>
                <a:cubicBezTo>
                  <a:pt x="3470787" y="1209368"/>
                  <a:pt x="3469626" y="1227872"/>
                  <a:pt x="3480619" y="1238865"/>
                </a:cubicBezTo>
                <a:cubicBezTo>
                  <a:pt x="3513963" y="1272209"/>
                  <a:pt x="3633095" y="1240084"/>
                  <a:pt x="3642851" y="1238865"/>
                </a:cubicBezTo>
                <a:cubicBezTo>
                  <a:pt x="3656732" y="1235395"/>
                  <a:pt x="3728782" y="1218984"/>
                  <a:pt x="3746090" y="1209368"/>
                </a:cubicBezTo>
                <a:cubicBezTo>
                  <a:pt x="3789728" y="1185125"/>
                  <a:pt x="3846111" y="1148189"/>
                  <a:pt x="3878825" y="1106129"/>
                </a:cubicBezTo>
                <a:cubicBezTo>
                  <a:pt x="3900590" y="1078146"/>
                  <a:pt x="3937819" y="1017639"/>
                  <a:pt x="3937819" y="1017639"/>
                </a:cubicBezTo>
                <a:cubicBezTo>
                  <a:pt x="3959255" y="953331"/>
                  <a:pt x="3957860" y="931647"/>
                  <a:pt x="3996813" y="884903"/>
                </a:cubicBezTo>
                <a:cubicBezTo>
                  <a:pt x="4010165" y="868880"/>
                  <a:pt x="4026310" y="855406"/>
                  <a:pt x="4041058" y="840658"/>
                </a:cubicBezTo>
                <a:cubicBezTo>
                  <a:pt x="4076159" y="735352"/>
                  <a:pt x="4053307" y="778038"/>
                  <a:pt x="4100051" y="707923"/>
                </a:cubicBezTo>
                <a:cubicBezTo>
                  <a:pt x="4122340" y="618772"/>
                  <a:pt x="4108393" y="668149"/>
                  <a:pt x="4144296" y="560439"/>
                </a:cubicBezTo>
                <a:lnTo>
                  <a:pt x="4159045" y="516194"/>
                </a:lnTo>
                <a:cubicBezTo>
                  <a:pt x="4163961" y="501446"/>
                  <a:pt x="4165170" y="484884"/>
                  <a:pt x="4173793" y="471949"/>
                </a:cubicBezTo>
                <a:lnTo>
                  <a:pt x="4203290" y="427703"/>
                </a:lnTo>
                <a:cubicBezTo>
                  <a:pt x="4257072" y="266353"/>
                  <a:pt x="4171299" y="510742"/>
                  <a:pt x="4247535" y="339213"/>
                </a:cubicBezTo>
                <a:cubicBezTo>
                  <a:pt x="4260163" y="310801"/>
                  <a:pt x="4267200" y="280220"/>
                  <a:pt x="4277032" y="250723"/>
                </a:cubicBezTo>
                <a:cubicBezTo>
                  <a:pt x="4289027" y="214737"/>
                  <a:pt x="4292686" y="190823"/>
                  <a:pt x="4321277" y="162232"/>
                </a:cubicBezTo>
                <a:cubicBezTo>
                  <a:pt x="4333811" y="149698"/>
                  <a:pt x="4349230" y="139718"/>
                  <a:pt x="4365522" y="132736"/>
                </a:cubicBezTo>
                <a:cubicBezTo>
                  <a:pt x="4384153" y="124751"/>
                  <a:pt x="4404851" y="122903"/>
                  <a:pt x="4424516" y="117987"/>
                </a:cubicBezTo>
                <a:cubicBezTo>
                  <a:pt x="4439264" y="108155"/>
                  <a:pt x="4451060" y="89422"/>
                  <a:pt x="4468761" y="88490"/>
                </a:cubicBezTo>
                <a:cubicBezTo>
                  <a:pt x="4681824" y="77276"/>
                  <a:pt x="4648292" y="65610"/>
                  <a:pt x="4748980" y="132736"/>
                </a:cubicBezTo>
                <a:cubicBezTo>
                  <a:pt x="4758812" y="147484"/>
                  <a:pt x="4765943" y="164447"/>
                  <a:pt x="4778477" y="176981"/>
                </a:cubicBezTo>
                <a:cubicBezTo>
                  <a:pt x="4791011" y="189515"/>
                  <a:pt x="4813328" y="191447"/>
                  <a:pt x="4822722" y="206478"/>
                </a:cubicBezTo>
                <a:cubicBezTo>
                  <a:pt x="4856162" y="259981"/>
                  <a:pt x="4852411" y="325232"/>
                  <a:pt x="4866967" y="383458"/>
                </a:cubicBezTo>
                <a:cubicBezTo>
                  <a:pt x="4910455" y="557413"/>
                  <a:pt x="4896464" y="378971"/>
                  <a:pt x="4896464" y="60468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14400" y="3379528"/>
            <a:ext cx="48838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3077532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1650 cm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37607" y="201360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0.</a:t>
            </a:r>
            <a:r>
              <a:rPr lang="en-US" dirty="0" smtClean="0"/>
              <a:t>0</a:t>
            </a:r>
            <a:r>
              <a:rPr lang="bn-BD" dirty="0" smtClean="0"/>
              <a:t>2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8753" y="199317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0.</a:t>
            </a:r>
            <a:r>
              <a:rPr lang="en-US" dirty="0" smtClean="0"/>
              <a:t>0</a:t>
            </a:r>
            <a:r>
              <a:rPr lang="bn-BD" dirty="0" smtClean="0"/>
              <a:t>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76999" y="219827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t (Sec)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62781" y="3608128"/>
            <a:ext cx="66656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</a:rPr>
              <a:t>১। তরঙ্গটির পর্যায়কাল কত?   </a:t>
            </a:r>
          </a:p>
          <a:p>
            <a:r>
              <a:rPr lang="bn-BD" sz="2000" dirty="0" smtClean="0">
                <a:solidFill>
                  <a:srgbClr val="FF0000"/>
                </a:solidFill>
              </a:rPr>
              <a:t>২। তরঙ্গটির  কম্পাঙ্ক কত?</a:t>
            </a:r>
          </a:p>
          <a:p>
            <a:r>
              <a:rPr lang="bn-BD" sz="2000" dirty="0" smtClean="0">
                <a:solidFill>
                  <a:srgbClr val="FF0000"/>
                </a:solidFill>
              </a:rPr>
              <a:t>৩। তরঙ্গটির তরঙ্গ দৈর্ঘ্য কত?</a:t>
            </a:r>
          </a:p>
          <a:p>
            <a:r>
              <a:rPr lang="bn-BD" sz="2000" dirty="0" smtClean="0">
                <a:solidFill>
                  <a:srgbClr val="FF0000"/>
                </a:solidFill>
              </a:rPr>
              <a:t>৪। তরঙ্গটির তরঙ্গ বেগ কত?</a:t>
            </a:r>
          </a:p>
          <a:p>
            <a:r>
              <a:rPr lang="bn-BD" sz="2000" dirty="0" smtClean="0">
                <a:solidFill>
                  <a:srgbClr val="FF0000"/>
                </a:solidFill>
              </a:rPr>
              <a:t>৫। তরঙ্গটি  1000 টি পূর্ণ কম্পণে কত দূরত্ব অতিক্রম করবে।</a:t>
            </a:r>
          </a:p>
          <a:p>
            <a:r>
              <a:rPr lang="bn-BD" sz="2000" dirty="0" smtClean="0">
                <a:solidFill>
                  <a:srgbClr val="FF0000"/>
                </a:solidFill>
              </a:rPr>
              <a:t>৬। তরঙ্গটি  5 minit এ কত দূরত্ব অতিক্রম করবে।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bn-BD" sz="2000" dirty="0" smtClean="0">
                <a:solidFill>
                  <a:srgbClr val="FF0000"/>
                </a:solidFill>
              </a:rPr>
              <a:t>৭। তরঙ্গটি </a:t>
            </a:r>
            <a:r>
              <a:rPr lang="en-US" sz="2000" dirty="0" smtClean="0">
                <a:solidFill>
                  <a:srgbClr val="FF0000"/>
                </a:solidFill>
              </a:rPr>
              <a:t>5 km </a:t>
            </a:r>
            <a:r>
              <a:rPr lang="bn-BD" sz="2000" dirty="0" smtClean="0">
                <a:solidFill>
                  <a:srgbClr val="FF0000"/>
                </a:solidFill>
              </a:rPr>
              <a:t>যেতে কতটি পূর্ণ কম্পন সম্পন্ন করবে?</a:t>
            </a:r>
          </a:p>
          <a:p>
            <a:r>
              <a:rPr lang="bn-BD" sz="2000" dirty="0" smtClean="0">
                <a:solidFill>
                  <a:srgbClr val="FF0000"/>
                </a:solidFill>
              </a:rPr>
              <a:t>৮।</a:t>
            </a:r>
            <a:r>
              <a:rPr lang="bn-BD" sz="2000" dirty="0">
                <a:solidFill>
                  <a:srgbClr val="FF0000"/>
                </a:solidFill>
              </a:rPr>
              <a:t>তরঙ্গটি </a:t>
            </a:r>
            <a:r>
              <a:rPr lang="en-US" sz="2000" dirty="0">
                <a:solidFill>
                  <a:srgbClr val="FF0000"/>
                </a:solidFill>
              </a:rPr>
              <a:t>5 </a:t>
            </a:r>
            <a:r>
              <a:rPr lang="bn-BD" sz="2000" dirty="0" smtClean="0">
                <a:solidFill>
                  <a:srgbClr val="FF0000"/>
                </a:solidFill>
              </a:rPr>
              <a:t>ঘণ্টায় </a:t>
            </a:r>
            <a:r>
              <a:rPr lang="bn-BD" sz="2000" dirty="0">
                <a:solidFill>
                  <a:srgbClr val="FF0000"/>
                </a:solidFill>
              </a:rPr>
              <a:t>কতটি পূর্ণ কম্পন সম্পন্ন করবে</a:t>
            </a:r>
            <a:r>
              <a:rPr lang="bn-BD" sz="2000" dirty="0" smtClean="0">
                <a:solidFill>
                  <a:srgbClr val="FF0000"/>
                </a:solidFill>
              </a:rPr>
              <a:t>?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bn-BD" sz="2000" dirty="0" smtClean="0">
                <a:solidFill>
                  <a:srgbClr val="FF0000"/>
                </a:solidFill>
              </a:rPr>
              <a:t>৯। তরঙ্গটি কোন মাধ্যমে গতিশীল?</a:t>
            </a:r>
            <a:endParaRPr lang="bn-BD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29265"/>
            <a:ext cx="2585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শিক্ষণফল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9" y="1688068"/>
            <a:ext cx="77059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তরঙ্গের সংজ্ঞা জানতে পা্রবে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তরঙ্গের বৈশিষ্ট্য জানতে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সংজ্ঞা সহ তরঙ্গের প্রকারভেদ জানতে পারবে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তরঙ্গ সংশ্লিষ্ট বিভিন্ন রাশি সম্পর্কে জানতে পারবে।</a:t>
            </a:r>
          </a:p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3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ound waves: Their nature, propagation, Expression for speed of s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3551903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AutoShape 6" descr="What is the source of Electromagnetic Waves? | Socrat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What is the source of Electromagnetic Waves? | Socrat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What is the source of Electromagnetic Waves? | Socrati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3" y="3102977"/>
            <a:ext cx="4264024" cy="263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59392"/>
            <a:ext cx="3276600" cy="1922207"/>
          </a:xfrm>
          <a:prstGeom prst="rect">
            <a:avLst/>
          </a:prstGeom>
        </p:spPr>
      </p:pic>
      <p:pic>
        <p:nvPicPr>
          <p:cNvPr id="9" name="Picture 2" descr="PHYSICS 306: WAVE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337"/>
            <a:ext cx="3962400" cy="29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23684" y="152400"/>
            <a:ext cx="8305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তরঙ্গ</a:t>
            </a:r>
          </a:p>
          <a:p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যে পর্যাবৃত্ত </a:t>
            </a:r>
            <a:r>
              <a:rPr lang="bn-BD" sz="2400" dirty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আন্দোলন কোনো জড় মাধ্যমের একস্থান থেকে অন্যস্থানে শক্তি সঞ্চালিত করে কিন্তু মাধ্যমের কণাগুলোকে স্থায়ীভাবে স্থানান্তরিত করে না তাকে তরঙ্গ বলে।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AutoShape 2" descr="Small fishing boat floating on the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mall fishing boat floating on the wa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357437"/>
            <a:ext cx="3657599" cy="3357563"/>
          </a:xfrm>
          <a:prstGeom prst="rect">
            <a:avLst/>
          </a:prstGeom>
        </p:spPr>
      </p:pic>
      <p:pic>
        <p:nvPicPr>
          <p:cNvPr id="7" name="Picture 2" descr="মহাকর্ষীয় তরঙ্গ (gravitational wave) – সহজ ...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57" y="1988582"/>
            <a:ext cx="3569734" cy="212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তরঙ্গের বৈশিষ্ট্যসমূহ নিম্নরূপ:</a:t>
            </a:r>
            <a:r>
              <a:rPr lang="bn-BD" sz="2400" dirty="0">
                <a:latin typeface="Siyam Rupali" pitchFamily="2" charset="0"/>
                <a:cs typeface="Siyam Rupali" pitchFamily="2" charset="0"/>
              </a:rPr>
              <a:t/>
            </a:r>
            <a:br>
              <a:rPr lang="bn-BD" sz="2400" dirty="0">
                <a:latin typeface="Siyam Rupali" pitchFamily="2" charset="0"/>
                <a:cs typeface="Siyam Rupali" pitchFamily="2" charset="0"/>
              </a:rPr>
            </a:br>
            <a:endParaRPr lang="bn-BD" sz="2400" dirty="0" smtClean="0">
              <a:latin typeface="Siyam Rupali" pitchFamily="2" charset="0"/>
              <a:cs typeface="Siyam Rupali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মাধ্যমের </a:t>
            </a:r>
            <a:r>
              <a:rPr lang="bn-BD" sz="2400" dirty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কণাগুলোর স্পন্দন গতির ফলে তরঙ্গ সৃষ্টি হয় কিন্তু কণাগুলোর স্থায়ী স্থানান্তর হয় না।</a:t>
            </a:r>
            <a:br>
              <a:rPr lang="bn-BD" sz="2400" dirty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</a:br>
            <a:endParaRPr lang="bn-BD" sz="2400" dirty="0" smtClean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যান্ত্রিক তরঙ্গ সঞ্চালনের জন্য মাধ্যম প্রয়োজন</a:t>
            </a:r>
            <a:r>
              <a:rPr lang="bn-BD" sz="24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তরঙ্গ </a:t>
            </a:r>
            <a:r>
              <a:rPr lang="bn-BD" sz="2400" dirty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একস্থান থেকে অন্যস্থানে শক্তি সঞ্চালন করে</a:t>
            </a:r>
            <a:r>
              <a:rPr lang="bn-BD" sz="24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তরঙ্গের বেগ মাধ্যমের প্রকৃতির উপর নির্ভর করে</a:t>
            </a:r>
            <a:r>
              <a:rPr lang="bn-BD" sz="24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তরঙ্গের প্রতিফলন ও প্রতিসরণ ও উপরিপাতন ঘটে।</a:t>
            </a:r>
            <a:endParaRPr lang="en-US" sz="2400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64867"/>
            <a:ext cx="6631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</a:rPr>
              <a:t>যান্ত্রিক তরঙ্গঃ</a:t>
            </a:r>
          </a:p>
          <a:p>
            <a:r>
              <a:rPr lang="bn-BD" dirty="0" smtClean="0">
                <a:solidFill>
                  <a:srgbClr val="FF0000"/>
                </a:solidFill>
              </a:rPr>
              <a:t>যে তরঙ্গ চলার জন্য মাধ্যমের প্রয়োজন হয় তাকে যান্ত্রিক তরঙ্গ বলে</a:t>
            </a:r>
          </a:p>
          <a:p>
            <a:r>
              <a:rPr lang="bn-BD" dirty="0" smtClean="0">
                <a:solidFill>
                  <a:srgbClr val="FF0000"/>
                </a:solidFill>
              </a:rPr>
              <a:t>যেমন, পানি তরঙ্গ, শব্দ তরঙ্গ......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13" y="1143000"/>
            <a:ext cx="2857500" cy="1962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550519"/>
            <a:ext cx="82076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তারিতচৌম্বক তরঙ্গঃ</a:t>
            </a:r>
          </a:p>
          <a:p>
            <a:r>
              <a:rPr lang="bn-BD" dirty="0" smtClean="0">
                <a:solidFill>
                  <a:srgbClr val="0070C0"/>
                </a:solidFill>
              </a:rPr>
              <a:t>যে তরঙ্গ চলার জন্য কোণ মাধ্যমের প্রয়োজন হয় না তাকে তারিতচৌম্বক তরঙ্গ বলে।</a:t>
            </a:r>
          </a:p>
          <a:p>
            <a:r>
              <a:rPr lang="bn-BD" dirty="0" smtClean="0">
                <a:solidFill>
                  <a:srgbClr val="0070C0"/>
                </a:solidFill>
              </a:rPr>
              <a:t>যেমনঃ আলোক তরঙ্গ</a:t>
            </a:r>
          </a:p>
        </p:txBody>
      </p:sp>
      <p:pic>
        <p:nvPicPr>
          <p:cNvPr id="2050" name="Picture 2" descr="Light waves free vector download (10,510 Free vector) fo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2" y="4536685"/>
            <a:ext cx="4724400" cy="22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1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31646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তরঙ্গ দুই প্রকার: </a:t>
            </a:r>
            <a:endParaRPr lang="bn-BD" sz="3200" dirty="0" smtClean="0">
              <a:solidFill>
                <a:schemeClr val="accent6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অনুপ্রস্থ </a:t>
            </a:r>
            <a:r>
              <a:rPr lang="bn-BD" sz="2400" dirty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তরঙ্গ </a:t>
            </a:r>
            <a:endParaRPr lang="bn-BD" sz="2400" dirty="0" smtClean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অনুদৈর্ঘ্য তরঙ্গ</a:t>
            </a:r>
            <a:endParaRPr lang="en-US" sz="2400" dirty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800892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অনুপ্রস্থ তরঙ্গঃ</a:t>
            </a:r>
          </a:p>
          <a:p>
            <a:r>
              <a:rPr lang="bn-BD" dirty="0" smtClean="0">
                <a:solidFill>
                  <a:srgbClr val="002060"/>
                </a:solidFill>
              </a:rPr>
              <a:t>যে তরঙ্গ মাধ্যমের কনাগুলোর কম্পনের দিকের সাথে সমকোণে অগ্রসর হয় তাকে</a:t>
            </a:r>
          </a:p>
          <a:p>
            <a:r>
              <a:rPr lang="bn-BD" dirty="0" smtClean="0">
                <a:solidFill>
                  <a:srgbClr val="002060"/>
                </a:solidFill>
              </a:rPr>
              <a:t>অনুপ্রস্থ তরঙ্গ বলে</a:t>
            </a:r>
          </a:p>
          <a:p>
            <a:r>
              <a:rPr lang="bn-BD" dirty="0" smtClean="0">
                <a:solidFill>
                  <a:srgbClr val="002060"/>
                </a:solidFill>
              </a:rPr>
              <a:t>যেমন, পানি তরঙ্গ, দড়িতে যে তরঙ্গ সৃষ্টি হয়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14800"/>
            <a:ext cx="2857500" cy="1962150"/>
          </a:xfrm>
          <a:prstGeom prst="rect">
            <a:avLst/>
          </a:prstGeom>
        </p:spPr>
      </p:pic>
      <p:pic>
        <p:nvPicPr>
          <p:cNvPr id="3074" name="Picture 2" descr="মহাকর্ষীয় তরঙ্গ (gravitational wave) – সহজ ...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55" y="4191000"/>
            <a:ext cx="316634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0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35" y="350520"/>
            <a:ext cx="8618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অনুদৈর্ঘ্য তরঙ্গ</a:t>
            </a:r>
          </a:p>
          <a:p>
            <a:r>
              <a:rPr lang="bn-BD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যে তরঙ্গ মাধ্যমে কনাগুলোর  </a:t>
            </a:r>
            <a:r>
              <a:rPr lang="bn-BD" dirty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কম্পনের দিকের সাথে সমান্তরালভাবে অগ্রসর হয় তাকে অনুদৈর্ঘ্য তরঙ্গ বলে। </a:t>
            </a:r>
            <a:endParaRPr lang="bn-BD" dirty="0" smtClean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  <a:p>
            <a:r>
              <a:rPr lang="bn-BD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বায়ু </a:t>
            </a:r>
            <a:r>
              <a:rPr lang="bn-BD" dirty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মাধ্যমে শব্দের তরঙ্গ অনুদৈর্ঘ্য </a:t>
            </a:r>
            <a:r>
              <a:rPr lang="bn-BD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তরঙ্গ</a:t>
            </a:r>
            <a:endParaRPr lang="en-US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3" name="Picture 4" descr="Sound waves: Their nature, propagation, Expression for speed of s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551903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otunboi.com/images/d/d4/Podarthobilggan-_7.5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057400"/>
            <a:ext cx="4191001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231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</a:rPr>
              <a:t>তরঙ্গ সংস্লিষ্ট বিভিন্ন রাশিঃ</a:t>
            </a:r>
          </a:p>
          <a:p>
            <a:r>
              <a:rPr lang="bn-BD" sz="2400" dirty="0" smtClean="0">
                <a:solidFill>
                  <a:srgbClr val="002060"/>
                </a:solidFill>
              </a:rPr>
              <a:t>১। পূর্ণ স্পন্দণ ,  ২। বিস্তার, ৩। দশা, ৪। কম্পাঙ্ক , ৫। পর্যায়কাল </a:t>
            </a:r>
          </a:p>
          <a:p>
            <a:r>
              <a:rPr lang="bn-BD" sz="2400" dirty="0" smtClean="0">
                <a:solidFill>
                  <a:srgbClr val="002060"/>
                </a:solidFill>
              </a:rPr>
              <a:t>৬। তরঙ্গ দৈর্ঘ্য , ৭। তরঙ্গ বেগ। 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81000" y="2011234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chemeClr val="accent6">
                    <a:lumMod val="75000"/>
                  </a:schemeClr>
                </a:solidFill>
              </a:rPr>
              <a:t>পূর্ণ স্পন্দন: 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as-IN" dirty="0" smtClean="0"/>
              <a:t>তরঙ্গের </a:t>
            </a:r>
            <a:r>
              <a:rPr lang="as-IN" dirty="0"/>
              <a:t>উপরস্থ কোনো কণা একটি নির্দিষ্ট বিন্দু থেকে যাত্রা শুরু করে আবার একই দিক থেকে সেই বিন্দুতে ফিরে এলে তাকে একটি পূর্ণ স্পন্দন বলা হয়।</a:t>
            </a:r>
            <a:endParaRPr lang="en-US" dirty="0"/>
          </a:p>
        </p:txBody>
      </p:sp>
      <p:pic>
        <p:nvPicPr>
          <p:cNvPr id="2052" name="Picture 4" descr="Student Worksheet for Frequency and Wavelength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5" y="3733800"/>
            <a:ext cx="3413527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rts of a Longitudinal Wave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07569"/>
            <a:ext cx="4572000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48" y="449687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0382" y="42890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6094" y="414013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467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2006-08-16T00:00:00Z</dcterms:created>
  <dcterms:modified xsi:type="dcterms:W3CDTF">2020-05-11T12:29:16Z</dcterms:modified>
</cp:coreProperties>
</file>