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32"/>
  </p:notesMasterIdLst>
  <p:sldIdLst>
    <p:sldId id="323" r:id="rId4"/>
    <p:sldId id="324" r:id="rId5"/>
    <p:sldId id="291" r:id="rId6"/>
    <p:sldId id="292" r:id="rId7"/>
    <p:sldId id="293" r:id="rId8"/>
    <p:sldId id="294" r:id="rId9"/>
    <p:sldId id="295" r:id="rId10"/>
    <p:sldId id="312" r:id="rId11"/>
    <p:sldId id="302" r:id="rId12"/>
    <p:sldId id="298" r:id="rId13"/>
    <p:sldId id="300" r:id="rId14"/>
    <p:sldId id="301" r:id="rId15"/>
    <p:sldId id="303" r:id="rId16"/>
    <p:sldId id="314" r:id="rId17"/>
    <p:sldId id="296" r:id="rId18"/>
    <p:sldId id="297" r:id="rId19"/>
    <p:sldId id="304" r:id="rId20"/>
    <p:sldId id="305" r:id="rId21"/>
    <p:sldId id="306" r:id="rId22"/>
    <p:sldId id="316" r:id="rId23"/>
    <p:sldId id="307" r:id="rId24"/>
    <p:sldId id="309" r:id="rId25"/>
    <p:sldId id="308" r:id="rId26"/>
    <p:sldId id="310" r:id="rId27"/>
    <p:sldId id="318" r:id="rId28"/>
    <p:sldId id="319" r:id="rId29"/>
    <p:sldId id="320" r:id="rId30"/>
    <p:sldId id="32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AA67"/>
    <a:srgbClr val="F9F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EC286-0446-4FBD-A59A-9BA6181F652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7D671-AEBE-4CAB-A9C4-22AF819A7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2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9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12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66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1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6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0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89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91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6019800"/>
            <a:ext cx="11176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cap="none" spc="0" dirty="0" smtClean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মাহফুজ মাহবুব,  প্রভাষক (জীববিজ্ঞান বিভাগ) মেট্রোপলিটন </a:t>
            </a:r>
            <a:r>
              <a:rPr lang="bn-BD" sz="2400" b="1" cap="none" spc="0" baseline="0" dirty="0" smtClean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cap="none" spc="0" dirty="0" smtClean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কলেজ, ঢাকা</a:t>
            </a:r>
            <a:endParaRPr lang="en-US" sz="2400" b="1" cap="none" spc="0" dirty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12800" y="5981700"/>
            <a:ext cx="10261600" cy="38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685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0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66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25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91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4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30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6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51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84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14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38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06400" y="6019800"/>
            <a:ext cx="11176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মাহফুজ মাহবুব,  প্রভাষক (জীববিজ্ঞান বিভাগ) মেট্রোপলিটন  কলেজ, ঢাকা</a:t>
            </a:r>
            <a:endParaRPr lang="en-US" sz="2400" b="1" dirty="0">
              <a:ln w="1143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12800" y="5981700"/>
            <a:ext cx="10261600" cy="38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395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97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796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56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15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4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6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6019800"/>
            <a:ext cx="11176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cap="none" spc="0" dirty="0" smtClean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মাহফুজ মাহবুব,  প্রভাষক (জীববিজ্ঞান বিভাগ) মেট্রোপলিটন </a:t>
            </a:r>
            <a:r>
              <a:rPr lang="bn-BD" sz="2400" b="1" cap="none" spc="0" baseline="0" dirty="0" smtClean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cap="none" spc="0" dirty="0" smtClean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কলেজ, ঢাকা</a:t>
            </a:r>
            <a:endParaRPr lang="en-US" sz="2400" b="1" cap="none" spc="0" dirty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12800" y="5981700"/>
            <a:ext cx="10261600" cy="38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406400" y="6019800"/>
            <a:ext cx="11176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মাহফুজ মাহবুব,  প্রভাষক (জীববিজ্ঞান বিভাগ) মেট্রোপলিটন  কলেজ, ঢাকা</a:t>
            </a:r>
            <a:endParaRPr lang="en-US" sz="2400" b="1" dirty="0">
              <a:ln w="1143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12800" y="5981700"/>
            <a:ext cx="10261600" cy="38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159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7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2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53D9-B52E-48E7-AB35-EBBEE9A09C5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3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53D9-B52E-48E7-AB35-EBBEE9A09C5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254F-07AF-4D69-B720-F68088B96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0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8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2"/>
          <a:stretch/>
        </p:blipFill>
        <p:spPr>
          <a:xfrm>
            <a:off x="3810000" y="1473368"/>
            <a:ext cx="3924300" cy="44702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0" y="609601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6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4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8082" y="154714"/>
            <a:ext cx="4460651" cy="707886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ভূ-নিম্নস্থ</a:t>
            </a:r>
            <a:r>
              <a:rPr lang="bn-IN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কান্ড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8081" y="179998"/>
            <a:ext cx="44606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রাইজোম বা মৌলকান্ড  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4957" y="5368336"/>
            <a:ext cx="2558510" cy="584775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রাইজোম (আদা)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11855" y="1003240"/>
            <a:ext cx="5912801" cy="4228634"/>
            <a:chOff x="3744547" y="1955851"/>
            <a:chExt cx="5654116" cy="42794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08" t="4167" r="13084" b="7433"/>
            <a:stretch/>
          </p:blipFill>
          <p:spPr>
            <a:xfrm>
              <a:off x="4535112" y="1955851"/>
              <a:ext cx="3043452" cy="384640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948037" y="5679759"/>
              <a:ext cx="829102" cy="529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পর্ব</a:t>
              </a:r>
              <a:endParaRPr lang="en-US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86538" y="5705815"/>
              <a:ext cx="1981200" cy="529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অস্থানিক মূল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16253" y="3114816"/>
              <a:ext cx="1131784" cy="529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শল্কপত্র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44547" y="4337942"/>
              <a:ext cx="1230684" cy="529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পর্বমধ্য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17463" y="4280741"/>
              <a:ext cx="1981200" cy="529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কাক্ষিক মুকুল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283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8796" y="412587"/>
            <a:ext cx="4619780" cy="76944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ভূ-নিম্নস্থ</a:t>
            </a:r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কান্ড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8796" y="420184"/>
            <a:ext cx="459156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কন্দ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8122" y="447172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34510" y="4009874"/>
            <a:ext cx="1077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26511" y="3425099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কাক্ষিক মুকুল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26511" y="276147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শীর্ষ  মুকুল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34510" y="2155048"/>
            <a:ext cx="1986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রসাল শল্কপত্র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4144" y="5179704"/>
            <a:ext cx="2062529" cy="646331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কন্দ (পিঁয়াজ)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b="9158"/>
          <a:stretch/>
        </p:blipFill>
        <p:spPr>
          <a:xfrm>
            <a:off x="675775" y="1848872"/>
            <a:ext cx="4464286" cy="2911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09" y="1647094"/>
            <a:ext cx="3185346" cy="339830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8069179" y="2447435"/>
            <a:ext cx="1411705" cy="8572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716253" y="3053860"/>
            <a:ext cx="1764631" cy="4941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491663" y="3762144"/>
            <a:ext cx="1989221" cy="3939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286315" y="4347411"/>
            <a:ext cx="2194569" cy="1243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299158" y="4756746"/>
            <a:ext cx="2181726" cy="37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125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  <p:bldP spid="8" grpId="0"/>
      <p:bldP spid="9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3094" y="268644"/>
            <a:ext cx="4355849" cy="76944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ভূ-নিম্নস্থ</a:t>
            </a:r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কান্ড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3094" y="291045"/>
            <a:ext cx="4355849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গুড়িকন্দ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02746" y="5415248"/>
            <a:ext cx="2668007" cy="646331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গুড়িকন্দ (ওলকচু)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361979" y="1177396"/>
            <a:ext cx="4923396" cy="4237852"/>
            <a:chOff x="4361979" y="1177396"/>
            <a:chExt cx="4923396" cy="4237852"/>
          </a:xfrm>
        </p:grpSpPr>
        <p:grpSp>
          <p:nvGrpSpPr>
            <p:cNvPr id="5" name="Group 4"/>
            <p:cNvGrpSpPr/>
            <p:nvPr/>
          </p:nvGrpSpPr>
          <p:grpSpPr>
            <a:xfrm>
              <a:off x="4361979" y="1177396"/>
              <a:ext cx="4923396" cy="4237852"/>
              <a:chOff x="4426147" y="1130418"/>
              <a:chExt cx="4923396" cy="423785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7368343" y="4783495"/>
                <a:ext cx="1981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অস্থানিক মূল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368343" y="3691838"/>
                <a:ext cx="1981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কাক্ষিক মুকুল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449187" y="2344977"/>
                <a:ext cx="12444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শল্কপত্র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449186" y="3107063"/>
                <a:ext cx="12444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গুড়িকন্দ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/>
              <a:srcRect l="3037" t="5600" r="30436" b="12956"/>
              <a:stretch/>
            </p:blipFill>
            <p:spPr>
              <a:xfrm>
                <a:off x="4426147" y="1530982"/>
                <a:ext cx="2891877" cy="3736936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7449186" y="1130418"/>
                <a:ext cx="6945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পর্ব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368343" y="1715193"/>
                <a:ext cx="1230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পর্বমধ্য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 flipV="1">
              <a:off x="6737684" y="5053263"/>
              <a:ext cx="433069" cy="22954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0464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2953" y="354422"/>
            <a:ext cx="4898859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অর্ধ-বায়বীয় </a:t>
            </a:r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কান্ড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684" y="4452768"/>
            <a:ext cx="106179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নরম কাণ্ডযুক্ত উদ্ভিদে মাটির উপরে বা সামান্য নিচে এক ধরণের বিশেষ শাখা উৎপন্ন হয় যা অঙ্গজ প্রজননের মাধ্যমে নতুন উদ্ভিদের সৃষ্টি করে। এই রূপান্তরিত কান্ডকে অর্ধ-বায়বীয় কান্ড বলে।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421"/>
          <a:stretch/>
        </p:blipFill>
        <p:spPr>
          <a:xfrm flipH="1">
            <a:off x="1549948" y="1522245"/>
            <a:ext cx="4032913" cy="25737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5088437" y="2244419"/>
            <a:ext cx="986276" cy="1023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11295" y="1604610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অর্ধ-বায়বীয় কান্ড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1" t="4578" r="10515" b="20397"/>
          <a:stretch/>
        </p:blipFill>
        <p:spPr>
          <a:xfrm>
            <a:off x="7859078" y="1886575"/>
            <a:ext cx="3675196" cy="228422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7315200" y="2244419"/>
            <a:ext cx="1732547" cy="1413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349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2123" y="135298"/>
            <a:ext cx="700179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অর্ধ- বায়বীয় রূপান্তরিত কান্ডের প্রকারভেদ  </a:t>
            </a:r>
            <a:endParaRPr lang="en-US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8764" y="1025733"/>
            <a:ext cx="418091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অর্ধ- বায়বীয় রূপান্তরিত কান্ড 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rot="5400000">
            <a:off x="5658763" y="-2024637"/>
            <a:ext cx="808622" cy="8097505"/>
            <a:chOff x="3067255" y="1729312"/>
            <a:chExt cx="1075257" cy="405938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cxnSp>
          <p:nvCxnSpPr>
            <p:cNvPr id="6" name="Straight Connector 5"/>
            <p:cNvCxnSpPr/>
            <p:nvPr/>
          </p:nvCxnSpPr>
          <p:spPr>
            <a:xfrm rot="16200000" flipH="1">
              <a:off x="3581958" y="3040185"/>
              <a:ext cx="4287" cy="1033693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142512" y="1729312"/>
              <a:ext cx="0" cy="4059382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Right Arrow 7"/>
          <p:cNvSpPr/>
          <p:nvPr/>
        </p:nvSpPr>
        <p:spPr>
          <a:xfrm rot="5400000">
            <a:off x="1646754" y="2694161"/>
            <a:ext cx="845127" cy="3136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75455" y="3426214"/>
            <a:ext cx="212355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রানার/ ধাবক 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25451" y="3439213"/>
            <a:ext cx="2843738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স্টোলন/ বক্র ধাবক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39986" y="3412397"/>
            <a:ext cx="1923672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অফসেট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7283" y="3406420"/>
            <a:ext cx="3144288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সাকার/ </a:t>
            </a: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র্ধ্ব-ধাবক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4171696" y="2701863"/>
            <a:ext cx="845127" cy="3136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5400000">
            <a:off x="6919078" y="2662903"/>
            <a:ext cx="845127" cy="3136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5400000">
            <a:off x="9611275" y="2682319"/>
            <a:ext cx="845127" cy="3136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43"/>
          <a:stretch/>
        </p:blipFill>
        <p:spPr>
          <a:xfrm>
            <a:off x="1241931" y="4242390"/>
            <a:ext cx="1590603" cy="1647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3"/>
          <a:stretch/>
        </p:blipFill>
        <p:spPr>
          <a:xfrm>
            <a:off x="3803845" y="4242391"/>
            <a:ext cx="1580828" cy="16476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7"/>
          <a:stretch/>
        </p:blipFill>
        <p:spPr>
          <a:xfrm>
            <a:off x="6534403" y="4213872"/>
            <a:ext cx="1572254" cy="16380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05"/>
          <a:stretch/>
        </p:blipFill>
        <p:spPr>
          <a:xfrm>
            <a:off x="9219514" y="4197456"/>
            <a:ext cx="1628647" cy="1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92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3936" y="463780"/>
            <a:ext cx="5181600" cy="76944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অর্ধ-বায়বীয়</a:t>
            </a:r>
            <a:r>
              <a:rPr lang="bn-IN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কান্ড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3937" y="449298"/>
            <a:ext cx="5181599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রানার বা ধাবক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421"/>
          <a:stretch/>
        </p:blipFill>
        <p:spPr>
          <a:xfrm flipH="1">
            <a:off x="6693146" y="1894718"/>
            <a:ext cx="4484997" cy="28623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50969" y="2651420"/>
            <a:ext cx="1651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উদ্ভিদ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314052" y="3116960"/>
            <a:ext cx="604042" cy="3488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526532" y="3173471"/>
            <a:ext cx="1651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 উদ্ভিদ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49694" y="5173624"/>
            <a:ext cx="5128717" cy="64633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রানার (থানকুনি, দুর্বাঘাস, আমরুল)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842" y="398143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9847492" y="4273820"/>
            <a:ext cx="514350" cy="190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16" y="1797831"/>
            <a:ext cx="4565502" cy="3043668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3906577" y="3173471"/>
            <a:ext cx="1328741" cy="5847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82116" y="1215898"/>
            <a:ext cx="1651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 উদ্ভিদ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>
            <a:endCxn id="22" idx="1"/>
          </p:cNvCxnSpPr>
          <p:nvPr/>
        </p:nvCxnSpPr>
        <p:spPr>
          <a:xfrm>
            <a:off x="2952567" y="3688983"/>
            <a:ext cx="3108661" cy="7217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2" idx="3"/>
          </p:cNvCxnSpPr>
          <p:nvPr/>
        </p:nvCxnSpPr>
        <p:spPr>
          <a:xfrm flipH="1">
            <a:off x="7121853" y="3511356"/>
            <a:ext cx="2294864" cy="8993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61228" y="4118330"/>
            <a:ext cx="106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রানার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19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/>
      <p:bldP spid="15" grpId="0"/>
      <p:bldP spid="16" grpId="0" animBg="1"/>
      <p:bldP spid="17" grpId="0"/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8312" y="523733"/>
            <a:ext cx="4907657" cy="76944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অর্ধ-বায়বীয়</a:t>
            </a:r>
            <a:r>
              <a:rPr lang="bn-IN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কান্ড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2270" y="528460"/>
            <a:ext cx="4907657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স্টোলন বা বক্র ধাবক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1312" y="5215742"/>
            <a:ext cx="2286000" cy="64633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স্টোলন ( কচু)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81407" y="3086394"/>
            <a:ext cx="129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1" t="4578" r="10515" b="20397"/>
          <a:stretch/>
        </p:blipFill>
        <p:spPr>
          <a:xfrm>
            <a:off x="5864249" y="1923542"/>
            <a:ext cx="4217158" cy="294420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8916405" y="3573209"/>
            <a:ext cx="1104248" cy="8116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221721" y="3922016"/>
            <a:ext cx="2178634" cy="2924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40248" y="3625003"/>
            <a:ext cx="1424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স্টোলন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t="43289" r="-1943" b="8032"/>
          <a:stretch/>
        </p:blipFill>
        <p:spPr>
          <a:xfrm>
            <a:off x="1784458" y="1598477"/>
            <a:ext cx="3077054" cy="3548678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2326829" y="3998828"/>
            <a:ext cx="2635965" cy="6023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532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0354" y="420814"/>
            <a:ext cx="5187871" cy="76944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অর্ধ-</a:t>
            </a:r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r>
              <a:rPr lang="bn-IN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কান্ড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0354" y="420813"/>
            <a:ext cx="518787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অফসেট 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087" r="11599" b="28518"/>
          <a:stretch/>
        </p:blipFill>
        <p:spPr>
          <a:xfrm>
            <a:off x="613412" y="2303175"/>
            <a:ext cx="5039953" cy="2764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6"/>
          <a:stretch/>
        </p:blipFill>
        <p:spPr>
          <a:xfrm>
            <a:off x="5801283" y="1531901"/>
            <a:ext cx="4174725" cy="353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73309" y="3411900"/>
            <a:ext cx="146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অফসেট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077759" y="3685238"/>
            <a:ext cx="2495550" cy="19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62400" y="5408947"/>
            <a:ext cx="4972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অফসেট ( টোপাপানা, কুচুরিপানা)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57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9202" y="365436"/>
            <a:ext cx="5064649" cy="76944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অর্ধ-</a:t>
            </a:r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r>
              <a:rPr lang="bn-IN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কান্ড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9202" y="384720"/>
            <a:ext cx="5064649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সাকার বা উর্ধ্ব ধাবক  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/>
          <a:stretch/>
        </p:blipFill>
        <p:spPr>
          <a:xfrm>
            <a:off x="530717" y="1618994"/>
            <a:ext cx="5954175" cy="34861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463260" y="2368618"/>
            <a:ext cx="1717348" cy="12980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93745" y="2060648"/>
            <a:ext cx="1135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সাকার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5934" y="5235025"/>
            <a:ext cx="3777917" cy="64633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সাকার (চন্দ্র মল্লিকা, বাঁশ)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" t="5019" r="2811" b="18303"/>
          <a:stretch/>
        </p:blipFill>
        <p:spPr>
          <a:xfrm>
            <a:off x="7891039" y="1571243"/>
            <a:ext cx="3749192" cy="275414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7056333" y="2525415"/>
            <a:ext cx="1894749" cy="15990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568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9732" y="419107"/>
            <a:ext cx="4186991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r>
              <a:rPr lang="bn-IN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কান্ড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3213" y="4527754"/>
            <a:ext cx="9457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সকল কান্ড মাটির উপরে স্বাভাবিক কান্ডের মত অবস্থান করে কিন্তু বিশেষ ধরণের কাজ যেমনঃ খাদ্য তৈরি, অঙ্গজ প্রজনন, আত্মরক্ষা, আরোহণ ইত্যাদি কাজের জন্য রূপান্তরিত হয়ে থাকে।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7"/>
          <a:stretch/>
        </p:blipFill>
        <p:spPr>
          <a:xfrm>
            <a:off x="3696115" y="1460256"/>
            <a:ext cx="4754223" cy="279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80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948">
            <a:off x="4554923" y="1239119"/>
            <a:ext cx="1953345" cy="46253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6400" y="1900298"/>
            <a:ext cx="411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মাহফুজ মাহবুব</a:t>
            </a:r>
          </a:p>
          <a:p>
            <a:r>
              <a:rPr lang="bn-BD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প্রভাষক (জীববিজ্ঞান)</a:t>
            </a:r>
          </a:p>
          <a:p>
            <a:r>
              <a:rPr lang="bn-BD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মেট্রোপলিটন  কলেজ  </a:t>
            </a:r>
          </a:p>
          <a:p>
            <a:r>
              <a:rPr lang="bn-BD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ফোনঃ ০১৯৭২ ৯৯৯৮৩৩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2971800"/>
            <a:ext cx="449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2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algn="ctr"/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সপ্তম </a:t>
            </a:r>
            <a:endParaRPr lang="bn-BD" sz="32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তৃতীয় </a:t>
            </a:r>
            <a:endParaRPr lang="bn-BD" sz="32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ক্লাস- 2</a:t>
            </a:r>
            <a:endParaRPr lang="bn-BD" sz="32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50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99873" y="1565539"/>
            <a:ext cx="1010643" cy="4059382"/>
            <a:chOff x="2798620" y="1729312"/>
            <a:chExt cx="1343892" cy="405938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cxnSp>
          <p:nvCxnSpPr>
            <p:cNvPr id="6" name="Straight Connector 5"/>
            <p:cNvCxnSpPr/>
            <p:nvPr/>
          </p:nvCxnSpPr>
          <p:spPr>
            <a:xfrm flipV="1">
              <a:off x="2798620" y="3559175"/>
              <a:ext cx="1302328" cy="2771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142512" y="1729312"/>
              <a:ext cx="0" cy="4059382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Right Arrow 7"/>
          <p:cNvSpPr/>
          <p:nvPr/>
        </p:nvSpPr>
        <p:spPr>
          <a:xfrm>
            <a:off x="5346122" y="1523564"/>
            <a:ext cx="845127" cy="1633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339193" y="5485579"/>
            <a:ext cx="845127" cy="1633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339192" y="4072685"/>
            <a:ext cx="845127" cy="1633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304557" y="2746506"/>
            <a:ext cx="845127" cy="12576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340336" y="1343623"/>
            <a:ext cx="346425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ফাইলোক্ল্যাড/পর্ণ কান্ড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960" y="2561519"/>
            <a:ext cx="3495634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থর্ন</a:t>
            </a:r>
            <a:r>
              <a:rPr lang="bn-IN" sz="3600" b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3600" b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শাখা কন্টক</a:t>
            </a:r>
            <a:endParaRPr lang="en-US" sz="3600" b="1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30017" y="3892744"/>
            <a:ext cx="3474577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স্টেমড্রিল/ শাখা আকর্ষী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50656" y="5223969"/>
            <a:ext cx="3453938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বুলবিল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8299" y="232875"/>
            <a:ext cx="608471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বায়বীয় রূপান্তরিত কান্ডের প্রকারভেদ  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67091" y="2884684"/>
            <a:ext cx="204252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বায়বীয় রূপান্তরিত কান্ড 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61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15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9391" y="309714"/>
            <a:ext cx="455997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r>
              <a:rPr lang="bn-IN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কান্ড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9391" y="309714"/>
            <a:ext cx="455997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ফাইলোক্ল্যাড বা পর্ণ কান্ড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7848" y="4692328"/>
            <a:ext cx="8628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ধরণের কান্ড পাতার মত চ্যাপ্টা ও সবুজ, যার ফলে এরা খাদ্য তৈরি করতে পারে। পাতাগুলো কাঁটায় পরিণত হয়ে উদ্ভিদের আত্মরক্ষার কাজ করে।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9361" y="2362172"/>
            <a:ext cx="180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কন্টক পাতা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09361" y="3244112"/>
            <a:ext cx="180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ফাইলোক্ল্যাড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(ফনিমনসা)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8" r="28611"/>
          <a:stretch/>
        </p:blipFill>
        <p:spPr>
          <a:xfrm>
            <a:off x="456680" y="419769"/>
            <a:ext cx="2871168" cy="5422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4" y="1677989"/>
            <a:ext cx="2260754" cy="3014339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endCxn id="6" idx="1"/>
          </p:cNvCxnSpPr>
          <p:nvPr/>
        </p:nvCxnSpPr>
        <p:spPr>
          <a:xfrm>
            <a:off x="6352674" y="2601640"/>
            <a:ext cx="2056687" cy="529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352674" y="3513221"/>
            <a:ext cx="2056687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502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88 -0.00787 L 0.30664 -0.0078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9643" y="103332"/>
            <a:ext cx="438260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r>
              <a:rPr lang="bn-IN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কান্ড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9643" y="103333"/>
            <a:ext cx="438260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থর্ন</a:t>
            </a:r>
            <a:r>
              <a:rPr lang="en-US" sz="4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শাখা কণ্টক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559" y="1000909"/>
            <a:ext cx="11341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 সময় কাক্ষিক মুকুল শাখা মুকুল তৈরি না করে শক্ত ও সুঁচালো কাঁটায় রূপান্তরিত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0495" y="5169829"/>
            <a:ext cx="5869858" cy="58477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থর্ন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শাখা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কণ্টক (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বেল, ময়নাকাঁটা,মেহেদি)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4582" b="10590"/>
          <a:stretch/>
        </p:blipFill>
        <p:spPr>
          <a:xfrm>
            <a:off x="2278994" y="1713819"/>
            <a:ext cx="2940566" cy="31923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397" r="3456" b="17580"/>
          <a:stretch/>
        </p:blipFill>
        <p:spPr>
          <a:xfrm>
            <a:off x="5512805" y="1713819"/>
            <a:ext cx="4227148" cy="319237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7012795" y="2434090"/>
            <a:ext cx="3176337" cy="4812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189132" y="2165765"/>
            <a:ext cx="1748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সুঁচালো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কাঁটা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1104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4479" y="463352"/>
            <a:ext cx="418699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r>
              <a:rPr lang="bn-IN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কান্ড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487" y="463352"/>
            <a:ext cx="5704977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স্টেম টেন্ড্রিল বা শাখা আকর্ষী 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2388" y="1468767"/>
            <a:ext cx="7551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দুর্বল আরোহী উদ্ভিদের পত্রকক্ষ থেকে সুতার মত সরু, লম্বা ও প্যাঁচানো যে অংশগুলো বের হয় তাকে শাখা আকর্ষী বলে।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0038" y="5296284"/>
            <a:ext cx="5020825" cy="58477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শাখা আকর্ষী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(ঝুমকোলতা, হাড়জোড়া)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40297" y="2557953"/>
            <a:ext cx="9695355" cy="2626897"/>
            <a:chOff x="813421" y="2545985"/>
            <a:chExt cx="10309838" cy="28782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r="48514" b="10365"/>
            <a:stretch/>
          </p:blipFill>
          <p:spPr>
            <a:xfrm>
              <a:off x="813421" y="2545985"/>
              <a:ext cx="2997934" cy="287827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1" t="3597" r="18074" b="14076"/>
            <a:stretch/>
          </p:blipFill>
          <p:spPr>
            <a:xfrm>
              <a:off x="8043676" y="2545985"/>
              <a:ext cx="3079583" cy="287827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maxresdefault.jpg"/>
            <p:cNvPicPr>
              <a:picLocks noChangeAspect="1"/>
            </p:cNvPicPr>
            <p:nvPr/>
          </p:nvPicPr>
          <p:blipFill rotWithShape="1">
            <a:blip r:embed="rId4"/>
            <a:srcRect l="4509" t="4614" r="5328" b="40386"/>
            <a:stretch/>
          </p:blipFill>
          <p:spPr>
            <a:xfrm>
              <a:off x="3892026" y="2545985"/>
              <a:ext cx="4087601" cy="287827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11127476" y="3629006"/>
            <a:ext cx="10645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শাখা আকর্ষী</a:t>
            </a:r>
            <a:endParaRPr lang="en-US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348716" y="4039737"/>
            <a:ext cx="1951630" cy="6664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43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6238" y="323246"/>
            <a:ext cx="418699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r>
              <a:rPr lang="bn-IN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কান্ড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2965" y="332554"/>
            <a:ext cx="418699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বুলবিল 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34815" y="2379746"/>
            <a:ext cx="8343900" cy="3089672"/>
            <a:chOff x="1847850" y="2044867"/>
            <a:chExt cx="8343900" cy="30896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67412" y="2044867"/>
              <a:ext cx="4224338" cy="30844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7850" y="2044867"/>
              <a:ext cx="4119562" cy="308967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0540665" y="251309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বুলবিল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97815" y="3554954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97815" y="4596812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844965" y="2805483"/>
            <a:ext cx="369570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153024" y="3831400"/>
            <a:ext cx="1387641" cy="1594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633829" y="3097871"/>
            <a:ext cx="2906836" cy="169919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40027" y="5290264"/>
            <a:ext cx="1447800" cy="64633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বুলবিল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9496" y="1153281"/>
            <a:ext cx="10420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কোনো আরোহী উদ্ভিদের কাক্ষিক মুকুল শাখায় পরিণত না হয়ে প্রচুর খাদ্য সঞ্চয় করে গোলাকার মাংস পিন্ডের আকার ধারণ করে। এরাই বুলবিল।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88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7" grpId="0"/>
      <p:bldP spid="8" grpId="0"/>
      <p:bldP spid="18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53806" y="571215"/>
            <a:ext cx="3086100" cy="6923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1676400" y="6492876"/>
            <a:ext cx="2133600" cy="365125"/>
          </a:xfrm>
        </p:spPr>
        <p:txBody>
          <a:bodyPr/>
          <a:lstStyle/>
          <a:p>
            <a:pPr eaLnBrk="1" latinLnBrk="0" hangingPunct="1"/>
            <a:fld id="{6E51CDEF-D1D4-4786-AD1F-78B2977BF78E}" type="datetime3">
              <a:rPr 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 eaLnBrk="1" latinLnBrk="0" hangingPunct="1"/>
              <a:t>27 May 2020</a:t>
            </a:fld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01200" y="6492876"/>
            <a:ext cx="762000" cy="365125"/>
          </a:xfrm>
        </p:spPr>
        <p:txBody>
          <a:bodyPr/>
          <a:lstStyle/>
          <a:p>
            <a:fld id="{BC5217A8-0E06-4059-AC45-433E2E67A85D}" type="slidenum">
              <a:rPr kumimoji="0" 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/>
              <a:t>25</a:t>
            </a:fld>
            <a:endParaRPr kumimoji="0"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2774" y="5364052"/>
            <a:ext cx="7689426" cy="584775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CEBE9"/>
              </a:clrFrom>
              <a:clrTo>
                <a:srgbClr val="ECEB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9" r="62247" b="11836"/>
          <a:stretch/>
        </p:blipFill>
        <p:spPr>
          <a:xfrm>
            <a:off x="1676400" y="1910938"/>
            <a:ext cx="2305881" cy="3181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8"/>
          <a:stretch/>
        </p:blipFill>
        <p:spPr>
          <a:xfrm>
            <a:off x="7089218" y="1577708"/>
            <a:ext cx="3445538" cy="334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24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7923" y="2152770"/>
            <a:ext cx="9703558" cy="2554545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কান্ডের রূপান্তর কাকে বলে? </a:t>
            </a:r>
          </a:p>
          <a:p>
            <a:pPr>
              <a:buFont typeface="Arial" pitchFamily="34" charset="0"/>
              <a:buChar char="•"/>
            </a:pP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অবস্থান অনুযায়ী রূপান্তরিত কান্ড কয় ধরণের? কী কী?  </a:t>
            </a:r>
          </a:p>
          <a:p>
            <a:pPr>
              <a:buFont typeface="Arial" pitchFamily="34" charset="0"/>
              <a:buChar char="•"/>
            </a:pP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ভূ- নিম্নস্থ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রূপান্তরিত কান্ড কয় ধরণের? কী কী? </a:t>
            </a:r>
          </a:p>
          <a:p>
            <a:pPr>
              <a:buFont typeface="Arial" pitchFamily="34" charset="0"/>
              <a:buChar char="•"/>
            </a:pP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কোন ধরণের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রূপান্তরিত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কান্ডকে </a:t>
            </a:r>
            <a:r>
              <a:rPr lang="bn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অফসেট বলে?</a:t>
            </a:r>
          </a:p>
          <a:p>
            <a:pPr>
              <a:buFont typeface="Arial" pitchFamily="34" charset="0"/>
              <a:buChar char="•"/>
            </a:pPr>
            <a:r>
              <a:rPr lang="bn-IN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বুলবিল কী?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6476" r="13106" b="5905"/>
          <a:stretch/>
        </p:blipFill>
        <p:spPr>
          <a:xfrm>
            <a:off x="8147713" y="294971"/>
            <a:ext cx="2806890" cy="1857799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81200" y="609600"/>
            <a:ext cx="16930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68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6686" y="3671627"/>
            <a:ext cx="6320914" cy="646331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রূ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পান্তরিত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কান্ডের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865B908-32B5-4994-A751-2166B6192A19}" type="datetime3">
              <a:rPr 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 eaLnBrk="1" latinLnBrk="0" hangingPunct="1"/>
              <a:t>27 May 2020</a:t>
            </a:fld>
            <a:endParaRPr lang="en-US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/>
              <a:t>27</a:t>
            </a:fld>
            <a:endParaRPr kumimoji="0"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438400" y="644413"/>
            <a:ext cx="3237707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8600"/>
            <a:ext cx="2667000" cy="22326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3512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2325" y="1219201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 </a:t>
            </a:r>
            <a:endParaRPr lang="en-US" sz="6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81201"/>
            <a:ext cx="3505200" cy="398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pPr eaLnBrk="1" latinLnBrk="0" hangingPunct="1"/>
            <a:fld id="{6FBA1629-B706-4F4E-B807-50F93BF3ADAC}" type="datetime3">
              <a:rPr 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 eaLnBrk="1" latinLnBrk="0" hangingPunct="1"/>
              <a:t>27 May 2020</a:t>
            </a:fld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BC5217A8-0E06-4059-AC45-433E2E67A85D}" type="slidenum">
              <a:rPr kumimoji="0" 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/>
              <a:t>3</a:t>
            </a:fld>
            <a:endParaRPr kumimoji="0"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599" y="330062"/>
            <a:ext cx="9729728" cy="584775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বন্ধুরা, আমরা কি বলতে পারি গাছের কান্ড সাধারণত কোথায় অবস্থান করে?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598" y="1008586"/>
            <a:ext cx="7984959" cy="584775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কান্ডের আকৃতি ও অবস্থানের কোনো পরিবর্তন ঘটেছে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60913" y="1003356"/>
            <a:ext cx="1790455" cy="584775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হ্যাঁ ঘটেছে।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599" y="1659911"/>
            <a:ext cx="4218899" cy="584775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ধরণের পরিবর্তনকে কী বলে?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93463" y="1659911"/>
            <a:ext cx="2739110" cy="707886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কান্ডের রূপান্তর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640" y="2428292"/>
            <a:ext cx="3088858" cy="3492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8039" y="4958717"/>
            <a:ext cx="866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22224" y="4503414"/>
            <a:ext cx="585815" cy="455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953255" y="5251067"/>
            <a:ext cx="954784" cy="529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160913" y="351907"/>
            <a:ext cx="1790455" cy="584775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উপর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/>
          <a:stretch/>
        </p:blipFill>
        <p:spPr>
          <a:xfrm>
            <a:off x="5486400" y="2478737"/>
            <a:ext cx="4471927" cy="332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52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23" grpId="0" animBg="1"/>
      <p:bldP spid="6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17858"/>
          <a:stretch/>
        </p:blipFill>
        <p:spPr>
          <a:xfrm>
            <a:off x="9047747" y="1222426"/>
            <a:ext cx="2892275" cy="4235114"/>
          </a:xfrm>
          <a:prstGeom prst="rect">
            <a:avLst/>
          </a:prstGeom>
        </p:spPr>
      </p:pic>
      <p:sp>
        <p:nvSpPr>
          <p:cNvPr id="4" name="Down Ribbon 3"/>
          <p:cNvSpPr/>
          <p:nvPr/>
        </p:nvSpPr>
        <p:spPr>
          <a:xfrm>
            <a:off x="2563820" y="1222426"/>
            <a:ext cx="6483927" cy="762250"/>
          </a:xfrm>
          <a:prstGeom prst="ribbon">
            <a:avLst>
              <a:gd name="adj1" fmla="val 16667"/>
              <a:gd name="adj2" fmla="val 46581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3617" y="2417822"/>
            <a:ext cx="4543626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কান্ড 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7682" y="3495308"/>
            <a:ext cx="231549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তৃতীয়</a:t>
            </a:r>
          </a:p>
          <a:p>
            <a:pPr algn="ctr"/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৫-৭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000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3626993" y="804757"/>
            <a:ext cx="4308763" cy="942108"/>
          </a:xfrm>
          <a:prstGeom prst="flowChartDecision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4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242530" y="2003851"/>
            <a:ext cx="5077691" cy="75131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40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60560" y="3037553"/>
            <a:ext cx="6577779" cy="66833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কাণ্ড </a:t>
            </a:r>
            <a:r>
              <a:rPr lang="bn-IN" sz="32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</a:t>
            </a:r>
            <a:r>
              <a:rPr lang="bn-IN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b="1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Up Arrow 17"/>
          <p:cNvSpPr/>
          <p:nvPr/>
        </p:nvSpPr>
        <p:spPr>
          <a:xfrm rot="5400000">
            <a:off x="2012853" y="3087097"/>
            <a:ext cx="319227" cy="847992"/>
          </a:xfrm>
          <a:prstGeom prst="up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5400000">
            <a:off x="2043550" y="3827577"/>
            <a:ext cx="319227" cy="847992"/>
          </a:xfrm>
          <a:prstGeom prst="up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723517" y="2521310"/>
            <a:ext cx="2392592" cy="3158492"/>
            <a:chOff x="-662026" y="2414520"/>
            <a:chExt cx="2197687" cy="2665970"/>
          </a:xfrm>
        </p:grpSpPr>
        <p:sp>
          <p:nvSpPr>
            <p:cNvPr id="9" name="Flowchart: Connector 8"/>
            <p:cNvSpPr/>
            <p:nvPr/>
          </p:nvSpPr>
          <p:spPr>
            <a:xfrm>
              <a:off x="-1" y="2414520"/>
              <a:ext cx="345289" cy="326557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926518" y="2850262"/>
              <a:ext cx="345289" cy="326557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172289" y="3308783"/>
              <a:ext cx="345289" cy="326557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190372" y="3846418"/>
              <a:ext cx="345289" cy="326557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1017728" y="4360068"/>
              <a:ext cx="345289" cy="326557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602362" y="4670883"/>
              <a:ext cx="345289" cy="326557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0" y="4753933"/>
              <a:ext cx="345289" cy="326557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446583" y="2538868"/>
              <a:ext cx="345289" cy="326557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Chord 9"/>
            <p:cNvSpPr/>
            <p:nvPr/>
          </p:nvSpPr>
          <p:spPr>
            <a:xfrm rot="10800000">
              <a:off x="-662026" y="3070972"/>
              <a:ext cx="1634685" cy="1288517"/>
            </a:xfrm>
            <a:prstGeom prst="chord">
              <a:avLst>
                <a:gd name="adj1" fmla="val 4584959"/>
                <a:gd name="adj2" fmla="val 17032556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hord 20"/>
            <p:cNvSpPr/>
            <p:nvPr/>
          </p:nvSpPr>
          <p:spPr>
            <a:xfrm rot="10800000">
              <a:off x="-413099" y="3236220"/>
              <a:ext cx="1125507" cy="958020"/>
            </a:xfrm>
            <a:prstGeom prst="chord">
              <a:avLst>
                <a:gd name="adj1" fmla="val 4584959"/>
                <a:gd name="adj2" fmla="val 17032556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Up Arrow 19"/>
          <p:cNvSpPr/>
          <p:nvPr/>
        </p:nvSpPr>
        <p:spPr>
          <a:xfrm rot="5400000">
            <a:off x="2011226" y="4610914"/>
            <a:ext cx="319227" cy="847992"/>
          </a:xfrm>
          <a:prstGeom prst="up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860560" y="4691866"/>
            <a:ext cx="6577779" cy="66678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</a:t>
            </a:r>
            <a:r>
              <a:rPr lang="bn-IN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কাণ্ডের </a:t>
            </a:r>
            <a:r>
              <a:rPr lang="bn-IN" sz="32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869563" y="3892786"/>
            <a:ext cx="6569406" cy="61217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</a:t>
            </a:r>
            <a:r>
              <a:rPr lang="bn-IN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কাণ্ডের </a:t>
            </a:r>
            <a:r>
              <a:rPr lang="bn-IN" sz="32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বর্ণনা করতে </a:t>
            </a:r>
            <a:r>
              <a:rPr lang="bn-IN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  </a:t>
            </a:r>
            <a:endParaRPr lang="bn-IN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97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8" grpId="0" animBg="1"/>
      <p:bldP spid="19" grpId="0" animBg="1"/>
      <p:bldP spid="20" grpId="0" animBg="1"/>
      <p:bldP spid="25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3388" y="241811"/>
            <a:ext cx="7652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বন্ধুরা, আমরা কি জানি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কান্ডের রূপান্তর কাকে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3192" y="1055128"/>
            <a:ext cx="10619874" cy="107721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ক্ষেত্রবিশেষে সাধারণ কাজ ছাড়াও বিভিন্ন ধরণের কাজ সম্পন্ন করার জন্য কান্ডের আকৃতিগত ও অবস্থানগত পরিবর্তন ঘটে। এ ধরণের পরিবর্তনকে কান্ডের রূপান্তর বলে।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5566" y="2344938"/>
            <a:ext cx="501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কান্ড (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অবস্থান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অনুযায়ী)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53388" y="3449054"/>
            <a:ext cx="8197517" cy="1349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87978" y="3044829"/>
            <a:ext cx="0" cy="38559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53388" y="3449053"/>
            <a:ext cx="0" cy="6737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250905" y="3437201"/>
            <a:ext cx="0" cy="6737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87978" y="3340949"/>
            <a:ext cx="0" cy="7891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565" y="4118471"/>
            <a:ext cx="3408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ভূ-নিম্নস্থ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কান্ড 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316334" y="4130099"/>
            <a:ext cx="3653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অর্ধ-বায়বীয় রূপান্তরিত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কান্ড 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658726" y="4118471"/>
            <a:ext cx="3120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বায়বীয় রূপান্তরিত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কান্ড </a:t>
            </a:r>
            <a:endParaRPr lang="en-US" sz="32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2" y="4768085"/>
            <a:ext cx="1435181" cy="11991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386" y="4768085"/>
            <a:ext cx="1932927" cy="11597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6" r="28663"/>
          <a:stretch/>
        </p:blipFill>
        <p:spPr>
          <a:xfrm>
            <a:off x="9725525" y="4655623"/>
            <a:ext cx="1050759" cy="117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65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7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5752" y="291548"/>
            <a:ext cx="4455696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ভূ-নিম্নস্থ</a:t>
            </a:r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কান্ড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1912" y="4861871"/>
            <a:ext cx="10847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প্রতিকূল পরিবেশে টিকে থাকা, খাদ্য সঞ্চয় এবং অঙ্গজ উপায়ে বংশবিস্তার করার জন্য কিছু কিছু উদ্ভিদের কান্ড মাটির নিচে বৃদ্ধি  পায়। এ ধরণের কান্ডকে ভূ-নিম্নস্থ কান্ড বলে।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80022" y="1716671"/>
            <a:ext cx="3576142" cy="2988065"/>
            <a:chOff x="6032261" y="1538912"/>
            <a:chExt cx="3576142" cy="29880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261" y="1538912"/>
              <a:ext cx="3576142" cy="2988065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7925006" y="3384753"/>
              <a:ext cx="573206" cy="259307"/>
            </a:xfrm>
            <a:prstGeom prst="ellipse">
              <a:avLst/>
            </a:prstGeom>
            <a:solidFill>
              <a:srgbClr val="C8AA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6643" y="1764904"/>
            <a:ext cx="2706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বন্ধুরা, চিত্রের কান্ডগুলো কী মাটির উপরে, নাকি মাটির নীচে অবস্থান করছে?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8904" y="3058077"/>
            <a:ext cx="873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6438799" y="3350464"/>
            <a:ext cx="1013970" cy="348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788904" y="3513803"/>
            <a:ext cx="243357" cy="362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CEBE9"/>
              </a:clrFrom>
              <a:clrTo>
                <a:srgbClr val="ECEB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1" r="60460" b="13832"/>
          <a:stretch/>
        </p:blipFill>
        <p:spPr>
          <a:xfrm>
            <a:off x="3604317" y="1382883"/>
            <a:ext cx="2408760" cy="312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7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0904" y="197899"/>
            <a:ext cx="615007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ভূ-নিম্নস্থ</a:t>
            </a:r>
            <a:r>
              <a:rPr lang="bn-IN" sz="40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</a:t>
            </a:r>
            <a:r>
              <a:rPr lang="bn-IN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কান্ডের প্রকারভেদ  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501" y="2861059"/>
            <a:ext cx="237726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ভূ-নিম্নস্থ রূপান্তরিত </a:t>
            </a:r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কান্ড 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98620" y="1538243"/>
            <a:ext cx="1010643" cy="4059382"/>
            <a:chOff x="2798620" y="1729312"/>
            <a:chExt cx="1343892" cy="405938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cxnSp>
          <p:nvCxnSpPr>
            <p:cNvPr id="6" name="Straight Connector 5"/>
            <p:cNvCxnSpPr/>
            <p:nvPr/>
          </p:nvCxnSpPr>
          <p:spPr>
            <a:xfrm flipV="1">
              <a:off x="2798620" y="3559175"/>
              <a:ext cx="1302328" cy="2771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142512" y="1729312"/>
              <a:ext cx="0" cy="4059382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Right Arrow 7"/>
          <p:cNvSpPr/>
          <p:nvPr/>
        </p:nvSpPr>
        <p:spPr>
          <a:xfrm>
            <a:off x="3844869" y="1496268"/>
            <a:ext cx="845127" cy="1633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837940" y="5458283"/>
            <a:ext cx="845127" cy="1633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837939" y="4045389"/>
            <a:ext cx="845127" cy="1633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803304" y="2719210"/>
            <a:ext cx="845127" cy="12576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39083" y="1316327"/>
            <a:ext cx="331677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টিউবার বা স্ফিত কন্দ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7707" y="2534223"/>
            <a:ext cx="3349569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রাইজোম বা মৌলকান্ড 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28765" y="3865448"/>
            <a:ext cx="3333008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কন্দ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9403" y="5196673"/>
            <a:ext cx="3316775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গুড়িকন্দ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81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8151" y="296571"/>
            <a:ext cx="4680070" cy="76944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ভূ-নিম্নস্থ</a:t>
            </a:r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কান্ড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9245" y="276773"/>
            <a:ext cx="465897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টিউবার বা স্ফিত কন্দ</a:t>
            </a:r>
            <a:endParaRPr lang="en-US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9211" y="5011653"/>
            <a:ext cx="2757949" cy="58477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টিউবার (গোল আলু)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56722" y="3600048"/>
            <a:ext cx="1041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41430" y="1786216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কাক্ষিক মুকুল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41430" y="2438538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24818" y="3015273"/>
            <a:ext cx="1131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শল্কপত্র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82749" y="4030544"/>
            <a:ext cx="694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56722" y="4532546"/>
            <a:ext cx="1230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পর্বমধ্য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00755" y="1126111"/>
            <a:ext cx="1160845" cy="3362177"/>
            <a:chOff x="7686130" y="1401101"/>
            <a:chExt cx="1160845" cy="3362177"/>
          </a:xfrm>
        </p:grpSpPr>
        <p:sp>
          <p:nvSpPr>
            <p:cNvPr id="21" name="Rectangle 20"/>
            <p:cNvSpPr/>
            <p:nvPr/>
          </p:nvSpPr>
          <p:spPr>
            <a:xfrm>
              <a:off x="7686130" y="1401101"/>
              <a:ext cx="925710" cy="246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951612" y="4604872"/>
              <a:ext cx="895363" cy="1584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CEBE9"/>
              </a:clrFrom>
              <a:clrTo>
                <a:srgbClr val="ECEB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978" r="62411" b="11084"/>
          <a:stretch/>
        </p:blipFill>
        <p:spPr>
          <a:xfrm>
            <a:off x="2715777" y="1600321"/>
            <a:ext cx="2360862" cy="325335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CEBE9"/>
              </a:clrFrom>
              <a:clrTo>
                <a:srgbClr val="ECEB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2" t="23856" r="15216" b="11084"/>
          <a:stretch/>
        </p:blipFill>
        <p:spPr>
          <a:xfrm>
            <a:off x="5506930" y="1483771"/>
            <a:ext cx="3577214" cy="3341163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8326465" y="2062716"/>
            <a:ext cx="1583910" cy="158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651872" y="2659185"/>
            <a:ext cx="12843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84143" y="3307661"/>
            <a:ext cx="2535457" cy="118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076486" y="3523093"/>
            <a:ext cx="2833889" cy="3754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6278727" y="3646208"/>
            <a:ext cx="3611231" cy="1076838"/>
            <a:chOff x="5435521" y="3332252"/>
            <a:chExt cx="3507031" cy="1497872"/>
          </a:xfrm>
        </p:grpSpPr>
        <p:sp>
          <p:nvSpPr>
            <p:cNvPr id="35" name="Right Brace 34"/>
            <p:cNvSpPr/>
            <p:nvPr/>
          </p:nvSpPr>
          <p:spPr>
            <a:xfrm rot="892493">
              <a:off x="5435521" y="3332252"/>
              <a:ext cx="342390" cy="741532"/>
            </a:xfrm>
            <a:prstGeom prst="rightBrace">
              <a:avLst>
                <a:gd name="adj1" fmla="val 25000"/>
                <a:gd name="adj2" fmla="val 48257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5838625" y="3782893"/>
              <a:ext cx="3103927" cy="10472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1" name="Straight Arrow Connector 40"/>
          <p:cNvCxnSpPr/>
          <p:nvPr/>
        </p:nvCxnSpPr>
        <p:spPr>
          <a:xfrm>
            <a:off x="6365013" y="3574650"/>
            <a:ext cx="3524945" cy="6611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945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9" grpId="0"/>
      <p:bldP spid="15" grpId="0"/>
      <p:bldP spid="16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PPT COMPLETE FORM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PT COMPLETE FORM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Google Classroom</Template>
  <TotalTime>1800</TotalTime>
  <Words>669</Words>
  <Application>Microsoft Office PowerPoint</Application>
  <PresentationFormat>Widescreen</PresentationFormat>
  <Paragraphs>154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NikoshBAN</vt:lpstr>
      <vt:lpstr>SutonnyMJ</vt:lpstr>
      <vt:lpstr>Times New Roman</vt:lpstr>
      <vt:lpstr>PPT COMPLETE FORMAT</vt:lpstr>
      <vt:lpstr>1_PPT COMPLETE FORMAT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Raiyan Islam</dc:creator>
  <cp:lastModifiedBy>ismail - [2010]</cp:lastModifiedBy>
  <cp:revision>227</cp:revision>
  <dcterms:created xsi:type="dcterms:W3CDTF">2019-10-20T05:53:29Z</dcterms:created>
  <dcterms:modified xsi:type="dcterms:W3CDTF">2020-05-27T02:54:38Z</dcterms:modified>
</cp:coreProperties>
</file>