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-PC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8T07:20:18.464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ose-animated-gif-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80772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519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24000"/>
            <a:ext cx="8965474" cy="3733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19799"/>
            <a:ext cx="7848600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4,3) </a:t>
            </a:r>
            <a:r>
              <a:rPr lang="en-US" sz="2000" dirty="0" err="1" smtClean="0"/>
              <a:t>শীর্ষ</a:t>
            </a:r>
            <a:r>
              <a:rPr lang="en-US" sz="2000" dirty="0"/>
              <a:t>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y = 7</a:t>
            </a:r>
            <a:r>
              <a:rPr lang="bn-IN" sz="2000" dirty="0"/>
              <a:t> </a:t>
            </a:r>
            <a:r>
              <a:rPr lang="bn-IN" sz="2000" dirty="0" smtClean="0"/>
              <a:t>নিয়ামকরেখাবিশিষ্ট</a:t>
            </a:r>
            <a:r>
              <a:rPr lang="bn-IN" sz="2000" dirty="0"/>
              <a:t> পরাবৃত্তের সমীকরণ নির্ণয় কর</a:t>
            </a: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95330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bn-IN" dirty="0" smtClean="0"/>
              <a:t>পরাবৃত্তের </a:t>
            </a:r>
            <a:r>
              <a:rPr lang="bn-IN" dirty="0"/>
              <a:t>সমীকরণ নির্ণয় </a:t>
            </a:r>
            <a:r>
              <a:rPr lang="bn-IN" dirty="0" smtClean="0"/>
              <a:t>কর</a:t>
            </a:r>
            <a:r>
              <a:rPr lang="en-US" dirty="0" smtClean="0"/>
              <a:t> </a:t>
            </a:r>
            <a:r>
              <a:rPr lang="en-US" dirty="0" err="1" smtClean="0"/>
              <a:t>যার</a:t>
            </a:r>
            <a:r>
              <a:rPr lang="en-US" dirty="0" smtClean="0"/>
              <a:t> </a:t>
            </a:r>
            <a:r>
              <a:rPr lang="en-US" dirty="0" err="1" smtClean="0"/>
              <a:t>উপকেন্দ্র</a:t>
            </a:r>
            <a:r>
              <a:rPr lang="en-US" dirty="0" smtClean="0"/>
              <a:t>(- 1,3)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শীর্ষ</a:t>
            </a:r>
            <a:r>
              <a:rPr lang="en-US" dirty="0" smtClean="0"/>
              <a:t> (4,3)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err="1" smtClean="0"/>
              <a:t>অবস্থিত</a:t>
            </a:r>
            <a:r>
              <a:rPr lang="en-US" dirty="0" smtClean="0"/>
              <a:t>।</a:t>
            </a:r>
            <a:endParaRPr lang="bn-IN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9144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5064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User-PC\Desktop\New folder (2)\Camera\IMG_20180401_141028.jpg"/>
          <p:cNvPicPr>
            <a:picLocks noChangeAspect="1" noChangeArrowheads="1"/>
          </p:cNvPicPr>
          <p:nvPr/>
        </p:nvPicPr>
        <p:blipFill rotWithShape="1">
          <a:blip r:embed="rId2"/>
          <a:srcRect t="266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4539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User-PC\Desktop\New folder (2)\Camera\IMG_20180401_141637.jpg"/>
          <p:cNvPicPr>
            <a:picLocks noChangeAspect="1" noChangeArrowheads="1"/>
          </p:cNvPicPr>
          <p:nvPr/>
        </p:nvPicPr>
        <p:blipFill rotWithShape="1">
          <a:blip r:embed="rId2"/>
          <a:srcRect l="3408" r="3598" b="190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0394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4282" y="321774"/>
            <a:ext cx="6906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</a:rPr>
              <a:t>মূল্যায়ন</a:t>
            </a:r>
            <a:endParaRPr lang="en-US" sz="6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524000"/>
                <a:ext cx="8763000" cy="4479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/>
                  <a:t># নিচের তথ্যের আলোকে ১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ও </a:t>
                </a:r>
                <a:r>
                  <a:rPr lang="bn-IN" sz="2800" dirty="0"/>
                  <a:t>২</a:t>
                </a:r>
                <a:r>
                  <a:rPr lang="bn-IN" sz="2800" dirty="0" smtClean="0"/>
                  <a:t> </a:t>
                </a:r>
                <a:r>
                  <a:rPr lang="bn-IN" sz="2800" dirty="0"/>
                  <a:t>নং প্রশ্নের উ</a:t>
                </a:r>
                <a:r>
                  <a:rPr lang="en-US" sz="2800" dirty="0" err="1"/>
                  <a:t>ত্তর</a:t>
                </a:r>
                <a:r>
                  <a:rPr lang="bn-IN" sz="2800" dirty="0"/>
                  <a:t> </a:t>
                </a:r>
                <a:r>
                  <a:rPr lang="bn-IN" sz="2800" dirty="0" smtClean="0"/>
                  <a:t>দাওঃ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   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bn-IN" sz="2800" b="0" i="1" dirty="0" smtClean="0">
                        <a:latin typeface="Cambria Math"/>
                      </a:rPr>
                      <m:t>=−</m:t>
                    </m:r>
                    <m:r>
                      <a:rPr lang="en-US" sz="2800" b="0" i="1" dirty="0" smtClean="0">
                        <a:latin typeface="Cambria Math"/>
                      </a:rPr>
                      <m:t>𝑦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একটি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  <m:r>
                      <a:rPr lang="en-US" sz="2800" i="1" dirty="0">
                        <a:latin typeface="Cambria Math"/>
                      </a:rPr>
                      <m:t>কণিক।</m:t>
                    </m:r>
                  </m:oMath>
                </a14:m>
                <a:r>
                  <a:rPr lang="en-US" sz="2800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১</m:t>
                    </m:r>
                    <m:r>
                      <a:rPr lang="en-US" sz="2800" b="0" i="1" dirty="0" smtClean="0">
                        <a:latin typeface="Cambria Math"/>
                      </a:rPr>
                      <m:t>।কণিক</m:t>
                    </m:r>
                  </m:oMath>
                </a14:m>
                <a:r>
                  <a:rPr lang="bn-IN" sz="2800" dirty="0" smtClean="0"/>
                  <a:t>টির দিকাক্ষের সমীকরণ কোনটি ?</a:t>
                </a:r>
              </a:p>
              <a:p>
                <a:r>
                  <a:rPr lang="en-US" sz="2800" dirty="0" smtClean="0"/>
                  <a:t>     ক </a:t>
                </a:r>
                <a:r>
                  <a:rPr lang="en-US" sz="2800" dirty="0"/>
                  <a:t>) </a:t>
                </a:r>
                <a:r>
                  <a:rPr lang="en-US" sz="2800" dirty="0" smtClean="0"/>
                  <a:t>4x – 1=0 </a:t>
                </a:r>
                <a:r>
                  <a:rPr lang="bn-IN" sz="2800" dirty="0" smtClean="0"/>
                  <a:t>  </a:t>
                </a:r>
                <a:r>
                  <a:rPr lang="en-US" sz="2800" dirty="0" smtClean="0"/>
                  <a:t> খ</a:t>
                </a:r>
                <a:r>
                  <a:rPr lang="en-US" sz="2800" dirty="0"/>
                  <a:t>)  </a:t>
                </a:r>
                <a:r>
                  <a:rPr lang="en-US" sz="2800" dirty="0" smtClean="0"/>
                  <a:t>4x + 1= 0    গ</a:t>
                </a:r>
                <a:r>
                  <a:rPr lang="en-US" sz="2800" dirty="0"/>
                  <a:t>) </a:t>
                </a:r>
                <a:r>
                  <a:rPr lang="en-US" sz="2800" dirty="0" smtClean="0"/>
                  <a:t>4y – 1= 0    ঘ</a:t>
                </a:r>
                <a:r>
                  <a:rPr lang="en-US" sz="2800" dirty="0"/>
                  <a:t>)  </a:t>
                </a:r>
                <a:r>
                  <a:rPr lang="en-US" sz="2800" dirty="0" smtClean="0"/>
                  <a:t>4y + 1 =0 </a:t>
                </a:r>
              </a:p>
              <a:p>
                <a:r>
                  <a:rPr lang="en-US" sz="2800" dirty="0" smtClean="0"/>
                  <a:t>২।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কণিক</m:t>
                    </m:r>
                  </m:oMath>
                </a14:m>
                <a:r>
                  <a:rPr lang="bn-IN" sz="2800" dirty="0"/>
                  <a:t>টির </a:t>
                </a:r>
                <a:r>
                  <a:rPr lang="bn-IN" sz="2800" dirty="0" smtClean="0"/>
                  <a:t>উপকেন্</a:t>
                </a:r>
                <a:r>
                  <a:rPr lang="en-US" sz="2800" dirty="0" err="1" smtClean="0"/>
                  <a:t>দ্রের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স্থানাংক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কত</a:t>
                </a:r>
                <a:r>
                  <a:rPr lang="en-US" sz="2800" dirty="0" smtClean="0"/>
                  <a:t> </a:t>
                </a:r>
                <a:r>
                  <a:rPr lang="bn-IN" sz="2800" dirty="0" smtClean="0"/>
                  <a:t>? </a:t>
                </a:r>
              </a:p>
              <a:p>
                <a:r>
                  <a:rPr lang="bn-IN" sz="2800" dirty="0" smtClean="0"/>
                  <a:t>    </a:t>
                </a:r>
                <a:r>
                  <a:rPr lang="en-US" sz="2800" dirty="0" smtClean="0"/>
                  <a:t>ক 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     </a:t>
                </a:r>
                <a:r>
                  <a:rPr lang="en-US" sz="2800" dirty="0"/>
                  <a:t>খ)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,−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    </a:t>
                </a:r>
                <a:r>
                  <a:rPr lang="en-US" sz="2800" dirty="0"/>
                  <a:t>গ)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         </a:t>
                </a:r>
                <a:r>
                  <a:rPr lang="en-US" sz="2800" dirty="0"/>
                  <a:t>ঘ)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endParaRPr lang="en-US" sz="2800" dirty="0"/>
              </a:p>
              <a:p>
                <a:r>
                  <a:rPr lang="en-US" sz="2800" dirty="0" smtClean="0"/>
                  <a:t>৩।কেন্দ্র </a:t>
                </a:r>
                <a:r>
                  <a:rPr lang="en-US" sz="2800" dirty="0" err="1" smtClean="0"/>
                  <a:t>বিহীন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কণিক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কোনটি</a:t>
                </a:r>
                <a:r>
                  <a:rPr lang="en-US" sz="2800" dirty="0" smtClean="0"/>
                  <a:t> ?</a:t>
                </a:r>
                <a:endParaRPr lang="bn-IN" sz="2800" dirty="0" smtClean="0"/>
              </a:p>
              <a:p>
                <a:r>
                  <a:rPr lang="bn-IN" sz="2800" dirty="0" smtClean="0"/>
                  <a:t>    </a:t>
                </a:r>
                <a:r>
                  <a:rPr lang="en-US" sz="2800" dirty="0" smtClean="0"/>
                  <a:t>ক </a:t>
                </a:r>
                <a:r>
                  <a:rPr lang="en-US" sz="2800" dirty="0"/>
                  <a:t>) </a:t>
                </a:r>
                <a:r>
                  <a:rPr lang="en-US" sz="2800" dirty="0" err="1" smtClean="0"/>
                  <a:t>বৃত্ত</a:t>
                </a:r>
                <a:r>
                  <a:rPr lang="bn-IN" sz="2800" dirty="0" smtClean="0"/>
                  <a:t>            </a:t>
                </a:r>
                <a:r>
                  <a:rPr lang="en-US" sz="2800" dirty="0" smtClean="0"/>
                  <a:t>খ</a:t>
                </a:r>
                <a:r>
                  <a:rPr lang="en-US" sz="2800" dirty="0"/>
                  <a:t>) </a:t>
                </a:r>
                <a:r>
                  <a:rPr lang="bn-IN" sz="2800" dirty="0" smtClean="0"/>
                  <a:t>পরা</a:t>
                </a:r>
                <a:r>
                  <a:rPr lang="en-US" sz="2800" dirty="0" err="1" smtClean="0"/>
                  <a:t>বৃত্ত</a:t>
                </a:r>
                <a:r>
                  <a:rPr lang="bn-IN" sz="2800" dirty="0" smtClean="0"/>
                  <a:t>     </a:t>
                </a:r>
                <a:r>
                  <a:rPr lang="en-US" sz="2800" dirty="0" smtClean="0"/>
                  <a:t>গ</a:t>
                </a:r>
                <a:r>
                  <a:rPr lang="en-US" sz="2800" dirty="0"/>
                  <a:t>) </a:t>
                </a:r>
                <a:r>
                  <a:rPr lang="bn-IN" sz="2800" dirty="0" smtClean="0"/>
                  <a:t>উপ</a:t>
                </a:r>
                <a:r>
                  <a:rPr lang="en-US" sz="2800" dirty="0" err="1" smtClean="0"/>
                  <a:t>বৃত্ত</a:t>
                </a:r>
                <a:r>
                  <a:rPr lang="en-US" sz="2800" dirty="0" smtClean="0"/>
                  <a:t>   </a:t>
                </a:r>
                <a:r>
                  <a:rPr lang="bn-IN" sz="2800" dirty="0" smtClean="0"/>
                  <a:t>  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ঘ) </a:t>
                </a:r>
                <a:r>
                  <a:rPr lang="bn-IN" sz="2800" dirty="0" smtClean="0"/>
                  <a:t>অধি</a:t>
                </a:r>
                <a:r>
                  <a:rPr lang="en-US" sz="2800" dirty="0" err="1" smtClean="0"/>
                  <a:t>বৃত্ত</a:t>
                </a:r>
                <a:r>
                  <a:rPr lang="en-US" sz="2800" dirty="0" smtClean="0"/>
                  <a:t> </a:t>
                </a:r>
                <a:endParaRPr lang="en-US" sz="2800" dirty="0"/>
              </a:p>
              <a:p>
                <a:endParaRPr lang="en-US" dirty="0"/>
              </a:p>
              <a:p>
                <a:endParaRPr lang="b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0"/>
                <a:ext cx="8763000" cy="4479881"/>
              </a:xfrm>
              <a:prstGeom prst="rect">
                <a:avLst/>
              </a:prstGeom>
              <a:blipFill rotWithShape="1">
                <a:blip r:embed="rId2"/>
                <a:stretch>
                  <a:fillRect l="-1391" t="-1633" r="-3060" b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4953000" y="2971800"/>
            <a:ext cx="333375" cy="3494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819400" y="3962400"/>
            <a:ext cx="353418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2944218" y="4876800"/>
            <a:ext cx="332382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bn-IN" sz="4400" dirty="0" smtClean="0">
                    <a:solidFill>
                      <a:schemeClr val="tx1"/>
                    </a:solidFill>
                  </a:rPr>
                  <a:t>বাড়ীর কাজ  </a:t>
                </a:r>
                <a:endParaRPr lang="en-US" sz="4400" dirty="0" smtClean="0">
                  <a:solidFill>
                    <a:schemeClr val="tx1"/>
                  </a:solidFill>
                </a:endParaRPr>
              </a:p>
              <a:p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সৃজনশীল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দৃশ্যকল্প-১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দৃশ্যকল্প-২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800" dirty="0" smtClean="0">
                    <a:solidFill>
                      <a:schemeClr val="tx1"/>
                    </a:solidFill>
                  </a:rPr>
                  <a:t> 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/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ক. দৃশ্যকল্প-১হতে স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ঞ্চারপথের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উপকেন্দ্রের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স্থানাঙ্ক ও</a:t>
                </a:r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দিকাক্ষের</a:t>
                </a:r>
                <a:r>
                  <a:rPr lang="bn-IN" sz="2000" dirty="0">
                    <a:solidFill>
                      <a:schemeClr val="tx1"/>
                    </a:solidFill>
                  </a:rPr>
                  <a:t> সমীকরণ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নির্ণয় কর।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খ.দৃশ্যকল্প-১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এর কণিকটির কোন বিন্দুর ফোকাস দূরত্ব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8</m:t>
                    </m:r>
                  </m:oMath>
                </a14:m>
                <a:r>
                  <a:rPr lang="bn-IN" sz="2000" dirty="0" smtClean="0">
                    <a:solidFill>
                      <a:schemeClr val="tx1"/>
                    </a:solidFill>
                  </a:rPr>
                  <a:t> হলে ঐ বিন্দুর স্থানাঙ্ক নির্ণয়</a:t>
                </a:r>
              </a:p>
              <a:p>
                <a:pPr algn="l"/>
                <a:r>
                  <a:rPr lang="bn-IN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কর।  </a:t>
                </a:r>
              </a:p>
              <a:p>
                <a:pPr algn="l"/>
                <a:r>
                  <a:rPr lang="bn-IN" sz="2000" dirty="0" smtClean="0">
                    <a:solidFill>
                      <a:schemeClr val="tx1"/>
                    </a:solidFill>
                  </a:rPr>
                  <a:t>গ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দৃশ্যকল্প-২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এ উল্লেখিত পরাবৃত্তের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সমীকরণ নির্ণয়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কর।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333" t="-195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286000" y="297180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3848100" y="2133600"/>
            <a:ext cx="3238500" cy="1676400"/>
          </a:xfrm>
          <a:prstGeom prst="arc">
            <a:avLst>
              <a:gd name="adj1" fmla="val 5280821"/>
              <a:gd name="adj2" fmla="val 161742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24200" y="1981200"/>
            <a:ext cx="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2209800"/>
            <a:ext cx="1752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648200" y="2209800"/>
            <a:ext cx="2286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29718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S(- 1, 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1828800"/>
            <a:ext cx="101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314918" y="2072416"/>
            <a:ext cx="131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+y+1=0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87135" y="2971800"/>
            <a:ext cx="36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4600" y="3695028"/>
                <a:ext cx="838200" cy="37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95028"/>
                <a:ext cx="838200" cy="379656"/>
              </a:xfrm>
              <a:prstGeom prst="rect">
                <a:avLst/>
              </a:prstGeom>
              <a:blipFill rotWithShape="1">
                <a:blip r:embed="rId3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971800" y="1600198"/>
            <a:ext cx="60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81399" y="2971800"/>
            <a:ext cx="47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0" y="0"/>
            <a:ext cx="9144000" cy="1066800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ধন্যবাদ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5" name="Picture 4" descr="rose-animated-gif-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শিক্ষক পরিচিতি</a:t>
            </a:r>
          </a:p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</a:t>
            </a:r>
            <a:r>
              <a:rPr lang="bn-IN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  <a:r>
              <a:rPr lang="en-US" sz="3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bn-IN" sz="36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</a:t>
            </a:r>
            <a:r>
              <a:rPr lang="bn-I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অধ্যাপক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গণিত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  <a:r>
              <a:rPr lang="bn-IN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 ডিগ্রী কলেজ</a:t>
            </a:r>
            <a:endParaRPr lang="en-US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বলিহার,নওগাঁ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মোবাঃ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০১৭১৪৮৩৮৭২৫</a:t>
            </a:r>
          </a:p>
          <a:p>
            <a:pPr marL="0" indent="0">
              <a:buNone/>
            </a:pPr>
            <a:r>
              <a:rPr lang="en-US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mustahidulmath@gmail.com</a:t>
            </a:r>
            <a:endParaRPr lang="en-US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3277491" cy="40835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1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18066"/>
            <a:ext cx="9144000" cy="54476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দ্বাদশ</a:t>
            </a: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অধ্যায়ঃ ষষ্ট</a:t>
            </a:r>
          </a:p>
          <a:p>
            <a:r>
              <a:rPr lang="bn-I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5400" dirty="0" smtClean="0">
                <a:solidFill>
                  <a:srgbClr val="002060"/>
                </a:solidFill>
              </a:rPr>
              <a:t>কণিক(পরাবৃত্ত)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3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23529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1"/>
                </a:solidFill>
              </a:rPr>
              <a:t>শিখন ফল</a:t>
            </a:r>
          </a:p>
          <a:p>
            <a:endParaRPr lang="bn-IN" sz="3600" dirty="0" smtClean="0">
              <a:solidFill>
                <a:schemeClr val="tx1"/>
              </a:solidFill>
            </a:endParaRP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১। চিত্রের সাহায্যে কণিক উপস্থাপন করতে পারবে।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২। মূলবিন্দগামী পরাবৃত্তের সমীকরণ নির্ণয় করতে পারবে।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৩।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পরাবৃত্তের উপরিস্থত কোন বিন্দুর উপকেন্দ্রিক দূরত্ব দেওয়া থাকলে</a:t>
            </a: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 পরাবৃত্তের সমীকরণ </a:t>
            </a:r>
            <a:r>
              <a:rPr lang="bn-IN" sz="2400" dirty="0">
                <a:solidFill>
                  <a:schemeClr val="tx1"/>
                </a:solidFill>
              </a:rPr>
              <a:t>নির্ণয় করতে পারবে</a:t>
            </a:r>
            <a:r>
              <a:rPr lang="bn-IN" sz="2400" dirty="0" smtClean="0">
                <a:solidFill>
                  <a:schemeClr val="tx1"/>
                </a:solidFill>
              </a:rPr>
              <a:t>।  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৪।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উপকেন্দ্র ও নিয়ামকরেখা</a:t>
            </a:r>
            <a:r>
              <a:rPr lang="bn-IN" sz="2400" dirty="0">
                <a:solidFill>
                  <a:schemeClr val="tx1"/>
                </a:solidFill>
              </a:rPr>
              <a:t> দেওয়া </a:t>
            </a:r>
            <a:r>
              <a:rPr lang="bn-IN" sz="2400" dirty="0" smtClean="0">
                <a:solidFill>
                  <a:schemeClr val="tx1"/>
                </a:solidFill>
              </a:rPr>
              <a:t>থাকলে পরাবৃত্তের </a:t>
            </a:r>
            <a:r>
              <a:rPr lang="bn-IN" sz="2400" dirty="0">
                <a:solidFill>
                  <a:schemeClr val="tx1"/>
                </a:solidFill>
              </a:rPr>
              <a:t>সমীকরণ নির্ণয় 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করতে </a:t>
            </a:r>
            <a:r>
              <a:rPr lang="bn-IN" sz="2400" dirty="0">
                <a:solidFill>
                  <a:schemeClr val="tx1"/>
                </a:solidFill>
              </a:rPr>
              <a:t>পারবে।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৫। উপকেন্দ্র ও শীর্ষবিন্দু</a:t>
            </a:r>
            <a:r>
              <a:rPr lang="bn-IN" sz="2400" dirty="0">
                <a:solidFill>
                  <a:schemeClr val="tx1"/>
                </a:solidFill>
              </a:rPr>
              <a:t> দেওয়া থাকলে পরাবৃত্তের সমীকরণ নির্ণয় </a:t>
            </a:r>
            <a:endParaRPr lang="bn-IN" sz="2400" dirty="0" smtClean="0">
              <a:solidFill>
                <a:schemeClr val="tx1"/>
              </a:solidFill>
            </a:endParaRP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করতে </a:t>
            </a:r>
            <a:r>
              <a:rPr lang="bn-IN" sz="2400" dirty="0">
                <a:solidFill>
                  <a:schemeClr val="tx1"/>
                </a:solidFill>
              </a:rPr>
              <a:t>পারবে</a:t>
            </a:r>
            <a:r>
              <a:rPr lang="bn-IN" sz="2400" dirty="0" smtClean="0">
                <a:solidFill>
                  <a:schemeClr val="tx1"/>
                </a:solidFill>
              </a:rPr>
              <a:t>। </a:t>
            </a:r>
          </a:p>
          <a:p>
            <a:pPr algn="l"/>
            <a:r>
              <a:rPr lang="bn-IN" sz="2400" dirty="0" smtClean="0">
                <a:solidFill>
                  <a:schemeClr val="tx1"/>
                </a:solidFill>
              </a:rPr>
              <a:t>৬।</a:t>
            </a:r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শীর্ষবিন্দু ও </a:t>
            </a:r>
            <a:r>
              <a:rPr lang="bn-IN" sz="2400" dirty="0">
                <a:solidFill>
                  <a:schemeClr val="tx1"/>
                </a:solidFill>
              </a:rPr>
              <a:t>নিয়ামকরেখা দেওয়া থাকলে পরাবৃত্তের সমীকরণ </a:t>
            </a:r>
            <a:r>
              <a:rPr lang="bn-IN" sz="2400" dirty="0" smtClean="0">
                <a:solidFill>
                  <a:schemeClr val="tx1"/>
                </a:solidFill>
              </a:rPr>
              <a:t>নির্ণয়</a:t>
            </a:r>
          </a:p>
          <a:p>
            <a:pPr algn="l"/>
            <a:r>
              <a:rPr lang="bn-IN" sz="2400" dirty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   </a:t>
            </a:r>
            <a:r>
              <a:rPr lang="bn-IN" sz="2400" dirty="0">
                <a:solidFill>
                  <a:schemeClr val="tx1"/>
                </a:solidFill>
              </a:rPr>
              <a:t>করতে পারবে।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-PC\Desktop\New folder (2)\Camera\IMG_20180401_131224.jpg"/>
          <p:cNvPicPr>
            <a:picLocks noChangeAspect="1" noChangeArrowheads="1"/>
          </p:cNvPicPr>
          <p:nvPr/>
        </p:nvPicPr>
        <p:blipFill>
          <a:blip r:embed="rId2" cstate="print"/>
          <a:srcRect b="2222"/>
          <a:stretch>
            <a:fillRect/>
          </a:stretch>
        </p:blipFill>
        <p:spPr bwMode="auto">
          <a:xfrm>
            <a:off x="0" y="0"/>
            <a:ext cx="93138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7325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-PC\Desktop\New folder (2)\Camera\IMG_20180401_131811.jpg"/>
          <p:cNvPicPr>
            <a:picLocks noChangeAspect="1" noChangeArrowheads="1"/>
          </p:cNvPicPr>
          <p:nvPr/>
        </p:nvPicPr>
        <p:blipFill rotWithShape="1">
          <a:blip r:embed="rId2"/>
          <a:srcRect t="10285" b="5245"/>
          <a:stretch/>
        </p:blipFill>
        <p:spPr bwMode="auto">
          <a:xfrm>
            <a:off x="0" y="378040"/>
            <a:ext cx="9144000" cy="64799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0" y="8708"/>
            <a:ext cx="9144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                        প্রয়োজনীয় পরাবৃত্তের সূত্রাবলী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9453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-PC\Desktop\New folder (2)\Camera\IMG_20180401_132848.jpg"/>
          <p:cNvPicPr>
            <a:picLocks noChangeAspect="1" noChangeArrowheads="1"/>
          </p:cNvPicPr>
          <p:nvPr/>
        </p:nvPicPr>
        <p:blipFill rotWithShape="1">
          <a:blip r:embed="rId2" cstate="print"/>
          <a:srcRect t="2817" r="1285" b="140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311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457200"/>
            <a:ext cx="6172200" cy="1143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1821873"/>
            <a:ext cx="3276599" cy="4267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6576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(- 1,1) </a:t>
            </a:r>
            <a:r>
              <a:rPr lang="bn-IN" sz="2000" dirty="0" smtClean="0"/>
              <a:t>উপকেন্দ্র ও</a:t>
            </a:r>
            <a:r>
              <a:rPr lang="bn-IN" sz="2000" dirty="0"/>
              <a:t> </a:t>
            </a:r>
            <a:r>
              <a:rPr lang="en-US" sz="2000" dirty="0" smtClean="0"/>
              <a:t>x + y+1 = 0 </a:t>
            </a:r>
            <a:r>
              <a:rPr lang="bn-IN" sz="2000" dirty="0" smtClean="0"/>
              <a:t>নিয়ামকরেখাবিশিষ্ট</a:t>
            </a:r>
            <a:r>
              <a:rPr lang="en-US" sz="2000" dirty="0" smtClean="0"/>
              <a:t> </a:t>
            </a:r>
            <a:r>
              <a:rPr lang="bn-IN" sz="2000" dirty="0" smtClean="0"/>
              <a:t>পরাবৃত্তের </a:t>
            </a:r>
            <a:r>
              <a:rPr lang="bn-IN" sz="2000" dirty="0"/>
              <a:t>সমীকরণ নির্ণয় </a:t>
            </a:r>
            <a:r>
              <a:rPr lang="bn-IN" sz="2000" dirty="0" smtClean="0"/>
              <a:t>কর।</a:t>
            </a:r>
            <a:endParaRPr lang="bn-IN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ea typeface="Cambria Math"/>
              </a:rPr>
              <a:t>একক কাজের </a:t>
            </a:r>
            <a:r>
              <a:rPr lang="bn-IN" dirty="0" smtClean="0">
                <a:ea typeface="Cambria Math"/>
              </a:rPr>
              <a:t>সমাধান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err="1" smtClean="0">
                <a:ea typeface="Cambria Math"/>
              </a:rPr>
              <a:t>পরের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err="1" smtClean="0">
                <a:ea typeface="Cambria Math"/>
              </a:rPr>
              <a:t>পৃষ্টা</a:t>
            </a:r>
            <a:r>
              <a:rPr lang="en-US" dirty="0" smtClean="0">
                <a:ea typeface="Cambria Math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95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-PC\Desktop\New folder (2)\Camera\IMG_20180401_140342.jpg"/>
          <p:cNvPicPr>
            <a:picLocks noChangeAspect="1" noChangeArrowheads="1"/>
          </p:cNvPicPr>
          <p:nvPr/>
        </p:nvPicPr>
        <p:blipFill rotWithShape="1">
          <a:blip r:embed="rId2"/>
          <a:srcRect l="986" r="295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7445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2</cp:revision>
  <dcterms:created xsi:type="dcterms:W3CDTF">2006-08-16T00:00:00Z</dcterms:created>
  <dcterms:modified xsi:type="dcterms:W3CDTF">2020-05-28T07:14:53Z</dcterms:modified>
</cp:coreProperties>
</file>