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258" r:id="rId2"/>
    <p:sldId id="260" r:id="rId3"/>
    <p:sldId id="277" r:id="rId4"/>
    <p:sldId id="267" r:id="rId5"/>
    <p:sldId id="268" r:id="rId6"/>
    <p:sldId id="284" r:id="rId7"/>
    <p:sldId id="266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1E1C9-C9A8-4B2C-B8E1-86900A2D583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D67BB-0457-4417-A8E5-C94BFA9B8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90600" y="5334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orona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240" y="2902595"/>
            <a:ext cx="2217560" cy="212660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2895600"/>
          </a:xfrm>
          <a:prstGeom prst="rect">
            <a:avLst/>
          </a:prstGeom>
          <a:solidFill>
            <a:schemeClr val="tx2"/>
          </a:soli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onnyBanglaMJ" pitchFamily="2" charset="0"/>
                <a:ea typeface="+mn-ea"/>
                <a:cs typeface="+mn-cs"/>
              </a:rPr>
              <a:t>‡KvwfW-19 (K‡ivbv )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onnyBanglaMJ" pitchFamily="2" charset="0"/>
                <a:ea typeface="+mn-ea"/>
                <a:cs typeface="+mn-cs"/>
              </a:rPr>
              <a:t> fvBiv‡mi gnv`~‡h©v‡M we‡kl AbjvBb K¬v‡m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7200" y="3810000"/>
            <a:ext cx="8686800" cy="281940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19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onnyBanglaMJ" pitchFamily="2" charset="0"/>
                <a:ea typeface="+mn-ea"/>
                <a:cs typeface="+mn-cs"/>
              </a:rPr>
              <a:t>¯^</a:t>
            </a:r>
            <a:r>
              <a:rPr kumimoji="0" lang="en-US" sz="19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onnyBanglaMJ" pitchFamily="2" charset="0"/>
                <a:ea typeface="+mn-ea"/>
                <a:cs typeface="+mn-cs"/>
              </a:rPr>
              <a:t>vMZg</a:t>
            </a:r>
            <a:endParaRPr kumimoji="0" lang="en-US" sz="19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onnyBanglaMJ" pitchFamily="2" charset="0"/>
              <a:ea typeface="+mn-ea"/>
              <a:cs typeface="+mn-cs"/>
            </a:endParaRPr>
          </a:p>
        </p:txBody>
      </p:sp>
      <p:pic>
        <p:nvPicPr>
          <p:cNvPr id="6" name="Picture 5" descr="corana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192576"/>
            <a:ext cx="1524000" cy="1530803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524000"/>
            <a:ext cx="8001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FF0000"/>
                </a:solidFill>
              </a:rPr>
              <a:t>চতুর্থ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সূত্র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/>
              <a:t>সাধারণত</a:t>
            </a:r>
            <a:r>
              <a:rPr lang="en-US" sz="4000" dirty="0" smtClean="0"/>
              <a:t> </a:t>
            </a:r>
            <a:r>
              <a:rPr lang="en-US" sz="4000" dirty="0" err="1" smtClean="0"/>
              <a:t>সময়</a:t>
            </a:r>
            <a:r>
              <a:rPr lang="en-US" sz="4000" dirty="0" smtClean="0"/>
              <a:t> </a:t>
            </a:r>
            <a:r>
              <a:rPr lang="en-US" sz="4000" dirty="0" err="1" smtClean="0"/>
              <a:t>দেওয়া</a:t>
            </a:r>
            <a:r>
              <a:rPr lang="en-US" sz="4000" dirty="0" smtClean="0"/>
              <a:t> </a:t>
            </a:r>
            <a:r>
              <a:rPr lang="en-US" sz="4000" dirty="0" err="1" smtClean="0"/>
              <a:t>না</a:t>
            </a:r>
            <a:r>
              <a:rPr lang="en-US" sz="4000" dirty="0" smtClean="0"/>
              <a:t> </a:t>
            </a:r>
            <a:r>
              <a:rPr lang="en-US" sz="4000" dirty="0" err="1" smtClean="0"/>
              <a:t>থাকলে</a:t>
            </a:r>
            <a:r>
              <a:rPr lang="en-US" sz="4000" dirty="0" smtClean="0"/>
              <a:t> </a:t>
            </a:r>
            <a:r>
              <a:rPr lang="en-US" sz="4000" dirty="0" err="1" smtClean="0"/>
              <a:t>অতিক্রান্ত</a:t>
            </a:r>
            <a:r>
              <a:rPr lang="en-US" sz="4000" dirty="0" smtClean="0"/>
              <a:t> </a:t>
            </a:r>
            <a:r>
              <a:rPr lang="en-US" sz="4000" dirty="0" err="1" smtClean="0"/>
              <a:t>দূরত্ব</a:t>
            </a:r>
            <a:r>
              <a:rPr lang="en-US" sz="4000" dirty="0" smtClean="0"/>
              <a:t> </a:t>
            </a:r>
            <a:r>
              <a:rPr lang="en-US" sz="4000" dirty="0" err="1" smtClean="0"/>
              <a:t>বের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জন্য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ব্যবহার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হয়।যদি</a:t>
            </a:r>
            <a:r>
              <a:rPr lang="en-US" sz="4000" dirty="0" smtClean="0"/>
              <a:t> </a:t>
            </a:r>
            <a:r>
              <a:rPr lang="en-US" sz="4000" dirty="0" err="1" smtClean="0"/>
              <a:t>এমন</a:t>
            </a:r>
            <a:r>
              <a:rPr lang="en-US" sz="4000" dirty="0" smtClean="0"/>
              <a:t> </a:t>
            </a:r>
            <a:r>
              <a:rPr lang="en-US" sz="4000" dirty="0" err="1" smtClean="0"/>
              <a:t>ভাষা</a:t>
            </a:r>
            <a:r>
              <a:rPr lang="en-US" sz="4000" dirty="0" smtClean="0"/>
              <a:t> </a:t>
            </a:r>
            <a:r>
              <a:rPr lang="en-US" sz="4000" dirty="0" err="1" smtClean="0"/>
              <a:t>থাকে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যে</a:t>
            </a:r>
            <a:r>
              <a:rPr lang="en-US" sz="4000" dirty="0" smtClean="0"/>
              <a:t> </a:t>
            </a:r>
            <a:r>
              <a:rPr lang="en-US" sz="4000" dirty="0" err="1" smtClean="0"/>
              <a:t>ব্রেক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কত</a:t>
            </a:r>
            <a:r>
              <a:rPr lang="en-US" sz="4000" dirty="0" smtClean="0"/>
              <a:t> </a:t>
            </a:r>
            <a:r>
              <a:rPr lang="en-US" sz="4000" dirty="0" err="1" smtClean="0"/>
              <a:t>দূরত্ব</a:t>
            </a:r>
            <a:r>
              <a:rPr lang="en-US" sz="4000" dirty="0" smtClean="0"/>
              <a:t> </a:t>
            </a:r>
            <a:r>
              <a:rPr lang="en-US" sz="4000" dirty="0" err="1" smtClean="0"/>
              <a:t>অতিক্রম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করবে</a:t>
            </a:r>
            <a:r>
              <a:rPr lang="en-US" sz="4000" dirty="0" smtClean="0"/>
              <a:t>, </a:t>
            </a:r>
            <a:r>
              <a:rPr lang="en-US" sz="4000" dirty="0" err="1" smtClean="0"/>
              <a:t>তক্তা</a:t>
            </a:r>
            <a:r>
              <a:rPr lang="en-US" sz="4000" dirty="0" smtClean="0"/>
              <a:t> </a:t>
            </a:r>
            <a:r>
              <a:rPr lang="en-US" sz="4000" dirty="0" err="1" smtClean="0"/>
              <a:t>ভেদ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পারবে</a:t>
            </a:r>
            <a:r>
              <a:rPr lang="en-US" sz="4000" dirty="0" smtClean="0"/>
              <a:t> </a:t>
            </a:r>
            <a:r>
              <a:rPr lang="en-US" sz="4000" dirty="0" err="1" smtClean="0"/>
              <a:t>কি</a:t>
            </a:r>
            <a:r>
              <a:rPr lang="en-US" sz="4000" dirty="0" smtClean="0"/>
              <a:t> </a:t>
            </a:r>
            <a:r>
              <a:rPr lang="en-US" sz="4000" dirty="0" err="1" smtClean="0"/>
              <a:t>না</a:t>
            </a:r>
            <a:r>
              <a:rPr lang="en-US" sz="4000" dirty="0" smtClean="0"/>
              <a:t> </a:t>
            </a:r>
            <a:r>
              <a:rPr lang="en-US" sz="4000" dirty="0" err="1" smtClean="0"/>
              <a:t>ইত্যাদি</a:t>
            </a:r>
            <a:r>
              <a:rPr lang="en-US" sz="4000" dirty="0" smtClean="0"/>
              <a:t> </a:t>
            </a:r>
            <a:r>
              <a:rPr lang="en-US" sz="4000" dirty="0" err="1" smtClean="0"/>
              <a:t>বিষয়ের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জন্য</a:t>
            </a:r>
            <a:r>
              <a:rPr lang="en-US" sz="4000" dirty="0" smtClean="0"/>
              <a:t> এ </a:t>
            </a:r>
            <a:r>
              <a:rPr lang="en-US" sz="4000" dirty="0" err="1" smtClean="0"/>
              <a:t>সূত্র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প্রয়োগ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যায়</a:t>
            </a:r>
            <a:r>
              <a:rPr lang="en-US" sz="4000" dirty="0" smtClean="0"/>
              <a:t>। এ </a:t>
            </a:r>
            <a:r>
              <a:rPr lang="en-US" sz="4000" dirty="0" err="1" smtClean="0"/>
              <a:t>সূত্র</a:t>
            </a:r>
            <a:r>
              <a:rPr lang="en-US" sz="4000" dirty="0" smtClean="0"/>
              <a:t> </a:t>
            </a:r>
            <a:r>
              <a:rPr lang="en-US" sz="4000" dirty="0" err="1" smtClean="0"/>
              <a:t>থেকে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ত্বরণও</a:t>
            </a:r>
            <a:r>
              <a:rPr lang="en-US" sz="4000" dirty="0" smtClean="0"/>
              <a:t> </a:t>
            </a:r>
            <a:r>
              <a:rPr lang="en-US" sz="4000" dirty="0" err="1" smtClean="0"/>
              <a:t>বের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যায়</a:t>
            </a:r>
            <a:r>
              <a:rPr lang="en-US" sz="4000" dirty="0" smtClean="0"/>
              <a:t>।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গাণিতিক</a:t>
            </a:r>
            <a:r>
              <a:rPr lang="en-US" dirty="0" smtClean="0"/>
              <a:t> </a:t>
            </a:r>
            <a:r>
              <a:rPr lang="en-US" dirty="0" err="1" smtClean="0"/>
              <a:t>সমস্যা</a:t>
            </a:r>
            <a:endParaRPr lang="en-US" dirty="0"/>
          </a:p>
        </p:txBody>
      </p:sp>
      <p:pic>
        <p:nvPicPr>
          <p:cNvPr id="6" name="Content Placeholder 5" descr="Tig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905000"/>
            <a:ext cx="2571750" cy="1771650"/>
          </a:xfrm>
        </p:spPr>
      </p:pic>
      <p:pic>
        <p:nvPicPr>
          <p:cNvPr id="7" name="Picture 6" descr="De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752600"/>
            <a:ext cx="1752600" cy="17526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743200" y="2819400"/>
            <a:ext cx="3657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57600" y="3048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১০০ </a:t>
            </a:r>
            <a:r>
              <a:rPr lang="en-US" dirty="0" err="1" smtClean="0"/>
              <a:t>মিটার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3657601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সমবেগ</a:t>
            </a:r>
            <a:r>
              <a:rPr lang="en-US" dirty="0" smtClean="0"/>
              <a:t> ১২ </a:t>
            </a:r>
            <a:r>
              <a:rPr lang="en-US" dirty="0" err="1" smtClean="0"/>
              <a:t>মিটার</a:t>
            </a:r>
            <a:r>
              <a:rPr lang="en-US" dirty="0" smtClean="0"/>
              <a:t>/</a:t>
            </a:r>
            <a:r>
              <a:rPr lang="en-US" dirty="0" err="1" smtClean="0"/>
              <a:t>সেকেন্ড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37338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আদি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বেগ</a:t>
            </a:r>
            <a:r>
              <a:rPr lang="en-US" sz="2400" dirty="0" smtClean="0"/>
              <a:t> ০, </a:t>
            </a:r>
            <a:r>
              <a:rPr lang="en-US" sz="2400" dirty="0" err="1" smtClean="0"/>
              <a:t>ত্বরণ</a:t>
            </a:r>
            <a:r>
              <a:rPr lang="en-US" sz="2400" dirty="0" smtClean="0"/>
              <a:t> ৪ </a:t>
            </a:r>
            <a:r>
              <a:rPr lang="en-US" sz="2400" dirty="0" err="1" smtClean="0"/>
              <a:t>মিটার</a:t>
            </a:r>
            <a:r>
              <a:rPr lang="en-US" sz="2400" dirty="0" smtClean="0"/>
              <a:t>/</a:t>
            </a:r>
            <a:r>
              <a:rPr lang="en-US" sz="2400" dirty="0" err="1" smtClean="0"/>
              <a:t>সেকেন্ড</a:t>
            </a:r>
            <a:endParaRPr lang="en-US" sz="2400" dirty="0"/>
          </a:p>
        </p:txBody>
      </p:sp>
      <p:sp>
        <p:nvSpPr>
          <p:cNvPr id="15" name="Freeform 14"/>
          <p:cNvSpPr/>
          <p:nvPr/>
        </p:nvSpPr>
        <p:spPr>
          <a:xfrm>
            <a:off x="2546252" y="4076897"/>
            <a:ext cx="267286" cy="241080"/>
          </a:xfrm>
          <a:custGeom>
            <a:avLst/>
            <a:gdLst>
              <a:gd name="connsiteX0" fmla="*/ 0 w 267286"/>
              <a:gd name="connsiteY0" fmla="*/ 73072 h 241080"/>
              <a:gd name="connsiteX1" fmla="*/ 56271 w 267286"/>
              <a:gd name="connsiteY1" fmla="*/ 2734 h 241080"/>
              <a:gd name="connsiteX2" fmla="*/ 112542 w 267286"/>
              <a:gd name="connsiteY2" fmla="*/ 16801 h 241080"/>
              <a:gd name="connsiteX3" fmla="*/ 126610 w 267286"/>
              <a:gd name="connsiteY3" fmla="*/ 185614 h 241080"/>
              <a:gd name="connsiteX4" fmla="*/ 98474 w 267286"/>
              <a:gd name="connsiteY4" fmla="*/ 227817 h 241080"/>
              <a:gd name="connsiteX5" fmla="*/ 140677 w 267286"/>
              <a:gd name="connsiteY5" fmla="*/ 213749 h 241080"/>
              <a:gd name="connsiteX6" fmla="*/ 211016 w 267286"/>
              <a:gd name="connsiteY6" fmla="*/ 199681 h 241080"/>
              <a:gd name="connsiteX7" fmla="*/ 267286 w 267286"/>
              <a:gd name="connsiteY7" fmla="*/ 157478 h 24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286" h="241080">
                <a:moveTo>
                  <a:pt x="0" y="73072"/>
                </a:moveTo>
                <a:cubicBezTo>
                  <a:pt x="10645" y="41139"/>
                  <a:pt x="11729" y="9097"/>
                  <a:pt x="56271" y="2734"/>
                </a:cubicBezTo>
                <a:cubicBezTo>
                  <a:pt x="75411" y="0"/>
                  <a:pt x="93785" y="12112"/>
                  <a:pt x="112542" y="16801"/>
                </a:cubicBezTo>
                <a:cubicBezTo>
                  <a:pt x="169398" y="73659"/>
                  <a:pt x="158346" y="48090"/>
                  <a:pt x="126610" y="185614"/>
                </a:cubicBezTo>
                <a:cubicBezTo>
                  <a:pt x="122808" y="202088"/>
                  <a:pt x="90913" y="212694"/>
                  <a:pt x="98474" y="227817"/>
                </a:cubicBezTo>
                <a:cubicBezTo>
                  <a:pt x="105105" y="241080"/>
                  <a:pt x="126291" y="217346"/>
                  <a:pt x="140677" y="213749"/>
                </a:cubicBezTo>
                <a:cubicBezTo>
                  <a:pt x="163874" y="207950"/>
                  <a:pt x="187570" y="204370"/>
                  <a:pt x="211016" y="199681"/>
                </a:cubicBezTo>
                <a:cubicBezTo>
                  <a:pt x="258737" y="167868"/>
                  <a:pt x="241264" y="183502"/>
                  <a:pt x="267286" y="15747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49530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প্রশ্ন</a:t>
            </a:r>
            <a:r>
              <a:rPr lang="en-US" dirty="0" smtClean="0"/>
              <a:t>: </a:t>
            </a:r>
            <a:r>
              <a:rPr lang="en-US" dirty="0" err="1" smtClean="0"/>
              <a:t>বাঘ</a:t>
            </a:r>
            <a:r>
              <a:rPr lang="en-US" dirty="0" smtClean="0"/>
              <a:t> </a:t>
            </a:r>
            <a:r>
              <a:rPr lang="en-US" dirty="0" err="1" smtClean="0"/>
              <a:t>হরিণকে</a:t>
            </a:r>
            <a:r>
              <a:rPr lang="en-US" dirty="0" smtClean="0"/>
              <a:t> </a:t>
            </a:r>
            <a:r>
              <a:rPr lang="en-US" dirty="0" err="1" smtClean="0"/>
              <a:t>ধরতে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না</a:t>
            </a:r>
            <a:r>
              <a:rPr lang="en-US" dirty="0" smtClean="0"/>
              <a:t>? </a:t>
            </a:r>
            <a:r>
              <a:rPr lang="en-US" dirty="0" err="1" smtClean="0"/>
              <a:t>গাণিতিক</a:t>
            </a:r>
            <a:r>
              <a:rPr lang="en-US" dirty="0" smtClean="0"/>
              <a:t> </a:t>
            </a:r>
            <a:r>
              <a:rPr lang="en-US" dirty="0" err="1" smtClean="0"/>
              <a:t>বিশ্লেষণের</a:t>
            </a:r>
            <a:r>
              <a:rPr lang="en-US" dirty="0" smtClean="0"/>
              <a:t> </a:t>
            </a:r>
            <a:r>
              <a:rPr lang="en-US" dirty="0" err="1" smtClean="0"/>
              <a:t>মাধ্যমে</a:t>
            </a:r>
            <a:r>
              <a:rPr lang="en-US" dirty="0" smtClean="0"/>
              <a:t> </a:t>
            </a:r>
            <a:r>
              <a:rPr lang="en-US" dirty="0" err="1" smtClean="0"/>
              <a:t>মন্তব্য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066800"/>
            <a:ext cx="861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B0F0"/>
                </a:solidFill>
              </a:rPr>
              <a:t>এই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ধরণের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গাণিতিক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সমস্যার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সমাধান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করার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ক্ষেত্রে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প্রথমেই</a:t>
            </a:r>
            <a:r>
              <a:rPr lang="en-US" sz="3200" dirty="0" smtClean="0">
                <a:solidFill>
                  <a:srgbClr val="00B0F0"/>
                </a:solidFill>
              </a:rPr>
              <a:t>  </a:t>
            </a:r>
            <a:r>
              <a:rPr lang="en-US" sz="3200" dirty="0" err="1" smtClean="0">
                <a:solidFill>
                  <a:srgbClr val="00B0F0"/>
                </a:solidFill>
              </a:rPr>
              <a:t>ধরে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নিতে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হবে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যে</a:t>
            </a:r>
            <a:r>
              <a:rPr lang="en-US" sz="3200" dirty="0" smtClean="0">
                <a:solidFill>
                  <a:srgbClr val="00B0F0"/>
                </a:solidFill>
              </a:rPr>
              <a:t>, t </a:t>
            </a:r>
            <a:r>
              <a:rPr lang="en-US" sz="3200" dirty="0" err="1" smtClean="0">
                <a:solidFill>
                  <a:srgbClr val="00B0F0"/>
                </a:solidFill>
              </a:rPr>
              <a:t>সময়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পর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ধরতে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পারবে</a:t>
            </a:r>
            <a:r>
              <a:rPr lang="en-US" sz="3200" dirty="0" smtClean="0">
                <a:solidFill>
                  <a:srgbClr val="00B0F0"/>
                </a:solidFill>
              </a:rPr>
              <a:t>।</a:t>
            </a:r>
            <a:r>
              <a:rPr lang="en-US" sz="3200" dirty="0" smtClean="0"/>
              <a:t> </a:t>
            </a:r>
            <a:r>
              <a:rPr lang="en-US" sz="3200" dirty="0" err="1" smtClean="0"/>
              <a:t>এরপর</a:t>
            </a:r>
            <a:r>
              <a:rPr lang="en-US" sz="3200" dirty="0" smtClean="0"/>
              <a:t> </a:t>
            </a:r>
            <a:r>
              <a:rPr lang="en-US" sz="3200" dirty="0" err="1" smtClean="0"/>
              <a:t>উভয়েরই</a:t>
            </a:r>
            <a:r>
              <a:rPr lang="en-US" sz="3200" dirty="0" smtClean="0"/>
              <a:t> t  </a:t>
            </a:r>
            <a:r>
              <a:rPr lang="en-US" sz="3200" dirty="0" err="1" smtClean="0"/>
              <a:t>সময়ে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অতিক্রান্ত</a:t>
            </a:r>
            <a:r>
              <a:rPr lang="en-US" sz="3200" dirty="0" smtClean="0"/>
              <a:t> </a:t>
            </a:r>
            <a:r>
              <a:rPr lang="en-US" sz="3200" dirty="0" err="1" smtClean="0"/>
              <a:t>দূরত্ব</a:t>
            </a:r>
            <a:r>
              <a:rPr lang="en-US" sz="3200" dirty="0" smtClean="0"/>
              <a:t> </a:t>
            </a:r>
            <a:r>
              <a:rPr lang="en-US" sz="3200" dirty="0" err="1" smtClean="0"/>
              <a:t>বের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পিছনে</a:t>
            </a:r>
            <a:r>
              <a:rPr lang="en-US" sz="3200" dirty="0" smtClean="0"/>
              <a:t> </a:t>
            </a:r>
            <a:r>
              <a:rPr lang="en-US" sz="3200" dirty="0" err="1" smtClean="0"/>
              <a:t>যে</a:t>
            </a:r>
            <a:r>
              <a:rPr lang="en-US" sz="3200" dirty="0" smtClean="0"/>
              <a:t> </a:t>
            </a:r>
            <a:r>
              <a:rPr lang="en-US" sz="3200" dirty="0" err="1" smtClean="0"/>
              <a:t>আছে</a:t>
            </a:r>
            <a:r>
              <a:rPr lang="en-US" sz="3200" dirty="0" smtClean="0"/>
              <a:t> </a:t>
            </a:r>
            <a:r>
              <a:rPr lang="en-US" sz="3200" dirty="0" err="1" smtClean="0"/>
              <a:t>তার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সাথে</a:t>
            </a:r>
            <a:r>
              <a:rPr lang="en-US" sz="3200" dirty="0" smtClean="0"/>
              <a:t> </a:t>
            </a:r>
            <a:r>
              <a:rPr lang="en-US" sz="3200" dirty="0" err="1" smtClean="0"/>
              <a:t>যতটুকু</a:t>
            </a:r>
            <a:r>
              <a:rPr lang="en-US" sz="3200" dirty="0" smtClean="0"/>
              <a:t> </a:t>
            </a:r>
            <a:r>
              <a:rPr lang="en-US" sz="3200" dirty="0" err="1" smtClean="0"/>
              <a:t>পিছনে</a:t>
            </a:r>
            <a:r>
              <a:rPr lang="en-US" sz="3200" dirty="0" smtClean="0"/>
              <a:t> </a:t>
            </a:r>
            <a:r>
              <a:rPr lang="en-US" sz="3200" dirty="0" err="1" smtClean="0"/>
              <a:t>ছিল</a:t>
            </a:r>
            <a:r>
              <a:rPr lang="en-US" sz="3200" dirty="0" smtClean="0"/>
              <a:t> </a:t>
            </a:r>
            <a:r>
              <a:rPr lang="en-US" sz="3200" dirty="0" err="1" smtClean="0"/>
              <a:t>তা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বিয়োগ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সামনের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যে</a:t>
            </a:r>
            <a:r>
              <a:rPr lang="en-US" sz="3200" dirty="0" smtClean="0"/>
              <a:t> </a:t>
            </a:r>
            <a:r>
              <a:rPr lang="en-US" sz="3200" dirty="0" err="1" smtClean="0"/>
              <a:t>তার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অতিক্রান্ত</a:t>
            </a:r>
            <a:r>
              <a:rPr lang="en-US" sz="3200" dirty="0" smtClean="0"/>
              <a:t> </a:t>
            </a:r>
            <a:r>
              <a:rPr lang="en-US" sz="3200" dirty="0" err="1" smtClean="0"/>
              <a:t>দূরত্ব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দিখিয়ে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সমাধান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করলেই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সময়</a:t>
            </a:r>
            <a:r>
              <a:rPr lang="en-US" sz="3200" dirty="0" smtClean="0"/>
              <a:t> </a:t>
            </a:r>
            <a:r>
              <a:rPr lang="en-US" sz="3200" dirty="0" err="1" smtClean="0"/>
              <a:t>এর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পাওয়া</a:t>
            </a:r>
            <a:r>
              <a:rPr lang="en-US" sz="3200" dirty="0" smtClean="0"/>
              <a:t> </a:t>
            </a:r>
            <a:r>
              <a:rPr lang="en-US" sz="3200" dirty="0" err="1" smtClean="0"/>
              <a:t>যায়</a:t>
            </a:r>
            <a:r>
              <a:rPr lang="en-US" sz="3200" dirty="0" smtClean="0"/>
              <a:t>। </a:t>
            </a:r>
            <a:r>
              <a:rPr lang="en-US" sz="3200" dirty="0" err="1" smtClean="0"/>
              <a:t>তবে</a:t>
            </a:r>
            <a:r>
              <a:rPr lang="en-US" sz="3200" dirty="0" smtClean="0"/>
              <a:t> </a:t>
            </a:r>
            <a:r>
              <a:rPr lang="en-US" sz="3200" dirty="0" err="1" smtClean="0"/>
              <a:t>মনে</a:t>
            </a:r>
            <a:r>
              <a:rPr lang="en-US" sz="3200" dirty="0" smtClean="0"/>
              <a:t> </a:t>
            </a:r>
            <a:r>
              <a:rPr lang="en-US" sz="3200" dirty="0" err="1" smtClean="0"/>
              <a:t>রাখতে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হবে</a:t>
            </a:r>
            <a:r>
              <a:rPr lang="en-US" sz="3200" dirty="0" smtClean="0"/>
              <a:t> </a:t>
            </a:r>
            <a:r>
              <a:rPr lang="en-US" sz="3200" dirty="0" err="1" smtClean="0"/>
              <a:t>অনেক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সময়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সমাধানের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জন্য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দ্বিঘাত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সমীকরণের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প্রয়োজন</a:t>
            </a:r>
            <a:r>
              <a:rPr lang="en-US" sz="3200" dirty="0" smtClean="0"/>
              <a:t> </a:t>
            </a:r>
            <a:r>
              <a:rPr lang="en-US" sz="3200" dirty="0" err="1" smtClean="0"/>
              <a:t>হতে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পারে</a:t>
            </a:r>
            <a:r>
              <a:rPr lang="en-US" sz="3200" dirty="0" smtClean="0"/>
              <a:t>।</a:t>
            </a:r>
            <a:r>
              <a:rPr lang="en-US" sz="3200" dirty="0" smtClean="0"/>
              <a:t> </a:t>
            </a:r>
            <a:r>
              <a:rPr lang="en-US" sz="3200" dirty="0" err="1" smtClean="0"/>
              <a:t>বা</a:t>
            </a:r>
            <a:r>
              <a:rPr lang="en-US" sz="3200" dirty="0" smtClean="0"/>
              <a:t> </a:t>
            </a:r>
            <a:r>
              <a:rPr lang="en-US" sz="3200" dirty="0" err="1" smtClean="0"/>
              <a:t>সামনের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যে</a:t>
            </a:r>
            <a:r>
              <a:rPr lang="en-US" sz="3200" dirty="0" smtClean="0"/>
              <a:t> </a:t>
            </a:r>
            <a:r>
              <a:rPr lang="en-US" sz="3200" dirty="0" err="1" smtClean="0"/>
              <a:t>আছে</a:t>
            </a:r>
            <a:r>
              <a:rPr lang="en-US" sz="3200" dirty="0" smtClean="0"/>
              <a:t> </a:t>
            </a:r>
            <a:r>
              <a:rPr lang="en-US" sz="3200" dirty="0" err="1" smtClean="0"/>
              <a:t>তার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সাথে</a:t>
            </a:r>
            <a:r>
              <a:rPr lang="en-US" sz="3200" dirty="0" smtClean="0"/>
              <a:t> </a:t>
            </a:r>
            <a:r>
              <a:rPr lang="en-US" sz="3200" dirty="0" err="1" smtClean="0"/>
              <a:t>যোগ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ও </a:t>
            </a:r>
            <a:r>
              <a:rPr lang="en-US" sz="3200" dirty="0" err="1" smtClean="0"/>
              <a:t>করা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যায়</a:t>
            </a:r>
            <a:r>
              <a:rPr lang="en-US" sz="3200" dirty="0" smtClean="0"/>
              <a:t>।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3784209" y="2601040"/>
            <a:ext cx="98474" cy="29618"/>
          </a:xfrm>
          <a:custGeom>
            <a:avLst/>
            <a:gdLst>
              <a:gd name="connsiteX0" fmla="*/ 0 w 98474"/>
              <a:gd name="connsiteY0" fmla="*/ 29618 h 29618"/>
              <a:gd name="connsiteX1" fmla="*/ 98474 w 98474"/>
              <a:gd name="connsiteY1" fmla="*/ 1483 h 29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8474" h="29618">
                <a:moveTo>
                  <a:pt x="0" y="29618"/>
                </a:moveTo>
                <a:cubicBezTo>
                  <a:pt x="88855" y="0"/>
                  <a:pt x="54749" y="1483"/>
                  <a:pt x="98474" y="148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295400"/>
            <a:ext cx="9144000" cy="6350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ধরি</a:t>
            </a:r>
            <a:r>
              <a:rPr lang="en-US" sz="2800" dirty="0" smtClean="0"/>
              <a:t>, t </a:t>
            </a:r>
            <a:r>
              <a:rPr lang="en-US" sz="2800" dirty="0" err="1" smtClean="0"/>
              <a:t>সময়</a:t>
            </a:r>
            <a:r>
              <a:rPr lang="en-US" sz="2800" dirty="0" smtClean="0"/>
              <a:t> </a:t>
            </a:r>
            <a:r>
              <a:rPr lang="en-US" sz="2800" dirty="0" err="1" smtClean="0"/>
              <a:t>পর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বাঘ</a:t>
            </a:r>
            <a:r>
              <a:rPr lang="en-US" sz="2800" dirty="0" smtClean="0"/>
              <a:t> </a:t>
            </a:r>
            <a:r>
              <a:rPr lang="en-US" sz="2800" dirty="0" err="1" smtClean="0"/>
              <a:t>হরিণকে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ধরতে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</a:p>
          <a:p>
            <a:r>
              <a:rPr lang="en-US" sz="2800" dirty="0" err="1" smtClean="0">
                <a:solidFill>
                  <a:srgbClr val="00B0F0"/>
                </a:solidFill>
              </a:rPr>
              <a:t>বাঘের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ক্ষেত্রে</a:t>
            </a:r>
            <a:r>
              <a:rPr lang="en-US" sz="2800" dirty="0" smtClean="0">
                <a:solidFill>
                  <a:srgbClr val="00B0F0"/>
                </a:solidFill>
              </a:rPr>
              <a:t>,</a:t>
            </a:r>
          </a:p>
          <a:p>
            <a:r>
              <a:rPr lang="en-US" sz="2800" dirty="0" err="1" smtClean="0"/>
              <a:t>আদি</a:t>
            </a:r>
            <a:r>
              <a:rPr lang="en-US" sz="2800" dirty="0" smtClean="0"/>
              <a:t> </a:t>
            </a:r>
            <a:r>
              <a:rPr lang="en-US" sz="2800" dirty="0" err="1" smtClean="0"/>
              <a:t>বেগ</a:t>
            </a:r>
            <a:r>
              <a:rPr lang="en-US" sz="2800" dirty="0" smtClean="0"/>
              <a:t>, u =0 ms</a:t>
            </a:r>
            <a:r>
              <a:rPr lang="en-US" sz="2800" baseline="30000" dirty="0" smtClean="0"/>
              <a:t>-1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ত্বরণ</a:t>
            </a:r>
            <a:r>
              <a:rPr lang="en-US" sz="2800" dirty="0" smtClean="0"/>
              <a:t>, a =4 ms</a:t>
            </a:r>
            <a:r>
              <a:rPr lang="en-US" sz="2800" baseline="30000" dirty="0" smtClean="0"/>
              <a:t>-2</a:t>
            </a:r>
          </a:p>
          <a:p>
            <a:r>
              <a:rPr lang="en-US" sz="2800" baseline="30000" dirty="0" err="1" smtClean="0"/>
              <a:t>সময়</a:t>
            </a:r>
            <a:r>
              <a:rPr lang="en-US" sz="2800" baseline="30000" dirty="0" smtClean="0"/>
              <a:t>,=t</a:t>
            </a:r>
          </a:p>
          <a:p>
            <a:r>
              <a:rPr lang="en-US" sz="2800" baseline="30000" dirty="0" err="1" smtClean="0"/>
              <a:t>সতরাং</a:t>
            </a:r>
            <a:r>
              <a:rPr lang="en-US" sz="2800" dirty="0" smtClean="0"/>
              <a:t>   t </a:t>
            </a:r>
            <a:r>
              <a:rPr lang="en-US" sz="2800" dirty="0" err="1" smtClean="0"/>
              <a:t>সময়ে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বাঘের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অতিক্রান্ত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দূরত্ব</a:t>
            </a:r>
            <a:r>
              <a:rPr lang="en-US" sz="2800" dirty="0" smtClean="0"/>
              <a:t>    S</a:t>
            </a:r>
            <a:r>
              <a:rPr lang="en-US" sz="2800" baseline="-25000" dirty="0" smtClean="0"/>
              <a:t>t</a:t>
            </a:r>
            <a:r>
              <a:rPr lang="en-US" sz="2800" dirty="0" smtClean="0"/>
              <a:t> =</a:t>
            </a:r>
            <a:r>
              <a:rPr lang="en-US" sz="2800" dirty="0" err="1" smtClean="0"/>
              <a:t>ut</a:t>
            </a:r>
            <a:r>
              <a:rPr lang="en-US" sz="2800" dirty="0" smtClean="0"/>
              <a:t>   + 1/2at</a:t>
            </a:r>
            <a:r>
              <a:rPr lang="en-US" sz="2800" baseline="30000" dirty="0" smtClean="0"/>
              <a:t>2</a:t>
            </a:r>
            <a:endParaRPr lang="en-US" sz="2800" dirty="0" smtClean="0"/>
          </a:p>
          <a:p>
            <a:r>
              <a:rPr lang="en-US" sz="2800" dirty="0" smtClean="0"/>
              <a:t>                                                                 S</a:t>
            </a:r>
            <a:r>
              <a:rPr lang="en-US" sz="2800" baseline="-25000" dirty="0" smtClean="0"/>
              <a:t>t = 0 × t    + ½ ×4×</a:t>
            </a:r>
            <a:r>
              <a:rPr lang="en-US" sz="2800" dirty="0" smtClean="0"/>
              <a:t> t</a:t>
            </a:r>
            <a:r>
              <a:rPr lang="en-US" sz="2800" baseline="30000" dirty="0" smtClean="0"/>
              <a:t>2</a:t>
            </a:r>
            <a:endParaRPr lang="en-US" sz="2800" dirty="0" smtClean="0"/>
          </a:p>
          <a:p>
            <a:r>
              <a:rPr lang="en-US" sz="2800" dirty="0" smtClean="0"/>
              <a:t>                                                                S</a:t>
            </a:r>
            <a:r>
              <a:rPr lang="en-US" sz="2800" baseline="-25000" dirty="0" smtClean="0"/>
              <a:t>t =</a:t>
            </a:r>
            <a:r>
              <a:rPr lang="en-US" sz="2800" b="1" dirty="0" smtClean="0"/>
              <a:t>2</a:t>
            </a:r>
            <a:r>
              <a:rPr lang="en-US" sz="2800" dirty="0" smtClean="0"/>
              <a:t>t</a:t>
            </a:r>
            <a:r>
              <a:rPr lang="en-US" sz="2800" baseline="30000" dirty="0" smtClean="0"/>
              <a:t>2</a:t>
            </a:r>
          </a:p>
          <a:p>
            <a:r>
              <a:rPr lang="en-US" sz="3200" baseline="30000" dirty="0" err="1" smtClean="0">
                <a:solidFill>
                  <a:srgbClr val="00B0F0"/>
                </a:solidFill>
              </a:rPr>
              <a:t>হরিণের</a:t>
            </a:r>
            <a:r>
              <a:rPr lang="en-US" sz="3200" baseline="30000" dirty="0" smtClean="0">
                <a:solidFill>
                  <a:srgbClr val="00B0F0"/>
                </a:solidFill>
              </a:rPr>
              <a:t> </a:t>
            </a:r>
            <a:r>
              <a:rPr lang="en-US" sz="3200" baseline="30000" dirty="0" err="1" smtClean="0">
                <a:solidFill>
                  <a:srgbClr val="00B0F0"/>
                </a:solidFill>
              </a:rPr>
              <a:t>ক্ষেত্রে</a:t>
            </a:r>
            <a:r>
              <a:rPr lang="en-US" sz="3200" baseline="30000" dirty="0" smtClean="0">
                <a:solidFill>
                  <a:srgbClr val="00B0F0"/>
                </a:solidFill>
              </a:rPr>
              <a:t>,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/>
              <a:t>সম</a:t>
            </a:r>
            <a:r>
              <a:rPr lang="en-US" sz="2800" dirty="0" smtClean="0"/>
              <a:t> </a:t>
            </a:r>
            <a:r>
              <a:rPr lang="en-US" sz="2800" dirty="0" err="1" smtClean="0"/>
              <a:t>বেগ</a:t>
            </a:r>
            <a:r>
              <a:rPr lang="en-US" sz="2800" dirty="0" smtClean="0"/>
              <a:t>,  v</a:t>
            </a:r>
            <a:endParaRPr lang="en-US" sz="2800" baseline="30000" dirty="0" smtClean="0"/>
          </a:p>
          <a:p>
            <a:r>
              <a:rPr lang="en-US" sz="2800" baseline="30000" dirty="0" err="1" smtClean="0"/>
              <a:t>সতরাং</a:t>
            </a:r>
            <a:r>
              <a:rPr lang="en-US" sz="2800" baseline="30000" dirty="0" smtClean="0"/>
              <a:t>,</a:t>
            </a:r>
            <a:r>
              <a:rPr lang="en-US" sz="2800" dirty="0" smtClean="0"/>
              <a:t> t </a:t>
            </a:r>
            <a:r>
              <a:rPr lang="en-US" sz="2800" dirty="0" err="1" smtClean="0"/>
              <a:t>সময়ে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হরিণের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অতিক্রান্ত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দূরত্ব</a:t>
            </a:r>
            <a:r>
              <a:rPr lang="en-US" sz="2800" baseline="30000" dirty="0" smtClean="0"/>
              <a:t> </a:t>
            </a:r>
            <a:r>
              <a:rPr lang="en-US" sz="2800" baseline="30000" dirty="0" err="1" smtClean="0"/>
              <a:t>S</a:t>
            </a:r>
            <a:r>
              <a:rPr lang="en-US" sz="2800" baseline="-25000" dirty="0" err="1" smtClean="0"/>
              <a:t>d</a:t>
            </a:r>
            <a:r>
              <a:rPr lang="en-US" sz="2800" dirty="0" smtClean="0"/>
              <a:t> = </a:t>
            </a:r>
            <a:r>
              <a:rPr lang="en-US" sz="2800" dirty="0" err="1" smtClean="0"/>
              <a:t>v×t</a:t>
            </a:r>
            <a:endParaRPr lang="en-US" sz="2800" dirty="0" smtClean="0"/>
          </a:p>
          <a:p>
            <a:r>
              <a:rPr lang="en-US" sz="2800" baseline="30000" dirty="0" smtClean="0"/>
              <a:t>                                                                                               </a:t>
            </a:r>
            <a:r>
              <a:rPr lang="en-US" sz="2800" baseline="30000" dirty="0" err="1" smtClean="0"/>
              <a:t>S</a:t>
            </a:r>
            <a:r>
              <a:rPr lang="en-US" sz="2800" baseline="-25000" dirty="0" err="1" smtClean="0"/>
              <a:t>d</a:t>
            </a:r>
            <a:r>
              <a:rPr lang="en-US" sz="2800" dirty="0" smtClean="0"/>
              <a:t>=12t </a:t>
            </a:r>
          </a:p>
          <a:p>
            <a:endParaRPr lang="en-US" b="1" dirty="0" smtClean="0"/>
          </a:p>
          <a:p>
            <a:r>
              <a:rPr lang="en-US" b="1" dirty="0" smtClean="0"/>
              <a:t>                           </a:t>
            </a:r>
            <a:endParaRPr lang="en-US" baseline="-25000" dirty="0" smtClean="0"/>
          </a:p>
          <a:p>
            <a:r>
              <a:rPr lang="en-US" baseline="-25000" dirty="0" smtClean="0"/>
              <a:t>                                        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                                                10</a:t>
            </a:r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447800"/>
            <a:ext cx="84582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শর্ত</a:t>
            </a:r>
            <a:r>
              <a:rPr lang="en-US" sz="3200" dirty="0" smtClean="0"/>
              <a:t> </a:t>
            </a:r>
            <a:r>
              <a:rPr lang="en-US" sz="3200" dirty="0" err="1" smtClean="0"/>
              <a:t>মোতাবেক</a:t>
            </a:r>
            <a:r>
              <a:rPr lang="en-US" sz="3200" dirty="0" smtClean="0"/>
              <a:t> , </a:t>
            </a:r>
            <a:endParaRPr lang="en-US" sz="3200" b="1" dirty="0" smtClean="0"/>
          </a:p>
          <a:p>
            <a:r>
              <a:rPr lang="en-US" sz="3200" b="1" dirty="0" smtClean="0"/>
              <a:t>                              </a:t>
            </a:r>
            <a:r>
              <a:rPr lang="en-US" sz="3200" dirty="0" smtClean="0"/>
              <a:t>S</a:t>
            </a:r>
            <a:r>
              <a:rPr lang="en-US" sz="3200" baseline="-25000" dirty="0" smtClean="0"/>
              <a:t>t</a:t>
            </a:r>
            <a:r>
              <a:rPr lang="en-US" sz="3200" dirty="0" smtClean="0"/>
              <a:t>-100=</a:t>
            </a:r>
            <a:r>
              <a:rPr lang="en-US" sz="3200" baseline="30000" dirty="0" smtClean="0"/>
              <a:t> </a:t>
            </a:r>
            <a:r>
              <a:rPr lang="en-US" sz="3200" baseline="30000" dirty="0" err="1" smtClean="0"/>
              <a:t>S</a:t>
            </a:r>
            <a:r>
              <a:rPr lang="en-US" sz="3200" baseline="-25000" dirty="0" err="1" smtClean="0"/>
              <a:t>d</a:t>
            </a:r>
            <a:endParaRPr lang="en-US" sz="3200" dirty="0" smtClean="0"/>
          </a:p>
          <a:p>
            <a:r>
              <a:rPr lang="en-US" sz="3200" b="1" dirty="0" smtClean="0"/>
              <a:t>                              2</a:t>
            </a:r>
            <a:r>
              <a:rPr lang="en-US" sz="3200" dirty="0" smtClean="0"/>
              <a:t>t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-100 = 12t</a:t>
            </a:r>
          </a:p>
          <a:p>
            <a:r>
              <a:rPr lang="en-US" sz="3200" b="1" dirty="0" smtClean="0"/>
              <a:t>                               2</a:t>
            </a:r>
            <a:r>
              <a:rPr lang="en-US" sz="3200" dirty="0" smtClean="0"/>
              <a:t>t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-100 -12t =0</a:t>
            </a:r>
          </a:p>
          <a:p>
            <a:r>
              <a:rPr lang="en-US" sz="3200" dirty="0" smtClean="0"/>
              <a:t>                             2t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-12t  -100=0</a:t>
            </a:r>
          </a:p>
          <a:p>
            <a:r>
              <a:rPr lang="en-US" sz="3200" dirty="0" smtClean="0"/>
              <a:t>                             t</a:t>
            </a:r>
            <a:r>
              <a:rPr lang="en-US" sz="3200" baseline="30000" dirty="0" smtClean="0"/>
              <a:t>2 </a:t>
            </a:r>
            <a:r>
              <a:rPr lang="en-US" sz="3200" dirty="0" smtClean="0"/>
              <a:t> -6t  -50  =0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দ্বিঘাত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সমীকরণের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সাহায্যে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সমাধান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দেখা</a:t>
            </a:r>
            <a:r>
              <a:rPr lang="en-US" sz="3200" dirty="0" smtClean="0"/>
              <a:t> </a:t>
            </a:r>
            <a:r>
              <a:rPr lang="en-US" sz="3200" dirty="0" err="1" smtClean="0"/>
              <a:t>যায়</a:t>
            </a:r>
            <a:r>
              <a:rPr lang="en-US" sz="3200" dirty="0" smtClean="0"/>
              <a:t>  t </a:t>
            </a:r>
            <a:r>
              <a:rPr lang="en-US" sz="3200" dirty="0" err="1" smtClean="0"/>
              <a:t>এর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মান</a:t>
            </a:r>
            <a:endParaRPr lang="en-US" sz="3200" dirty="0" smtClean="0"/>
          </a:p>
          <a:p>
            <a:r>
              <a:rPr lang="en-US" sz="3200" dirty="0" smtClean="0"/>
              <a:t>10.68 s </a:t>
            </a:r>
            <a:r>
              <a:rPr lang="en-US" sz="3200" dirty="0" err="1" smtClean="0"/>
              <a:t>অর্থা</a:t>
            </a:r>
            <a:r>
              <a:rPr lang="en-US" sz="3200" dirty="0" smtClean="0"/>
              <a:t>ৎ  </a:t>
            </a:r>
            <a:r>
              <a:rPr lang="en-US" sz="3200" dirty="0" err="1" smtClean="0"/>
              <a:t>বাঘ</a:t>
            </a:r>
            <a:r>
              <a:rPr lang="en-US" sz="3200" dirty="0" smtClean="0"/>
              <a:t> </a:t>
            </a:r>
            <a:r>
              <a:rPr lang="en-US" sz="3200" dirty="0" err="1" smtClean="0"/>
              <a:t>হরিণকে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ধরতে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  10.68 s </a:t>
            </a:r>
            <a:r>
              <a:rPr lang="en-US" sz="3200" dirty="0" err="1" smtClean="0"/>
              <a:t>পর</a:t>
            </a:r>
            <a:r>
              <a:rPr lang="en-US" sz="3200" dirty="0" smtClean="0"/>
              <a:t>। 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0668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2286000"/>
            <a:ext cx="5562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।চতুর্থ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।আদি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বেগ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শূণ্য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ত্বরণে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চলার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অতিক্রান্ত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8382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an gi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81200"/>
            <a:ext cx="2095500" cy="2095500"/>
          </a:xfrm>
          <a:prstGeom prst="rect">
            <a:avLst/>
          </a:prstGeom>
        </p:spPr>
      </p:pic>
      <p:pic>
        <p:nvPicPr>
          <p:cNvPr id="6" name="Picture 5" descr="bus gi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209800"/>
            <a:ext cx="3276600" cy="184308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048000" y="3200400"/>
            <a:ext cx="2362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52800" y="3505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50 m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4191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ত্বরণ</a:t>
            </a:r>
            <a:r>
              <a:rPr lang="en-US" dirty="0" smtClean="0"/>
              <a:t> , a= 2</a:t>
            </a:r>
            <a:r>
              <a:rPr lang="en-US" dirty="0" smtClean="0"/>
              <a:t> ms</a:t>
            </a:r>
            <a:r>
              <a:rPr lang="en-US" baseline="30000" dirty="0" smtClean="0"/>
              <a:t>-2</a:t>
            </a:r>
            <a:r>
              <a:rPr lang="en-US" dirty="0" smtClean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4267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সমবেগ</a:t>
            </a:r>
            <a:r>
              <a:rPr lang="en-US" dirty="0" smtClean="0"/>
              <a:t>, v = 6</a:t>
            </a:r>
            <a:r>
              <a:rPr lang="en-US" dirty="0" smtClean="0"/>
              <a:t> ms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90600" y="52578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প্রশ্ন</a:t>
            </a:r>
            <a:r>
              <a:rPr lang="en-US" sz="2800" dirty="0" smtClean="0"/>
              <a:t>: </a:t>
            </a:r>
            <a:r>
              <a:rPr lang="en-US" sz="2800" dirty="0" err="1" smtClean="0"/>
              <a:t>লোকটি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বাস</a:t>
            </a:r>
            <a:r>
              <a:rPr lang="en-US" sz="2800" dirty="0" smtClean="0"/>
              <a:t> </a:t>
            </a:r>
            <a:r>
              <a:rPr lang="en-US" sz="2800" dirty="0" err="1" smtClean="0"/>
              <a:t>ধরতে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কি</a:t>
            </a:r>
            <a:r>
              <a:rPr lang="en-US" sz="2800" dirty="0" smtClean="0"/>
              <a:t> </a:t>
            </a:r>
            <a:r>
              <a:rPr lang="en-US" sz="2800" dirty="0" err="1" smtClean="0"/>
              <a:t>না</a:t>
            </a:r>
            <a:r>
              <a:rPr lang="en-US" sz="2800" dirty="0" smtClean="0"/>
              <a:t> ? </a:t>
            </a:r>
            <a:r>
              <a:rPr lang="en-US" sz="2800" dirty="0" err="1" smtClean="0"/>
              <a:t>গাণিতিক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বিশ্লেষণের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মাধ্যমে</a:t>
            </a:r>
            <a:r>
              <a:rPr lang="en-US" sz="2800" dirty="0" smtClean="0"/>
              <a:t> </a:t>
            </a:r>
            <a:r>
              <a:rPr lang="en-US" sz="2800" dirty="0" err="1" smtClean="0"/>
              <a:t>মন্তব্য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কর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46482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বাসের</a:t>
            </a:r>
            <a:r>
              <a:rPr lang="en-US" dirty="0" smtClean="0"/>
              <a:t> </a:t>
            </a:r>
            <a:r>
              <a:rPr lang="en-US" dirty="0" err="1" smtClean="0"/>
              <a:t>আদি</a:t>
            </a:r>
            <a:r>
              <a:rPr lang="en-US" dirty="0" smtClean="0"/>
              <a:t> </a:t>
            </a:r>
            <a:r>
              <a:rPr lang="en-US" dirty="0" err="1" smtClean="0"/>
              <a:t>বেগ</a:t>
            </a:r>
            <a:r>
              <a:rPr lang="en-US" dirty="0" smtClean="0"/>
              <a:t> 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1430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tock-vector--ncov-wuhan-coronavirus-prevention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200"/>
            <a:ext cx="8957423" cy="468902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04800" y="3352800"/>
            <a:ext cx="3886200" cy="32766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এ.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.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ফজলে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রাববী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ই.এস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উচ্চমাধ্যমিক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উত্তরা,ঢাকা-1230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01729249990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24401" y="3352800"/>
            <a:ext cx="4114799" cy="3200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858206" y="4837994"/>
            <a:ext cx="3124200" cy="14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523344" y="909638"/>
            <a:ext cx="2191656" cy="690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85800"/>
            <a:ext cx="2438400" cy="2479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দৃশ্যটি</a:t>
            </a:r>
            <a:r>
              <a:rPr lang="en-US" dirty="0" smtClean="0"/>
              <a:t> </a:t>
            </a:r>
            <a:r>
              <a:rPr lang="en-US" dirty="0" err="1" smtClean="0"/>
              <a:t>লক্ষ্য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ArhialkhanMJ" pitchFamily="2" charset="0"/>
              </a:rPr>
              <a:t> </a:t>
            </a:r>
            <a:endParaRPr lang="en-US" dirty="0">
              <a:latin typeface="ArhialkhanMJ" pitchFamily="2" charset="0"/>
            </a:endParaRPr>
          </a:p>
        </p:txBody>
      </p:sp>
      <p:pic>
        <p:nvPicPr>
          <p:cNvPr id="4" name="Picture 3" descr="bus gi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209800"/>
            <a:ext cx="3276600" cy="1843088"/>
          </a:xfrm>
          <a:prstGeom prst="rect">
            <a:avLst/>
          </a:prstGeom>
        </p:spPr>
      </p:pic>
      <p:pic>
        <p:nvPicPr>
          <p:cNvPr id="5" name="Picture 4" descr="Man gi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81200"/>
            <a:ext cx="2095500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19050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5814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গতি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বিষয়ক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MvwYwZK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mgavb</a:t>
            </a:r>
            <a:endParaRPr lang="en-US" sz="4800" dirty="0">
              <a:solidFill>
                <a:srgbClr val="FF0000"/>
              </a:solidFill>
              <a:latin typeface="SutonnyMJ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1066800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44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905000"/>
            <a:ext cx="8915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১।নিউটনের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নিউটনের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লিখতেপারবে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নিউটনের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৪।গতি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9540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54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54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পারিপার্শ্বিকের</a:t>
            </a:r>
            <a:r>
              <a:rPr lang="en-US" sz="54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সাপেক্ষ</a:t>
            </a:r>
            <a:r>
              <a:rPr lang="en-US" sz="54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কিছুর</a:t>
            </a:r>
            <a:r>
              <a:rPr lang="en-US" sz="54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54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পরিবর্তনকে</a:t>
            </a:r>
            <a:r>
              <a:rPr lang="en-US" sz="54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54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400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sz="54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নিউটনের</a:t>
            </a:r>
            <a:r>
              <a:rPr lang="en-US" sz="54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সূত্রগুলো</a:t>
            </a:r>
            <a:r>
              <a:rPr lang="en-US" sz="54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54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54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54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838200" y="1905000"/>
            <a:ext cx="6705600" cy="4412397"/>
            <a:chOff x="609600" y="1905000"/>
            <a:chExt cx="6705600" cy="4412397"/>
          </a:xfrm>
        </p:grpSpPr>
        <p:sp>
          <p:nvSpPr>
            <p:cNvPr id="3" name="TextBox 2"/>
            <p:cNvSpPr txBox="1"/>
            <p:nvPr/>
          </p:nvSpPr>
          <p:spPr>
            <a:xfrm>
              <a:off x="609600" y="1905000"/>
              <a:ext cx="6705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/>
                <a:t>1.  v=u+ at</a:t>
              </a:r>
              <a:endParaRPr lang="en-US" sz="48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85800" y="3048000"/>
              <a:ext cx="4495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/>
                <a:t>2.s= (</a:t>
              </a:r>
              <a:r>
                <a:rPr lang="en-US" sz="4800" dirty="0" err="1" smtClean="0"/>
                <a:t>u+v</a:t>
              </a:r>
              <a:r>
                <a:rPr lang="en-US" sz="4800" dirty="0" smtClean="0"/>
                <a:t>)/2 ×  t</a:t>
              </a:r>
              <a:endParaRPr lang="en-US" sz="4800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838200" y="4255580"/>
              <a:ext cx="4343400" cy="2061817"/>
              <a:chOff x="838200" y="4255580"/>
              <a:chExt cx="4343400" cy="2061817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838200" y="4255580"/>
                <a:ext cx="4343400" cy="842617"/>
                <a:chOff x="838200" y="4255580"/>
                <a:chExt cx="4343400" cy="842617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838200" y="4267200"/>
                  <a:ext cx="43434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 smtClean="0"/>
                    <a:t>3. s=</a:t>
                  </a:r>
                  <a:r>
                    <a:rPr lang="en-US" sz="4800" dirty="0" err="1" smtClean="0"/>
                    <a:t>ut</a:t>
                  </a:r>
                  <a:r>
                    <a:rPr lang="en-US" sz="4800" dirty="0" smtClean="0"/>
                    <a:t> + ½ at</a:t>
                  </a:r>
                  <a:endParaRPr lang="en-US" sz="4800" dirty="0"/>
                </a:p>
              </p:txBody>
            </p:sp>
            <p:sp>
              <p:nvSpPr>
                <p:cNvPr id="6" name="Freeform 5"/>
                <p:cNvSpPr/>
                <p:nvPr/>
              </p:nvSpPr>
              <p:spPr>
                <a:xfrm>
                  <a:off x="4346917" y="4255580"/>
                  <a:ext cx="365760" cy="339135"/>
                </a:xfrm>
                <a:custGeom>
                  <a:avLst/>
                  <a:gdLst>
                    <a:gd name="connsiteX0" fmla="*/ 0 w 365760"/>
                    <a:gd name="connsiteY0" fmla="*/ 35066 h 339135"/>
                    <a:gd name="connsiteX1" fmla="*/ 42203 w 365760"/>
                    <a:gd name="connsiteY1" fmla="*/ 6931 h 339135"/>
                    <a:gd name="connsiteX2" fmla="*/ 112541 w 365760"/>
                    <a:gd name="connsiteY2" fmla="*/ 49134 h 339135"/>
                    <a:gd name="connsiteX3" fmla="*/ 154745 w 365760"/>
                    <a:gd name="connsiteY3" fmla="*/ 63202 h 339135"/>
                    <a:gd name="connsiteX4" fmla="*/ 154745 w 365760"/>
                    <a:gd name="connsiteY4" fmla="*/ 203878 h 339135"/>
                    <a:gd name="connsiteX5" fmla="*/ 112541 w 365760"/>
                    <a:gd name="connsiteY5" fmla="*/ 217946 h 339135"/>
                    <a:gd name="connsiteX6" fmla="*/ 84406 w 365760"/>
                    <a:gd name="connsiteY6" fmla="*/ 260149 h 339135"/>
                    <a:gd name="connsiteX7" fmla="*/ 70338 w 365760"/>
                    <a:gd name="connsiteY7" fmla="*/ 302352 h 339135"/>
                    <a:gd name="connsiteX8" fmla="*/ 42203 w 365760"/>
                    <a:gd name="connsiteY8" fmla="*/ 330488 h 339135"/>
                    <a:gd name="connsiteX9" fmla="*/ 98474 w 365760"/>
                    <a:gd name="connsiteY9" fmla="*/ 316420 h 339135"/>
                    <a:gd name="connsiteX10" fmla="*/ 182880 w 365760"/>
                    <a:gd name="connsiteY10" fmla="*/ 288285 h 339135"/>
                    <a:gd name="connsiteX11" fmla="*/ 253218 w 365760"/>
                    <a:gd name="connsiteY11" fmla="*/ 274217 h 339135"/>
                    <a:gd name="connsiteX12" fmla="*/ 309489 w 365760"/>
                    <a:gd name="connsiteY12" fmla="*/ 260149 h 339135"/>
                    <a:gd name="connsiteX13" fmla="*/ 365760 w 365760"/>
                    <a:gd name="connsiteY13" fmla="*/ 260149 h 339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65760" h="339135">
                      <a:moveTo>
                        <a:pt x="0" y="35066"/>
                      </a:moveTo>
                      <a:cubicBezTo>
                        <a:pt x="14068" y="25688"/>
                        <a:pt x="25526" y="9711"/>
                        <a:pt x="42203" y="6931"/>
                      </a:cubicBezTo>
                      <a:cubicBezTo>
                        <a:pt x="83789" y="0"/>
                        <a:pt x="85727" y="33045"/>
                        <a:pt x="112541" y="49134"/>
                      </a:cubicBezTo>
                      <a:cubicBezTo>
                        <a:pt x="125257" y="56764"/>
                        <a:pt x="140677" y="58513"/>
                        <a:pt x="154745" y="63202"/>
                      </a:cubicBezTo>
                      <a:cubicBezTo>
                        <a:pt x="172068" y="115173"/>
                        <a:pt x="187074" y="139221"/>
                        <a:pt x="154745" y="203878"/>
                      </a:cubicBezTo>
                      <a:cubicBezTo>
                        <a:pt x="148113" y="217141"/>
                        <a:pt x="126609" y="213257"/>
                        <a:pt x="112541" y="217946"/>
                      </a:cubicBezTo>
                      <a:cubicBezTo>
                        <a:pt x="103163" y="232014"/>
                        <a:pt x="91967" y="245027"/>
                        <a:pt x="84406" y="260149"/>
                      </a:cubicBezTo>
                      <a:cubicBezTo>
                        <a:pt x="77774" y="273412"/>
                        <a:pt x="77967" y="289636"/>
                        <a:pt x="70338" y="302352"/>
                      </a:cubicBezTo>
                      <a:cubicBezTo>
                        <a:pt x="63514" y="313725"/>
                        <a:pt x="30340" y="324557"/>
                        <a:pt x="42203" y="330488"/>
                      </a:cubicBezTo>
                      <a:cubicBezTo>
                        <a:pt x="59496" y="339135"/>
                        <a:pt x="79955" y="321976"/>
                        <a:pt x="98474" y="316420"/>
                      </a:cubicBezTo>
                      <a:cubicBezTo>
                        <a:pt x="126880" y="307898"/>
                        <a:pt x="154268" y="296088"/>
                        <a:pt x="182880" y="288285"/>
                      </a:cubicBezTo>
                      <a:cubicBezTo>
                        <a:pt x="205948" y="281994"/>
                        <a:pt x="229877" y="279404"/>
                        <a:pt x="253218" y="274217"/>
                      </a:cubicBezTo>
                      <a:cubicBezTo>
                        <a:pt x="272092" y="270023"/>
                        <a:pt x="290304" y="262547"/>
                        <a:pt x="309489" y="260149"/>
                      </a:cubicBezTo>
                      <a:cubicBezTo>
                        <a:pt x="328101" y="257822"/>
                        <a:pt x="347003" y="260149"/>
                        <a:pt x="365760" y="260149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914400" y="5486400"/>
                <a:ext cx="4114800" cy="830997"/>
                <a:chOff x="914400" y="5486400"/>
                <a:chExt cx="4114800" cy="830997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914400" y="5486400"/>
                  <a:ext cx="41148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 smtClean="0"/>
                    <a:t>4.  v = u + 2as</a:t>
                  </a:r>
                  <a:endParaRPr lang="en-US" sz="4800" dirty="0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>
                  <a:off x="1983545" y="5579851"/>
                  <a:ext cx="295421" cy="230106"/>
                </a:xfrm>
                <a:custGeom>
                  <a:avLst/>
                  <a:gdLst>
                    <a:gd name="connsiteX0" fmla="*/ 0 w 295421"/>
                    <a:gd name="connsiteY0" fmla="*/ 47226 h 230106"/>
                    <a:gd name="connsiteX1" fmla="*/ 42203 w 295421"/>
                    <a:gd name="connsiteY1" fmla="*/ 19091 h 230106"/>
                    <a:gd name="connsiteX2" fmla="*/ 168812 w 295421"/>
                    <a:gd name="connsiteY2" fmla="*/ 33158 h 230106"/>
                    <a:gd name="connsiteX3" fmla="*/ 126609 w 295421"/>
                    <a:gd name="connsiteY3" fmla="*/ 187903 h 230106"/>
                    <a:gd name="connsiteX4" fmla="*/ 84406 w 295421"/>
                    <a:gd name="connsiteY4" fmla="*/ 216038 h 230106"/>
                    <a:gd name="connsiteX5" fmla="*/ 126609 w 295421"/>
                    <a:gd name="connsiteY5" fmla="*/ 230106 h 230106"/>
                    <a:gd name="connsiteX6" fmla="*/ 182880 w 295421"/>
                    <a:gd name="connsiteY6" fmla="*/ 216038 h 230106"/>
                    <a:gd name="connsiteX7" fmla="*/ 295421 w 295421"/>
                    <a:gd name="connsiteY7" fmla="*/ 201971 h 23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5421" h="230106">
                      <a:moveTo>
                        <a:pt x="0" y="47226"/>
                      </a:moveTo>
                      <a:cubicBezTo>
                        <a:pt x="14068" y="37848"/>
                        <a:pt x="25354" y="20495"/>
                        <a:pt x="42203" y="19091"/>
                      </a:cubicBezTo>
                      <a:cubicBezTo>
                        <a:pt x="84519" y="15565"/>
                        <a:pt x="142286" y="0"/>
                        <a:pt x="168812" y="33158"/>
                      </a:cubicBezTo>
                      <a:cubicBezTo>
                        <a:pt x="212772" y="88109"/>
                        <a:pt x="166186" y="156241"/>
                        <a:pt x="126609" y="187903"/>
                      </a:cubicBezTo>
                      <a:cubicBezTo>
                        <a:pt x="113407" y="198465"/>
                        <a:pt x="98474" y="206660"/>
                        <a:pt x="84406" y="216038"/>
                      </a:cubicBezTo>
                      <a:cubicBezTo>
                        <a:pt x="98474" y="220727"/>
                        <a:pt x="111780" y="230106"/>
                        <a:pt x="126609" y="230106"/>
                      </a:cubicBezTo>
                      <a:cubicBezTo>
                        <a:pt x="145943" y="230106"/>
                        <a:pt x="163921" y="219830"/>
                        <a:pt x="182880" y="216038"/>
                      </a:cubicBezTo>
                      <a:cubicBezTo>
                        <a:pt x="260925" y="200429"/>
                        <a:pt x="243896" y="201971"/>
                        <a:pt x="295421" y="201971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>
                  <a:off x="2904979" y="5561094"/>
                  <a:ext cx="295421" cy="230106"/>
                </a:xfrm>
                <a:custGeom>
                  <a:avLst/>
                  <a:gdLst>
                    <a:gd name="connsiteX0" fmla="*/ 0 w 295421"/>
                    <a:gd name="connsiteY0" fmla="*/ 47226 h 230106"/>
                    <a:gd name="connsiteX1" fmla="*/ 42203 w 295421"/>
                    <a:gd name="connsiteY1" fmla="*/ 19091 h 230106"/>
                    <a:gd name="connsiteX2" fmla="*/ 168812 w 295421"/>
                    <a:gd name="connsiteY2" fmla="*/ 33158 h 230106"/>
                    <a:gd name="connsiteX3" fmla="*/ 126609 w 295421"/>
                    <a:gd name="connsiteY3" fmla="*/ 187903 h 230106"/>
                    <a:gd name="connsiteX4" fmla="*/ 84406 w 295421"/>
                    <a:gd name="connsiteY4" fmla="*/ 216038 h 230106"/>
                    <a:gd name="connsiteX5" fmla="*/ 126609 w 295421"/>
                    <a:gd name="connsiteY5" fmla="*/ 230106 h 230106"/>
                    <a:gd name="connsiteX6" fmla="*/ 182880 w 295421"/>
                    <a:gd name="connsiteY6" fmla="*/ 216038 h 230106"/>
                    <a:gd name="connsiteX7" fmla="*/ 295421 w 295421"/>
                    <a:gd name="connsiteY7" fmla="*/ 201971 h 23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5421" h="230106">
                      <a:moveTo>
                        <a:pt x="0" y="47226"/>
                      </a:moveTo>
                      <a:cubicBezTo>
                        <a:pt x="14068" y="37848"/>
                        <a:pt x="25354" y="20495"/>
                        <a:pt x="42203" y="19091"/>
                      </a:cubicBezTo>
                      <a:cubicBezTo>
                        <a:pt x="84519" y="15565"/>
                        <a:pt x="142286" y="0"/>
                        <a:pt x="168812" y="33158"/>
                      </a:cubicBezTo>
                      <a:cubicBezTo>
                        <a:pt x="212772" y="88109"/>
                        <a:pt x="166186" y="156241"/>
                        <a:pt x="126609" y="187903"/>
                      </a:cubicBezTo>
                      <a:cubicBezTo>
                        <a:pt x="113407" y="198465"/>
                        <a:pt x="98474" y="206660"/>
                        <a:pt x="84406" y="216038"/>
                      </a:cubicBezTo>
                      <a:cubicBezTo>
                        <a:pt x="98474" y="220727"/>
                        <a:pt x="111780" y="230106"/>
                        <a:pt x="126609" y="230106"/>
                      </a:cubicBezTo>
                      <a:cubicBezTo>
                        <a:pt x="145943" y="230106"/>
                        <a:pt x="163921" y="219830"/>
                        <a:pt x="182880" y="216038"/>
                      </a:cubicBezTo>
                      <a:cubicBezTo>
                        <a:pt x="260925" y="200429"/>
                        <a:pt x="243896" y="201971"/>
                        <a:pt x="295421" y="201971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295400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</a:rPr>
              <a:t>প্রথম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সূত্র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/>
              <a:t>ব্যবহার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 </a:t>
            </a:r>
            <a:r>
              <a:rPr lang="en-US" sz="2800" dirty="0" err="1" smtClean="0"/>
              <a:t>সাধারণত</a:t>
            </a:r>
            <a:r>
              <a:rPr lang="en-US" sz="2800" dirty="0" smtClean="0"/>
              <a:t> </a:t>
            </a:r>
            <a:r>
              <a:rPr lang="en-US" sz="2800" dirty="0" err="1" smtClean="0"/>
              <a:t>বেগ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নির্ণয়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হয়।এ</a:t>
            </a:r>
            <a:r>
              <a:rPr lang="en-US" sz="2800" dirty="0" smtClean="0"/>
              <a:t> </a:t>
            </a:r>
            <a:r>
              <a:rPr lang="en-US" sz="2800" dirty="0" err="1" smtClean="0"/>
              <a:t>ক্ষেত্রে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ত্বরণ</a:t>
            </a:r>
            <a:r>
              <a:rPr lang="en-US" sz="2800" dirty="0" smtClean="0"/>
              <a:t> ও </a:t>
            </a:r>
            <a:r>
              <a:rPr lang="en-US" sz="2800" dirty="0" err="1" smtClean="0"/>
              <a:t>সময়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দেওয়া</a:t>
            </a:r>
            <a:r>
              <a:rPr lang="en-US" sz="2800" dirty="0" smtClean="0"/>
              <a:t> </a:t>
            </a:r>
            <a:r>
              <a:rPr lang="en-US" sz="2800" dirty="0" err="1" smtClean="0"/>
              <a:t>থাকবে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হবে</a:t>
            </a:r>
            <a:r>
              <a:rPr lang="en-US" sz="2800" dirty="0" smtClean="0"/>
              <a:t> । </a:t>
            </a:r>
            <a:r>
              <a:rPr lang="en-US" sz="2800" dirty="0" err="1" smtClean="0"/>
              <a:t>স্থির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অবস্থা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হলে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আদি</a:t>
            </a:r>
            <a:r>
              <a:rPr lang="en-US" sz="2800" dirty="0" smtClean="0"/>
              <a:t> </a:t>
            </a:r>
            <a:r>
              <a:rPr lang="en-US" sz="2800" dirty="0" err="1" smtClean="0"/>
              <a:t>বেগ</a:t>
            </a:r>
            <a:r>
              <a:rPr lang="en-US" sz="2800" dirty="0" smtClean="0"/>
              <a:t>  </a:t>
            </a:r>
            <a:r>
              <a:rPr lang="en-US" sz="2800" dirty="0" err="1" smtClean="0"/>
              <a:t>শূণ্য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আর</a:t>
            </a:r>
            <a:r>
              <a:rPr lang="en-US" sz="2800" dirty="0" smtClean="0"/>
              <a:t> </a:t>
            </a:r>
            <a:r>
              <a:rPr lang="en-US" sz="2800" dirty="0" err="1" smtClean="0"/>
              <a:t>যদি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দেওয়া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সেই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হবে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3810000"/>
            <a:ext cx="82296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</a:rPr>
              <a:t>দ্বিতীয়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সূত্র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/>
              <a:t>দ্বারা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অতিক্রান্ত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দূরত্ব</a:t>
            </a:r>
            <a:r>
              <a:rPr lang="en-US" sz="2800" dirty="0" smtClean="0"/>
              <a:t> </a:t>
            </a:r>
            <a:r>
              <a:rPr lang="en-US" sz="2800" dirty="0" err="1" smtClean="0"/>
              <a:t>বের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যায়</a:t>
            </a:r>
            <a:r>
              <a:rPr lang="en-US" sz="2800" dirty="0" smtClean="0"/>
              <a:t>। </a:t>
            </a:r>
            <a:r>
              <a:rPr lang="en-US" sz="2800" dirty="0" err="1" smtClean="0"/>
              <a:t>যদি</a:t>
            </a:r>
            <a:r>
              <a:rPr lang="en-US" sz="2800" dirty="0" smtClean="0"/>
              <a:t> </a:t>
            </a:r>
            <a:r>
              <a:rPr lang="en-US" sz="2800" dirty="0" err="1" smtClean="0"/>
              <a:t>আদি</a:t>
            </a:r>
            <a:r>
              <a:rPr lang="en-US" sz="2800" dirty="0" smtClean="0"/>
              <a:t> </a:t>
            </a:r>
            <a:r>
              <a:rPr lang="en-US" sz="2800" dirty="0" err="1" smtClean="0"/>
              <a:t>বেগ</a:t>
            </a:r>
            <a:r>
              <a:rPr lang="en-US" sz="2800" dirty="0" smtClean="0"/>
              <a:t> ও </a:t>
            </a:r>
            <a:r>
              <a:rPr lang="en-US" sz="2800" dirty="0" err="1" smtClean="0"/>
              <a:t>শেষ</a:t>
            </a:r>
            <a:r>
              <a:rPr lang="en-US" sz="2800" dirty="0" smtClean="0"/>
              <a:t> </a:t>
            </a:r>
            <a:r>
              <a:rPr lang="en-US" sz="2800" dirty="0" err="1" smtClean="0"/>
              <a:t>বেগ</a:t>
            </a:r>
            <a:r>
              <a:rPr lang="en-US" sz="2800" dirty="0" smtClean="0"/>
              <a:t> </a:t>
            </a:r>
            <a:r>
              <a:rPr lang="en-US" sz="2800" dirty="0" err="1" smtClean="0"/>
              <a:t>থাকে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এবং</a:t>
            </a:r>
            <a:r>
              <a:rPr lang="en-US" sz="2800" dirty="0" smtClean="0"/>
              <a:t> </a:t>
            </a:r>
            <a:r>
              <a:rPr lang="en-US" sz="2800" dirty="0" err="1" smtClean="0"/>
              <a:t>বস্তু</a:t>
            </a:r>
            <a:r>
              <a:rPr lang="en-US" sz="2800" dirty="0" smtClean="0"/>
              <a:t> </a:t>
            </a:r>
            <a:r>
              <a:rPr lang="en-US" sz="2800" dirty="0" err="1" smtClean="0"/>
              <a:t>সুষম</a:t>
            </a:r>
            <a:r>
              <a:rPr lang="en-US" sz="2800" dirty="0" smtClean="0"/>
              <a:t> </a:t>
            </a:r>
            <a:r>
              <a:rPr lang="en-US" sz="2800" dirty="0" err="1" smtClean="0"/>
              <a:t>ত্বরণে</a:t>
            </a:r>
            <a:r>
              <a:rPr lang="en-US" sz="2800" dirty="0" smtClean="0"/>
              <a:t> </a:t>
            </a:r>
            <a:r>
              <a:rPr lang="en-US" sz="2800" dirty="0" err="1" smtClean="0"/>
              <a:t>গতিশীল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 </a:t>
            </a:r>
            <a:r>
              <a:rPr lang="en-US" sz="2800" dirty="0" err="1" smtClean="0"/>
              <a:t>তবে</a:t>
            </a:r>
            <a:r>
              <a:rPr lang="en-US" sz="2800" dirty="0" smtClean="0"/>
              <a:t> এ </a:t>
            </a:r>
            <a:r>
              <a:rPr lang="en-US" sz="2800" dirty="0" err="1" smtClean="0"/>
              <a:t>সূত্র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প্রয়োগ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যায়</a:t>
            </a:r>
            <a:r>
              <a:rPr lang="en-US" sz="2800" dirty="0" smtClean="0"/>
              <a:t>। </a:t>
            </a:r>
            <a:r>
              <a:rPr lang="en-US" sz="2800" dirty="0" err="1" smtClean="0"/>
              <a:t>মূলত</a:t>
            </a:r>
            <a:r>
              <a:rPr lang="en-US" sz="2800" dirty="0" smtClean="0"/>
              <a:t> (</a:t>
            </a:r>
            <a:r>
              <a:rPr lang="en-US" sz="2800" dirty="0" err="1" smtClean="0"/>
              <a:t>u+v</a:t>
            </a:r>
            <a:r>
              <a:rPr lang="en-US" sz="2800" dirty="0" smtClean="0"/>
              <a:t>)/2 </a:t>
            </a:r>
            <a:r>
              <a:rPr lang="en-US" sz="2800" dirty="0" err="1" smtClean="0"/>
              <a:t>হলো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গড়</a:t>
            </a:r>
            <a:r>
              <a:rPr lang="en-US" sz="2800" dirty="0" smtClean="0"/>
              <a:t> </a:t>
            </a:r>
            <a:r>
              <a:rPr lang="en-US" sz="2800" dirty="0" err="1" smtClean="0"/>
              <a:t>বেগ</a:t>
            </a:r>
            <a:r>
              <a:rPr lang="en-US" sz="2800" dirty="0" smtClean="0"/>
              <a:t>  </a:t>
            </a:r>
            <a:r>
              <a:rPr lang="en-US" sz="2800" dirty="0" err="1" smtClean="0"/>
              <a:t>শুধুমাত্র</a:t>
            </a:r>
            <a:r>
              <a:rPr lang="en-US" sz="2800" dirty="0" smtClean="0"/>
              <a:t> </a:t>
            </a:r>
            <a:r>
              <a:rPr lang="en-US" sz="2800" dirty="0" err="1" smtClean="0"/>
              <a:t>তখনি</a:t>
            </a:r>
            <a:r>
              <a:rPr lang="en-US" sz="2800" dirty="0" smtClean="0"/>
              <a:t> </a:t>
            </a:r>
            <a:r>
              <a:rPr lang="en-US" sz="2800" dirty="0" err="1" smtClean="0"/>
              <a:t>যখন</a:t>
            </a:r>
            <a:r>
              <a:rPr lang="en-US" sz="2800" dirty="0" smtClean="0"/>
              <a:t> </a:t>
            </a:r>
            <a:r>
              <a:rPr lang="en-US" sz="2800" dirty="0" err="1" smtClean="0"/>
              <a:t>বস্তু</a:t>
            </a:r>
            <a:r>
              <a:rPr lang="en-US" sz="2800" dirty="0" smtClean="0"/>
              <a:t> </a:t>
            </a:r>
            <a:r>
              <a:rPr lang="en-US" sz="2800" dirty="0" err="1" smtClean="0"/>
              <a:t>সুষম</a:t>
            </a:r>
            <a:r>
              <a:rPr lang="en-US" sz="2800" dirty="0" smtClean="0"/>
              <a:t> </a:t>
            </a:r>
            <a:r>
              <a:rPr lang="en-US" sz="2800" dirty="0" err="1" smtClean="0"/>
              <a:t>ত্বরণে</a:t>
            </a:r>
            <a:r>
              <a:rPr lang="en-US" sz="2800" dirty="0" smtClean="0"/>
              <a:t> </a:t>
            </a:r>
            <a:r>
              <a:rPr lang="en-US" sz="2800" dirty="0" err="1" smtClean="0"/>
              <a:t>গতিশীল</a:t>
            </a:r>
            <a:r>
              <a:rPr lang="en-US" sz="2800" dirty="0" smtClean="0"/>
              <a:t> । </a:t>
            </a:r>
            <a:r>
              <a:rPr lang="en-US" sz="2800" dirty="0" err="1" smtClean="0"/>
              <a:t>আর</a:t>
            </a:r>
            <a:r>
              <a:rPr lang="en-US" sz="2800" dirty="0" smtClean="0"/>
              <a:t> </a:t>
            </a:r>
            <a:r>
              <a:rPr lang="en-US" sz="2800" dirty="0" err="1" smtClean="0"/>
              <a:t>তখন</a:t>
            </a:r>
            <a:r>
              <a:rPr lang="en-US" sz="2800" dirty="0" smtClean="0"/>
              <a:t> এ </a:t>
            </a:r>
            <a:r>
              <a:rPr lang="en-US" sz="2800" dirty="0" err="1" smtClean="0"/>
              <a:t>সূত্রের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রুপ</a:t>
            </a:r>
            <a:r>
              <a:rPr lang="en-US" sz="2800" dirty="0" smtClean="0"/>
              <a:t> </a:t>
            </a:r>
            <a:r>
              <a:rPr lang="en-US" sz="2800" dirty="0" err="1" smtClean="0"/>
              <a:t>ধরা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যেতে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পারে</a:t>
            </a:r>
            <a:r>
              <a:rPr lang="en-US" sz="2800" dirty="0" smtClean="0"/>
              <a:t>   s = (</a:t>
            </a:r>
            <a:r>
              <a:rPr lang="en-US" sz="2800" dirty="0" err="1" smtClean="0"/>
              <a:t>u+v</a:t>
            </a:r>
            <a:r>
              <a:rPr lang="en-US" sz="2800" dirty="0" smtClean="0"/>
              <a:t>)/2 ×  t= v×  t    </a:t>
            </a:r>
            <a:r>
              <a:rPr lang="en-US" sz="2800" dirty="0" err="1" smtClean="0"/>
              <a:t>এখানে</a:t>
            </a:r>
            <a:r>
              <a:rPr lang="en-US" sz="2800" dirty="0" smtClean="0"/>
              <a:t> v   </a:t>
            </a:r>
            <a:r>
              <a:rPr lang="en-US" sz="2800" dirty="0" err="1" smtClean="0"/>
              <a:t>হলো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গড়</a:t>
            </a:r>
            <a:r>
              <a:rPr lang="en-US" sz="2800" dirty="0" smtClean="0"/>
              <a:t> </a:t>
            </a:r>
            <a:r>
              <a:rPr lang="en-US" sz="2800" dirty="0" err="1" smtClean="0"/>
              <a:t>বেগ</a:t>
            </a:r>
            <a:r>
              <a:rPr lang="en-US" sz="2800" dirty="0" smtClean="0"/>
              <a:t>।</a:t>
            </a:r>
          </a:p>
          <a:p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3516923" y="4853354"/>
            <a:ext cx="70339" cy="0"/>
          </a:xfrm>
          <a:custGeom>
            <a:avLst/>
            <a:gdLst>
              <a:gd name="connsiteX0" fmla="*/ 0 w 70339"/>
              <a:gd name="connsiteY0" fmla="*/ 0 h 0"/>
              <a:gd name="connsiteX1" fmla="*/ 70339 w 7033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339">
                <a:moveTo>
                  <a:pt x="0" y="0"/>
                </a:moveTo>
                <a:lnTo>
                  <a:pt x="70339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853354" y="4825218"/>
            <a:ext cx="98474" cy="0"/>
          </a:xfrm>
          <a:custGeom>
            <a:avLst/>
            <a:gdLst>
              <a:gd name="connsiteX0" fmla="*/ 0 w 98474"/>
              <a:gd name="connsiteY0" fmla="*/ 0 h 0"/>
              <a:gd name="connsiteX1" fmla="*/ 98474 w 9847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8474">
                <a:moveTo>
                  <a:pt x="0" y="0"/>
                </a:moveTo>
                <a:lnTo>
                  <a:pt x="98474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346917" y="6119446"/>
            <a:ext cx="211015" cy="0"/>
          </a:xfrm>
          <a:custGeom>
            <a:avLst/>
            <a:gdLst>
              <a:gd name="connsiteX0" fmla="*/ 0 w 211015"/>
              <a:gd name="connsiteY0" fmla="*/ 0 h 0"/>
              <a:gd name="connsiteX1" fmla="*/ 211015 w 21101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1015">
                <a:moveTo>
                  <a:pt x="0" y="0"/>
                </a:moveTo>
                <a:lnTo>
                  <a:pt x="211015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6705600" y="6096000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71600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FF0000"/>
                </a:solidFill>
              </a:rPr>
              <a:t>তৃতীয়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সূত্রের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/>
              <a:t>সাহায্যেও</a:t>
            </a:r>
            <a:r>
              <a:rPr lang="en-US" sz="4000" dirty="0" smtClean="0"/>
              <a:t> </a:t>
            </a:r>
            <a:r>
              <a:rPr lang="en-US" sz="4000" dirty="0" err="1" smtClean="0"/>
              <a:t>অতিক্রান্ত</a:t>
            </a:r>
            <a:r>
              <a:rPr lang="en-US" sz="4000" dirty="0" smtClean="0"/>
              <a:t> </a:t>
            </a:r>
            <a:r>
              <a:rPr lang="en-US" sz="4000" dirty="0" err="1" smtClean="0"/>
              <a:t>দূরত্ব</a:t>
            </a:r>
            <a:r>
              <a:rPr lang="en-US" sz="4000" dirty="0" smtClean="0"/>
              <a:t> </a:t>
            </a:r>
            <a:r>
              <a:rPr lang="en-US" sz="4000" dirty="0" err="1" smtClean="0"/>
              <a:t>নির্ণয়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যায়</a:t>
            </a:r>
            <a:r>
              <a:rPr lang="en-US" sz="4000" dirty="0" smtClean="0"/>
              <a:t> </a:t>
            </a:r>
            <a:r>
              <a:rPr lang="en-US" sz="4000" dirty="0" err="1" smtClean="0"/>
              <a:t>তবে</a:t>
            </a:r>
            <a:r>
              <a:rPr lang="en-US" sz="4000" dirty="0" smtClean="0"/>
              <a:t> এ </a:t>
            </a:r>
            <a:r>
              <a:rPr lang="en-US" sz="4000" dirty="0" err="1" smtClean="0"/>
              <a:t>ক্ষেত্রে</a:t>
            </a:r>
            <a:r>
              <a:rPr lang="en-US" sz="4000" dirty="0" smtClean="0"/>
              <a:t> </a:t>
            </a:r>
            <a:r>
              <a:rPr lang="en-US" sz="4000" dirty="0" err="1" smtClean="0"/>
              <a:t>আদি</a:t>
            </a:r>
            <a:r>
              <a:rPr lang="en-US" sz="4000" dirty="0" smtClean="0"/>
              <a:t> </a:t>
            </a:r>
            <a:r>
              <a:rPr lang="en-US" sz="4000" dirty="0" err="1" smtClean="0"/>
              <a:t>বেগ</a:t>
            </a:r>
            <a:r>
              <a:rPr lang="en-US" sz="4000" dirty="0" smtClean="0"/>
              <a:t> ,</a:t>
            </a:r>
            <a:r>
              <a:rPr lang="en-US" sz="4000" dirty="0" err="1" smtClean="0"/>
              <a:t>ত্বরণ</a:t>
            </a:r>
            <a:r>
              <a:rPr lang="en-US" sz="4000" dirty="0" smtClean="0"/>
              <a:t> ও </a:t>
            </a:r>
            <a:r>
              <a:rPr lang="en-US" sz="4000" dirty="0" err="1" smtClean="0"/>
              <a:t>সময়</a:t>
            </a:r>
            <a:r>
              <a:rPr lang="en-US" sz="4000" dirty="0" smtClean="0"/>
              <a:t> </a:t>
            </a:r>
            <a:r>
              <a:rPr lang="en-US" sz="4000" dirty="0" err="1" smtClean="0"/>
              <a:t>দেওয়া</a:t>
            </a:r>
            <a:r>
              <a:rPr lang="en-US" sz="4000" dirty="0" smtClean="0"/>
              <a:t> </a:t>
            </a:r>
            <a:r>
              <a:rPr lang="en-US" sz="4000" dirty="0" err="1" smtClean="0"/>
              <a:t>থাকবে</a:t>
            </a:r>
            <a:r>
              <a:rPr lang="en-US" sz="4000" dirty="0" smtClean="0"/>
              <a:t> । </a:t>
            </a:r>
            <a:r>
              <a:rPr lang="en-US" sz="4000" dirty="0" err="1" smtClean="0"/>
              <a:t>যদি</a:t>
            </a:r>
            <a:r>
              <a:rPr lang="en-US" sz="4000" dirty="0" smtClean="0"/>
              <a:t> এ </a:t>
            </a:r>
            <a:r>
              <a:rPr lang="en-US" sz="4000" dirty="0" err="1" smtClean="0"/>
              <a:t>সূত্রের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সাহায্যে</a:t>
            </a:r>
            <a:r>
              <a:rPr lang="en-US" sz="4000" dirty="0" smtClean="0"/>
              <a:t> </a:t>
            </a:r>
            <a:r>
              <a:rPr lang="en-US" sz="4000" dirty="0" err="1" smtClean="0"/>
              <a:t>অতিক্রান্ত</a:t>
            </a:r>
            <a:r>
              <a:rPr lang="en-US" sz="4000" dirty="0" smtClean="0"/>
              <a:t> </a:t>
            </a:r>
            <a:r>
              <a:rPr lang="en-US" sz="4000" dirty="0" err="1" smtClean="0"/>
              <a:t>দূরত্ব</a:t>
            </a:r>
            <a:r>
              <a:rPr lang="en-US" sz="4000" dirty="0" smtClean="0"/>
              <a:t> </a:t>
            </a:r>
            <a:r>
              <a:rPr lang="en-US" sz="4000" dirty="0" err="1" smtClean="0"/>
              <a:t>বের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হয়</a:t>
            </a:r>
            <a:r>
              <a:rPr lang="en-US" sz="4000" dirty="0" smtClean="0"/>
              <a:t> </a:t>
            </a:r>
            <a:r>
              <a:rPr lang="en-US" sz="4000" dirty="0" err="1" smtClean="0"/>
              <a:t>তবে</a:t>
            </a:r>
            <a:r>
              <a:rPr lang="en-US" sz="4000" dirty="0" smtClean="0"/>
              <a:t> </a:t>
            </a:r>
            <a:r>
              <a:rPr lang="en-US" sz="4000" dirty="0" err="1" smtClean="0"/>
              <a:t>উল্লেখিত</a:t>
            </a:r>
            <a:r>
              <a:rPr lang="en-US" sz="4000" dirty="0" smtClean="0"/>
              <a:t> </a:t>
            </a:r>
            <a:r>
              <a:rPr lang="en-US" sz="4000" dirty="0" err="1" smtClean="0"/>
              <a:t>কোন</a:t>
            </a:r>
            <a:r>
              <a:rPr lang="en-US" sz="4000" dirty="0" smtClean="0"/>
              <a:t> </a:t>
            </a:r>
            <a:r>
              <a:rPr lang="en-US" sz="4000" dirty="0" err="1" smtClean="0"/>
              <a:t>মান</a:t>
            </a:r>
            <a:r>
              <a:rPr lang="en-US" sz="4000" dirty="0" smtClean="0"/>
              <a:t> </a:t>
            </a:r>
            <a:r>
              <a:rPr lang="en-US" sz="4000" dirty="0" err="1" smtClean="0"/>
              <a:t>দেওয়া</a:t>
            </a:r>
            <a:r>
              <a:rPr lang="en-US" sz="4000" dirty="0" smtClean="0"/>
              <a:t> </a:t>
            </a:r>
            <a:r>
              <a:rPr lang="en-US" sz="4000" dirty="0" err="1" smtClean="0"/>
              <a:t>না</a:t>
            </a:r>
            <a:r>
              <a:rPr lang="en-US" sz="4000" dirty="0" smtClean="0"/>
              <a:t> </a:t>
            </a:r>
            <a:r>
              <a:rPr lang="en-US" sz="4000" dirty="0" err="1" smtClean="0"/>
              <a:t>থাকলে</a:t>
            </a:r>
            <a:r>
              <a:rPr lang="en-US" sz="4000" dirty="0" smtClean="0"/>
              <a:t> </a:t>
            </a:r>
            <a:r>
              <a:rPr lang="en-US" sz="4000" dirty="0" err="1" smtClean="0"/>
              <a:t>তা</a:t>
            </a:r>
            <a:r>
              <a:rPr lang="en-US" sz="4000" dirty="0" smtClean="0"/>
              <a:t> </a:t>
            </a:r>
            <a:r>
              <a:rPr lang="en-US" sz="4000" dirty="0" err="1" smtClean="0"/>
              <a:t>অন্য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সূত্র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প্রয়োগ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করে</a:t>
            </a:r>
            <a:r>
              <a:rPr lang="en-US" sz="4000" dirty="0" smtClean="0"/>
              <a:t> </a:t>
            </a:r>
            <a:r>
              <a:rPr lang="en-US" sz="4000" dirty="0" err="1" smtClean="0"/>
              <a:t>বের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করে</a:t>
            </a:r>
            <a:r>
              <a:rPr lang="en-US" sz="4000" dirty="0" smtClean="0"/>
              <a:t> </a:t>
            </a:r>
            <a:r>
              <a:rPr lang="en-US" sz="4000" dirty="0" err="1" smtClean="0"/>
              <a:t>নিতে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হবে</a:t>
            </a:r>
            <a:r>
              <a:rPr lang="en-US" sz="4000" dirty="0" smtClean="0"/>
              <a:t>।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1132</TotalTime>
  <Words>659</Words>
  <Application>Microsoft Office PowerPoint</Application>
  <PresentationFormat>On-screen Show (4:3)</PresentationFormat>
  <Paragraphs>79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Slide 1</vt:lpstr>
      <vt:lpstr>Slide 2</vt:lpstr>
      <vt:lpstr>দৃশ্যটি লক্ষ্য কর</vt:lpstr>
      <vt:lpstr>Slide 4</vt:lpstr>
      <vt:lpstr>Slide 5</vt:lpstr>
      <vt:lpstr>Slide 6</vt:lpstr>
      <vt:lpstr>Slide 7</vt:lpstr>
      <vt:lpstr>Slide 8</vt:lpstr>
      <vt:lpstr>Slide 9</vt:lpstr>
      <vt:lpstr>Slide 10</vt:lpstr>
      <vt:lpstr>গাণিতিক সমস্যা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LAB-14</dc:creator>
  <cp:lastModifiedBy>Windows 10</cp:lastModifiedBy>
  <cp:revision>215</cp:revision>
  <dcterms:created xsi:type="dcterms:W3CDTF">2006-08-16T00:00:00Z</dcterms:created>
  <dcterms:modified xsi:type="dcterms:W3CDTF">2020-05-28T14:01:56Z</dcterms:modified>
</cp:coreProperties>
</file>