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73" r:id="rId3"/>
    <p:sldId id="256" r:id="rId4"/>
    <p:sldId id="266" r:id="rId5"/>
    <p:sldId id="267" r:id="rId6"/>
    <p:sldId id="257" r:id="rId7"/>
    <p:sldId id="258" r:id="rId8"/>
    <p:sldId id="263" r:id="rId9"/>
    <p:sldId id="268" r:id="rId10"/>
    <p:sldId id="259" r:id="rId11"/>
    <p:sldId id="260" r:id="rId12"/>
    <p:sldId id="264" r:id="rId13"/>
    <p:sldId id="261" r:id="rId14"/>
    <p:sldId id="265" r:id="rId15"/>
    <p:sldId id="262" r:id="rId16"/>
    <p:sldId id="269" r:id="rId17"/>
    <p:sldId id="270"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9E5CF-7952-457B-8748-83E8C72F522A}"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2B448-AAD3-4D71-9C6E-8E84101048CE}" type="slidenum">
              <a:rPr lang="en-US" smtClean="0"/>
              <a:t>‹#›</a:t>
            </a:fld>
            <a:endParaRPr lang="en-US"/>
          </a:p>
        </p:txBody>
      </p:sp>
    </p:spTree>
    <p:extLst>
      <p:ext uri="{BB962C8B-B14F-4D97-AF65-F5344CB8AC3E}">
        <p14:creationId xmlns:p14="http://schemas.microsoft.com/office/powerpoint/2010/main" val="4238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1E17F-D3FF-4FCC-AA71-C70186AC80F0}" type="slidenum">
              <a:rPr lang="en-US" smtClean="0"/>
              <a:t>10</a:t>
            </a:fld>
            <a:endParaRPr lang="en-US"/>
          </a:p>
        </p:txBody>
      </p:sp>
    </p:spTree>
    <p:extLst>
      <p:ext uri="{BB962C8B-B14F-4D97-AF65-F5344CB8AC3E}">
        <p14:creationId xmlns:p14="http://schemas.microsoft.com/office/powerpoint/2010/main" val="201778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816B2-6112-4A2D-988B-3E4719C9C4AC}"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309956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16B2-6112-4A2D-988B-3E4719C9C4AC}"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88229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16B2-6112-4A2D-988B-3E4719C9C4AC}"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3164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816B2-6112-4A2D-988B-3E4719C9C4AC}"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138926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816B2-6112-4A2D-988B-3E4719C9C4AC}"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275975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816B2-6112-4A2D-988B-3E4719C9C4AC}"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89764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816B2-6112-4A2D-988B-3E4719C9C4AC}"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376387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816B2-6112-4A2D-988B-3E4719C9C4AC}"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286585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816B2-6112-4A2D-988B-3E4719C9C4AC}"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299614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16B2-6112-4A2D-988B-3E4719C9C4AC}"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397179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16B2-6112-4A2D-988B-3E4719C9C4AC}"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267F0-DCA7-4F31-B189-D276E6AFB45A}" type="slidenum">
              <a:rPr lang="en-US" smtClean="0"/>
              <a:t>‹#›</a:t>
            </a:fld>
            <a:endParaRPr lang="en-US"/>
          </a:p>
        </p:txBody>
      </p:sp>
    </p:spTree>
    <p:extLst>
      <p:ext uri="{BB962C8B-B14F-4D97-AF65-F5344CB8AC3E}">
        <p14:creationId xmlns:p14="http://schemas.microsoft.com/office/powerpoint/2010/main" val="194810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816B2-6112-4A2D-988B-3E4719C9C4AC}" type="datetimeFigureOut">
              <a:rPr lang="en-US" smtClean="0"/>
              <a:t>5/27/2020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267F0-DCA7-4F31-B189-D276E6AFB45A}" type="slidenum">
              <a:rPr lang="en-US" smtClean="0"/>
              <a:t>‹#›</a:t>
            </a:fld>
            <a:endParaRPr lang="en-US"/>
          </a:p>
        </p:txBody>
      </p:sp>
    </p:spTree>
    <p:extLst>
      <p:ext uri="{BB962C8B-B14F-4D97-AF65-F5344CB8AC3E}">
        <p14:creationId xmlns:p14="http://schemas.microsoft.com/office/powerpoint/2010/main" val="131571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g"/><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7999"/>
            <a:chOff x="0" y="0"/>
            <a:chExt cx="12192000" cy="685799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42"/>
              <a:ext cx="12192000" cy="5902657"/>
            </a:xfrm>
            <a:prstGeom prst="rect">
              <a:avLst/>
            </a:prstGeom>
          </p:spPr>
        </p:pic>
        <p:sp>
          <p:nvSpPr>
            <p:cNvPr id="2" name="TextBox 1"/>
            <p:cNvSpPr txBox="1"/>
            <p:nvPr/>
          </p:nvSpPr>
          <p:spPr>
            <a:xfrm>
              <a:off x="0" y="0"/>
              <a:ext cx="12192000" cy="1200329"/>
            </a:xfrm>
            <a:prstGeom prst="rect">
              <a:avLst/>
            </a:prstGeom>
            <a:solidFill>
              <a:schemeClr val="tx2"/>
            </a:solidFill>
          </p:spPr>
          <p:txBody>
            <a:bodyPr wrap="square" rtlCol="0">
              <a:spAutoFit/>
            </a:bodyPr>
            <a:lstStyle/>
            <a:p>
              <a:pPr algn="ctr"/>
              <a:r>
                <a:rPr lang="bn-IN" sz="7200" b="1" dirty="0" smtClean="0">
                  <a:solidFill>
                    <a:srgbClr val="FFFF00"/>
                  </a:solidFill>
                  <a:latin typeface="NikoshBAN" panose="02000000000000000000" pitchFamily="2" charset="0"/>
                  <a:cs typeface="NikoshBAN" panose="02000000000000000000" pitchFamily="2" charset="0"/>
                </a:rPr>
                <a:t>স্বাগতম </a:t>
              </a:r>
              <a:endParaRPr lang="en-US" sz="7200" b="1" dirty="0">
                <a:solidFill>
                  <a:srgbClr val="FFFF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7142370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7540" y="121339"/>
            <a:ext cx="3280303" cy="83099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লভ্যাংশ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1645334" y="1217472"/>
            <a:ext cx="6843740" cy="1200329"/>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কোম্পানি তার অর্জিত লাভের যে অংশ শেয়ার মালিকদের মধ্যে বণ্টন করে তাই লভ্যাংশ।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370956" y="5929298"/>
            <a:ext cx="2244525" cy="584775"/>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bn-IN" sz="3200" dirty="0" smtClean="0">
                <a:latin typeface="NikoshBAN" panose="02000000000000000000" pitchFamily="2" charset="0"/>
                <a:cs typeface="NikoshBAN" panose="02000000000000000000" pitchFamily="2" charset="0"/>
              </a:rPr>
              <a:t>১।নগদ লভ্যাংশ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8612681" y="5944250"/>
            <a:ext cx="2228495" cy="584775"/>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bn-IN" sz="3200" dirty="0" smtClean="0">
                <a:latin typeface="NikoshBAN" panose="02000000000000000000" pitchFamily="2" charset="0"/>
                <a:cs typeface="NikoshBAN" panose="02000000000000000000" pitchFamily="2" charset="0"/>
              </a:rPr>
              <a:t>২।স্টক লভ্যাংশ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64022" y="3018935"/>
            <a:ext cx="11279487" cy="646331"/>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কোম্পানি সাধারনত শেয়ার হোল্ডারদের দুই ভাবে লভ্যাংশ দিয়ে থাকে।যথাঃ </a:t>
            </a:r>
            <a:endParaRPr lang="en-US" sz="3600" dirty="0">
              <a:latin typeface="NikoshBAN" panose="02000000000000000000" pitchFamily="2" charset="0"/>
              <a:cs typeface="NikoshBAN" panose="02000000000000000000" pitchFamily="2" charset="0"/>
            </a:endParaRPr>
          </a:p>
        </p:txBody>
      </p:sp>
      <p:grpSp>
        <p:nvGrpSpPr>
          <p:cNvPr id="17" name="Group 16"/>
          <p:cNvGrpSpPr/>
          <p:nvPr/>
        </p:nvGrpSpPr>
        <p:grpSpPr>
          <a:xfrm>
            <a:off x="8684119" y="366847"/>
            <a:ext cx="3762667" cy="2504059"/>
            <a:chOff x="8684119" y="366847"/>
            <a:chExt cx="3762667" cy="2504059"/>
          </a:xfrm>
          <a:scene3d>
            <a:camera prst="orthographicFront">
              <a:rot lat="0" lon="0" rev="0"/>
            </a:camera>
            <a:lightRig rig="soft" dir="t">
              <a:rot lat="0" lon="0" rev="0"/>
            </a:lightRig>
          </a:scene3d>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119" y="774151"/>
              <a:ext cx="1872889" cy="1872889"/>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2198" b="92308" l="9091" r="90341"/>
                      </a14:imgEffect>
                    </a14:imgLayer>
                  </a14:imgProps>
                </a:ext>
                <a:ext uri="{28A0092B-C50C-407E-A947-70E740481C1C}">
                  <a14:useLocalDpi xmlns:a14="http://schemas.microsoft.com/office/drawing/2010/main" val="0"/>
                </a:ext>
              </a:extLst>
            </a:blip>
            <a:stretch>
              <a:fillRect/>
            </a:stretch>
          </p:blipFill>
          <p:spPr>
            <a:xfrm>
              <a:off x="9296480" y="366847"/>
              <a:ext cx="3150306" cy="2504059"/>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b="36890"/>
          <a:stretch/>
        </p:blipFill>
        <p:spPr>
          <a:xfrm>
            <a:off x="8489074" y="4065375"/>
            <a:ext cx="2475710" cy="15864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088" t="686" r="1088" b="7444"/>
          <a:stretch/>
        </p:blipFill>
        <p:spPr>
          <a:xfrm>
            <a:off x="1293068" y="3914050"/>
            <a:ext cx="2400300" cy="17501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921238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7226" y="252194"/>
            <a:ext cx="5463993" cy="76944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ctr">
              <a:buFont typeface="Wingdings" panose="05000000000000000000" pitchFamily="2" charset="2"/>
              <a:buChar char="v"/>
            </a:pPr>
            <a:r>
              <a:rPr lang="bn-IN" sz="4400" dirty="0" smtClean="0">
                <a:latin typeface="NikoshBAN" panose="02000000000000000000" pitchFamily="2" charset="0"/>
                <a:cs typeface="NikoshBAN" panose="02000000000000000000" pitchFamily="2" charset="0"/>
              </a:rPr>
              <a:t>নগদ লভ্যাংশ </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705077" y="1562470"/>
            <a:ext cx="5818553" cy="1077218"/>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যে লভ্যাংশ নগদ টাকায় পরিশোধ করা হয় তাই হচ্ছে নগদ লভ্যাংশ।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338224" y="3947227"/>
            <a:ext cx="6625989" cy="156966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তুমি যদি ঐ কোম্পানির ১০ টাকা মূল্যের ৩০০ টি শেয়ার ক্রয় করো তাহলে তোমার বিনিয়োগ হলো ৩০০*১০=</a:t>
            </a:r>
            <a:r>
              <a:rPr lang="en-US" sz="3200" dirty="0" smtClean="0">
                <a:latin typeface="NikoshBAN" panose="02000000000000000000" pitchFamily="2" charset="0"/>
                <a:cs typeface="NikoshBAN" panose="02000000000000000000" pitchFamily="2" charset="0"/>
              </a:rPr>
              <a:t>৩</a:t>
            </a:r>
            <a:r>
              <a:rPr lang="bn-IN" sz="3200" dirty="0" smtClean="0">
                <a:latin typeface="NikoshBAN" panose="02000000000000000000" pitchFamily="2" charset="0"/>
                <a:cs typeface="NikoshBAN" panose="02000000000000000000" pitchFamily="2" charset="0"/>
              </a:rPr>
              <a:t>০০০ টাকা</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5338224" y="5553464"/>
            <a:ext cx="6625989" cy="107721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তাহলে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হিসাবে</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(৩০০০*১০%=৩০০ </a:t>
            </a:r>
            <a:r>
              <a:rPr lang="en-US" sz="3200" dirty="0" err="1" smtClean="0">
                <a:latin typeface="NikoshBAN" panose="02000000000000000000" pitchFamily="2" charset="0"/>
                <a:cs typeface="NikoshBAN" panose="02000000000000000000" pitchFamily="2" charset="0"/>
              </a:rPr>
              <a:t>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এটাই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নগদ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754" b="89912" l="9955" r="89593"/>
                    </a14:imgEffect>
                  </a14:imgLayer>
                </a14:imgProps>
              </a:ext>
              <a:ext uri="{28A0092B-C50C-407E-A947-70E740481C1C}">
                <a14:useLocalDpi xmlns:a14="http://schemas.microsoft.com/office/drawing/2010/main" val="0"/>
              </a:ext>
            </a:extLst>
          </a:blip>
          <a:stretch>
            <a:fillRect/>
          </a:stretch>
        </p:blipFill>
        <p:spPr>
          <a:xfrm>
            <a:off x="8651219" y="1199056"/>
            <a:ext cx="2502121" cy="25813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Right Arrow 12"/>
          <p:cNvSpPr/>
          <p:nvPr/>
        </p:nvSpPr>
        <p:spPr>
          <a:xfrm>
            <a:off x="199829" y="4100853"/>
            <a:ext cx="4877138" cy="197423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যেমনঃ একটি কোম্পানি ১০% লভ্যাংশ ঘোষণা করল।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7767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circle(in)">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4411" y="310989"/>
            <a:ext cx="3940360" cy="707886"/>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ctr">
              <a:buFont typeface="Wingdings" panose="05000000000000000000" pitchFamily="2" charset="2"/>
              <a:buChar char="v"/>
            </a:pPr>
            <a:r>
              <a:rPr lang="bn-IN" sz="4000" dirty="0" smtClean="0">
                <a:latin typeface="NikoshBAN" panose="02000000000000000000" pitchFamily="2" charset="0"/>
                <a:cs typeface="NikoshBAN" panose="02000000000000000000" pitchFamily="2" charset="0"/>
              </a:rPr>
              <a:t>স্টক  লভ্যাংশ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609762" y="1756795"/>
            <a:ext cx="6882860" cy="1077218"/>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প্রতিষ্ঠান</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শেয়ার হোল্ডারদের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হিসেবে</a:t>
            </a: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যখন  শেয়ার বা স্টক  প্রদান করে তাই হচ্ছে স্টক লভ্যাংশ।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5691116" y="4313915"/>
            <a:ext cx="6135805" cy="224676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এখন তোমার কাছে যদি ৩০০ শেয়ার থাকে তাহলে তুমি লভ্যাংশ হিসেবে ৩০০*৫০%=১৫০ টি শেয়ার পাবে ।এটাই হচ্ছে স্টক লভ্যাংশ। আর তোমার মোট শেয়ার সংখ্যা হবে (৩০০+১৫০)=৪৫০টি।  অর্থৎ স্টক লভ্যাংশের ফলে শেয়ার সংখ্যা বৃদ্ধি পায়। </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032" y="1261318"/>
            <a:ext cx="3293337" cy="21915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ight Arrow 5"/>
          <p:cNvSpPr/>
          <p:nvPr/>
        </p:nvSpPr>
        <p:spPr>
          <a:xfrm>
            <a:off x="259308" y="4148195"/>
            <a:ext cx="4380931" cy="1901099"/>
          </a:xfrm>
          <a:prstGeom prst="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anose="02000000000000000000" pitchFamily="2" charset="0"/>
                <a:cs typeface="NikoshBAN" panose="02000000000000000000" pitchFamily="2" charset="0"/>
              </a:rPr>
              <a:t>যেমনঃকোম্পানি ৫০% স্টক লভ্যাংশ ঘোষনা করল। </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4717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620" y="229715"/>
            <a:ext cx="10812732" cy="646331"/>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লভ্যাংশ নীতি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47344" y="2512638"/>
            <a:ext cx="11477767" cy="58477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সাধারনত তিন প্রকারের লভ্যাংশ  নীতি পরিলক্ষিত হয়। </a:t>
            </a:r>
            <a:r>
              <a:rPr lang="bn-IN" sz="3200" dirty="0">
                <a:latin typeface="NikoshBAN" panose="02000000000000000000" pitchFamily="2" charset="0"/>
                <a:cs typeface="NikoshBAN" panose="02000000000000000000" pitchFamily="2" charset="0"/>
              </a:rPr>
              <a:t>যথাঃ</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900751" y="3354937"/>
            <a:ext cx="4566244" cy="58477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smtClean="0">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স্থিতিশীল টাকা লভ্যাংশ নীতি</a:t>
            </a:r>
          </a:p>
        </p:txBody>
      </p:sp>
      <p:sp>
        <p:nvSpPr>
          <p:cNvPr id="13" name="TextBox 12"/>
          <p:cNvSpPr txBox="1"/>
          <p:nvPr/>
        </p:nvSpPr>
        <p:spPr>
          <a:xfrm>
            <a:off x="900751" y="4674375"/>
            <a:ext cx="4957063" cy="58477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a:latin typeface="NikoshBAN" panose="02000000000000000000" pitchFamily="2" charset="0"/>
                <a:cs typeface="NikoshBAN" panose="02000000000000000000" pitchFamily="2" charset="0"/>
              </a:rPr>
              <a:t>খ) লভ্যাংশ প্রদান অনুপাত নীতি এবং</a:t>
            </a:r>
          </a:p>
        </p:txBody>
      </p:sp>
      <p:sp>
        <p:nvSpPr>
          <p:cNvPr id="14" name="TextBox 13"/>
          <p:cNvSpPr txBox="1"/>
          <p:nvPr/>
        </p:nvSpPr>
        <p:spPr>
          <a:xfrm>
            <a:off x="882029" y="6176134"/>
            <a:ext cx="6404711" cy="58477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a:latin typeface="NikoshBAN" panose="02000000000000000000" pitchFamily="2" charset="0"/>
                <a:cs typeface="NikoshBAN" panose="02000000000000000000" pitchFamily="2" charset="0"/>
              </a:rPr>
              <a:t>গ)স্থির লভ্যাংশের সাথে অতিরিক্ত লভ্যাংশ নীতি।</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786826"/>
            <a:ext cx="2289704" cy="17150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Horizontal Scroll 4"/>
          <p:cNvSpPr/>
          <p:nvPr/>
        </p:nvSpPr>
        <p:spPr>
          <a:xfrm>
            <a:off x="570087" y="786826"/>
            <a:ext cx="7028597" cy="15759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অনুসরণ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কোম্পানি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হোল্ডাদের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লভ্যাংশ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লভ্যাংশ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520" y="3939712"/>
            <a:ext cx="3048000" cy="1895475"/>
          </a:xfrm>
          <a:prstGeom prst="rect">
            <a:avLst/>
          </a:prstGeom>
        </p:spPr>
      </p:pic>
    </p:spTree>
    <p:extLst>
      <p:ext uri="{BB962C8B-B14F-4D97-AF65-F5344CB8AC3E}">
        <p14:creationId xmlns:p14="http://schemas.microsoft.com/office/powerpoint/2010/main" val="3165950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438" y="361410"/>
            <a:ext cx="10812732" cy="70788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000" dirty="0">
                <a:latin typeface="NikoshBAN" panose="02000000000000000000" pitchFamily="2" charset="0"/>
                <a:cs typeface="NikoshBAN" panose="02000000000000000000" pitchFamily="2" charset="0"/>
              </a:rPr>
              <a:t>স্থিতিশীল টাকা লভ্যাংশ </a:t>
            </a:r>
            <a:r>
              <a:rPr lang="bn-IN" sz="4000" dirty="0" smtClean="0">
                <a:latin typeface="NikoshBAN" panose="02000000000000000000" pitchFamily="2" charset="0"/>
                <a:cs typeface="NikoshBAN" panose="02000000000000000000" pitchFamily="2" charset="0"/>
              </a:rPr>
              <a:t>নীতিঃ </a:t>
            </a:r>
            <a:endParaRPr lang="bn-IN" sz="4000" dirty="0">
              <a:latin typeface="NikoshBAN" panose="02000000000000000000" pitchFamily="2" charset="0"/>
              <a:cs typeface="NikoshBAN" panose="02000000000000000000" pitchFamily="2" charset="0"/>
            </a:endParaRPr>
          </a:p>
        </p:txBody>
      </p:sp>
      <p:sp>
        <p:nvSpPr>
          <p:cNvPr id="3" name="TextBox 2"/>
          <p:cNvSpPr txBox="1"/>
          <p:nvPr/>
        </p:nvSpPr>
        <p:spPr>
          <a:xfrm>
            <a:off x="525438" y="1621551"/>
            <a:ext cx="10911386" cy="1077218"/>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কোম্পানি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প্রতিবছর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স্থিতিশীল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525438" y="3701401"/>
            <a:ext cx="6625989" cy="255454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কোম্পানি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প্রতিবছর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a:t>
            </a:r>
            <a:r>
              <a:rPr lang="en-US" sz="3200" dirty="0" smtClean="0">
                <a:latin typeface="NikoshBAN" panose="02000000000000000000" pitchFamily="2" charset="0"/>
                <a:cs typeface="NikoshBAN" panose="02000000000000000000" pitchFamily="2" charset="0"/>
              </a:rPr>
              <a:t> ১০টাকা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এটিই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স্থিতিশীল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নীতি।অর্থা</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কোম্পানির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কোম্পানি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১০ </a:t>
            </a:r>
            <a:r>
              <a:rPr lang="en-US" sz="3200" dirty="0" err="1" smtClean="0">
                <a:latin typeface="NikoshBAN" panose="02000000000000000000" pitchFamily="2" charset="0"/>
                <a:cs typeface="NikoshBAN" panose="02000000000000000000" pitchFamily="2" charset="0"/>
              </a:rPr>
              <a:t>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লভ্যাংশ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8392946" y="3251024"/>
            <a:ext cx="2102181" cy="2806520"/>
            <a:chOff x="8392946" y="3251024"/>
            <a:chExt cx="2102181" cy="28065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946" y="3251024"/>
              <a:ext cx="2102181" cy="2806520"/>
            </a:xfrm>
            <a:prstGeom prst="rect">
              <a:avLst/>
            </a:prstGeom>
          </p:spPr>
        </p:pic>
        <p:sp>
          <p:nvSpPr>
            <p:cNvPr id="6" name="TextBox 5"/>
            <p:cNvSpPr txBox="1"/>
            <p:nvPr/>
          </p:nvSpPr>
          <p:spPr>
            <a:xfrm>
              <a:off x="9109558" y="5087855"/>
              <a:ext cx="948842" cy="307777"/>
            </a:xfrm>
            <a:prstGeom prst="rect">
              <a:avLst/>
            </a:prstGeom>
            <a:noFill/>
          </p:spPr>
          <p:txBody>
            <a:bodyPr wrap="square" rtlCol="0">
              <a:spAutoFit/>
            </a:bodyPr>
            <a:lstStyle/>
            <a:p>
              <a:r>
                <a:rPr lang="en-US" sz="1400" b="1" dirty="0" smtClean="0">
                  <a:solidFill>
                    <a:schemeClr val="accent6">
                      <a:lumMod val="50000"/>
                    </a:schemeClr>
                  </a:solidFill>
                </a:rPr>
                <a:t>POLICY</a:t>
              </a:r>
              <a:endParaRPr lang="en-US" sz="1400" b="1" dirty="0">
                <a:solidFill>
                  <a:schemeClr val="accent6">
                    <a:lumMod val="50000"/>
                  </a:schemeClr>
                </a:solidFill>
              </a:endParaRPr>
            </a:p>
          </p:txBody>
        </p:sp>
      </p:grpSp>
    </p:spTree>
    <p:extLst>
      <p:ext uri="{BB962C8B-B14F-4D97-AF65-F5344CB8AC3E}">
        <p14:creationId xmlns:p14="http://schemas.microsoft.com/office/powerpoint/2010/main" val="20445937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2557" y="147741"/>
            <a:ext cx="8621681" cy="707886"/>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লভ্যাংশ প্রদান অনুপাত </a:t>
            </a:r>
            <a:r>
              <a:rPr lang="bn-IN" sz="4000" dirty="0" smtClean="0">
                <a:latin typeface="NikoshBAN" panose="02000000000000000000" pitchFamily="2" charset="0"/>
                <a:cs typeface="NikoshBAN" panose="02000000000000000000" pitchFamily="2" charset="0"/>
              </a:rPr>
              <a:t>নীতিঃ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147006" y="921029"/>
            <a:ext cx="5240740" cy="2246769"/>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 নীতি অনুযায়ী কোম্পানি প্রতিবছর আয়ের একটি নির্দিষ্ট অংশ লভ্যাংশ প্রদান করে তাই হচ্ছে লভ্যাংশ প্রদান অনুপাত নীতি। এ নীতি অনুযায়ী কোম্পানি প্রতিবছর আনুপাতিক হারে  লভ্যাংশ প্রদান করে।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5525124" y="921029"/>
            <a:ext cx="6501075" cy="2246769"/>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যেমন –একটি কোম্পানি ৫০% লভ্যাংশ প্রদানের আনুপাতিক হার নির্ধারণ করল।এখন কোম্পনি কোনো বছর যদি ৩ কোটি টাকা আয় করে তাহলে কোম্পানি লভ্যাংশ হিসেবে শেয়ার মালিকদের ৩*৫০%=১.৫ কোটি টাকা প্রদান করবে।  </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1653228" y="3233200"/>
            <a:ext cx="8621682" cy="707886"/>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স্থির </a:t>
            </a:r>
            <a:r>
              <a:rPr lang="bn-IN" sz="4000" dirty="0">
                <a:latin typeface="NikoshBAN" panose="02000000000000000000" pitchFamily="2" charset="0"/>
                <a:cs typeface="NikoshBAN" panose="02000000000000000000" pitchFamily="2" charset="0"/>
              </a:rPr>
              <a:t>লভ্যাংশের সাথে অতিরিক্ত লভ্যাংশ </a:t>
            </a:r>
            <a:r>
              <a:rPr lang="bn-IN" sz="4000" dirty="0" smtClean="0">
                <a:latin typeface="NikoshBAN" panose="02000000000000000000" pitchFamily="2" charset="0"/>
                <a:cs typeface="NikoshBAN" panose="02000000000000000000" pitchFamily="2" charset="0"/>
              </a:rPr>
              <a:t>নীতিঃ </a:t>
            </a:r>
            <a:endParaRPr lang="bn-IN" sz="4000" dirty="0">
              <a:latin typeface="NikoshBAN" panose="02000000000000000000" pitchFamily="2" charset="0"/>
              <a:cs typeface="NikoshBAN" panose="02000000000000000000" pitchFamily="2" charset="0"/>
            </a:endParaRPr>
          </a:p>
        </p:txBody>
      </p:sp>
      <p:sp>
        <p:nvSpPr>
          <p:cNvPr id="10" name="TextBox 9"/>
          <p:cNvSpPr txBox="1"/>
          <p:nvPr/>
        </p:nvSpPr>
        <p:spPr>
          <a:xfrm>
            <a:off x="250923" y="4006488"/>
            <a:ext cx="5032905" cy="255454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যে নীতি অনুযায়ী কোম্পানি প্রতিবছর নূন্যতম স্থিতিশীল লভ্যাংশের সাথে অতিরিক্ত লভ্যাংশ প্রদান করে তাই হচ্ছে স্থির লভ্যাংশ সাথে অতিরিক্ত লভ্যাংশ নীতি।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5489709" y="4027353"/>
            <a:ext cx="6505170" cy="2677656"/>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যেমন একটি কোম্পানির নূন্যতম স্থির লভ্যাংশের হার ৫% ।যদি কোম্পানির মুনাফা বেশি হয় তাহলে কোম্পানি শেয়ার হোল্ডারদের ৫% লভ্যাংশের পাশা পাশি আরও অতিরিক্ত ২% লভ্যাংশ অর্থাৎ ৭% লভ্যাংশ প্রদান করবে।  যে সকল কোম্পানির আয় স্থিতিশীল বা নিয়মিত নয়,সেসব কোম্পানির জন্য এটি একটি আর্দশ লভ্যাংশ নীতি।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669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iterate type="wd">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iterate type="wd">
                                    <p:tmPct val="10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50"/>
                                        <p:tgtEl>
                                          <p:spTgt spid="6">
                                            <p:txEl>
                                              <p:pRg st="0" end="0"/>
                                            </p:txEl>
                                          </p:spTgt>
                                        </p:tgtEl>
                                      </p:cBhvr>
                                    </p:animEffect>
                                    <p:anim calcmode="lin" valueType="num">
                                      <p:cBhvr>
                                        <p:cTn id="19"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iterate type="wd">
                                    <p:tmPct val="1000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heel(1)">
                                      <p:cBhvr>
                                        <p:cTn id="32" dur="1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iterate type="wd">
                                    <p:tmPct val="10000"/>
                                  </p:iterate>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290">
                                          <p:stCondLst>
                                            <p:cond delay="0"/>
                                          </p:stCondLst>
                                        </p:cTn>
                                        <p:tgtEl>
                                          <p:spTgt spid="11">
                                            <p:txEl>
                                              <p:pRg st="0" end="0"/>
                                            </p:txEl>
                                          </p:spTgt>
                                        </p:tgtEl>
                                      </p:cBhvr>
                                    </p:animEffect>
                                    <p:anim calcmode="lin" valueType="num">
                                      <p:cBhvr>
                                        <p:cTn id="38"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43" dur="13">
                                          <p:stCondLst>
                                            <p:cond delay="325"/>
                                          </p:stCondLst>
                                        </p:cTn>
                                        <p:tgtEl>
                                          <p:spTgt spid="11">
                                            <p:txEl>
                                              <p:pRg st="0" end="0"/>
                                            </p:txEl>
                                          </p:spTgt>
                                        </p:tgtEl>
                                      </p:cBhvr>
                                      <p:to x="100000" y="60000"/>
                                    </p:animScale>
                                    <p:animScale>
                                      <p:cBhvr>
                                        <p:cTn id="44" dur="83" decel="50000">
                                          <p:stCondLst>
                                            <p:cond delay="338"/>
                                          </p:stCondLst>
                                        </p:cTn>
                                        <p:tgtEl>
                                          <p:spTgt spid="11">
                                            <p:txEl>
                                              <p:pRg st="0" end="0"/>
                                            </p:txEl>
                                          </p:spTgt>
                                        </p:tgtEl>
                                      </p:cBhvr>
                                      <p:to x="100000" y="100000"/>
                                    </p:animScale>
                                    <p:animScale>
                                      <p:cBhvr>
                                        <p:cTn id="45" dur="13">
                                          <p:stCondLst>
                                            <p:cond delay="656"/>
                                          </p:stCondLst>
                                        </p:cTn>
                                        <p:tgtEl>
                                          <p:spTgt spid="11">
                                            <p:txEl>
                                              <p:pRg st="0" end="0"/>
                                            </p:txEl>
                                          </p:spTgt>
                                        </p:tgtEl>
                                      </p:cBhvr>
                                      <p:to x="100000" y="80000"/>
                                    </p:animScale>
                                    <p:animScale>
                                      <p:cBhvr>
                                        <p:cTn id="46" dur="83" decel="50000">
                                          <p:stCondLst>
                                            <p:cond delay="669"/>
                                          </p:stCondLst>
                                        </p:cTn>
                                        <p:tgtEl>
                                          <p:spTgt spid="11">
                                            <p:txEl>
                                              <p:pRg st="0" end="0"/>
                                            </p:txEl>
                                          </p:spTgt>
                                        </p:tgtEl>
                                      </p:cBhvr>
                                      <p:to x="100000" y="100000"/>
                                    </p:animScale>
                                    <p:animScale>
                                      <p:cBhvr>
                                        <p:cTn id="47" dur="13">
                                          <p:stCondLst>
                                            <p:cond delay="821"/>
                                          </p:stCondLst>
                                        </p:cTn>
                                        <p:tgtEl>
                                          <p:spTgt spid="11">
                                            <p:txEl>
                                              <p:pRg st="0" end="0"/>
                                            </p:txEl>
                                          </p:spTgt>
                                        </p:tgtEl>
                                      </p:cBhvr>
                                      <p:to x="100000" y="90000"/>
                                    </p:animScale>
                                    <p:animScale>
                                      <p:cBhvr>
                                        <p:cTn id="48" dur="83" decel="50000">
                                          <p:stCondLst>
                                            <p:cond delay="834"/>
                                          </p:stCondLst>
                                        </p:cTn>
                                        <p:tgtEl>
                                          <p:spTgt spid="11">
                                            <p:txEl>
                                              <p:pRg st="0" end="0"/>
                                            </p:txEl>
                                          </p:spTgt>
                                        </p:tgtEl>
                                      </p:cBhvr>
                                      <p:to x="100000" y="100000"/>
                                    </p:animScale>
                                    <p:animScale>
                                      <p:cBhvr>
                                        <p:cTn id="49" dur="13">
                                          <p:stCondLst>
                                            <p:cond delay="904"/>
                                          </p:stCondLst>
                                        </p:cTn>
                                        <p:tgtEl>
                                          <p:spTgt spid="11">
                                            <p:txEl>
                                              <p:pRg st="0" end="0"/>
                                            </p:txEl>
                                          </p:spTgt>
                                        </p:tgtEl>
                                      </p:cBhvr>
                                      <p:to x="100000" y="95000"/>
                                    </p:animScale>
                                    <p:animScale>
                                      <p:cBhvr>
                                        <p:cTn id="50" dur="83" decel="50000">
                                          <p:stCondLst>
                                            <p:cond delay="917"/>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677" y="232012"/>
            <a:ext cx="6892120"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দলগত কাজ............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404880" y="1369334"/>
            <a:ext cx="2427028" cy="1569660"/>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  দল-১</a:t>
            </a:r>
          </a:p>
          <a:p>
            <a:r>
              <a:rPr lang="bn-IN" sz="4800" dirty="0" smtClean="0">
                <a:latin typeface="NikoshBAN" panose="02000000000000000000" pitchFamily="2" charset="0"/>
                <a:cs typeface="NikoshBAN" panose="02000000000000000000" pitchFamily="2" charset="0"/>
              </a:rPr>
              <a:t>১ম সারি   </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9594376" y="1401083"/>
            <a:ext cx="2292824" cy="1569660"/>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  দল-৩</a:t>
            </a:r>
          </a:p>
          <a:p>
            <a:r>
              <a:rPr lang="bn-IN" sz="4800" dirty="0" smtClean="0">
                <a:latin typeface="NikoshBAN" panose="02000000000000000000" pitchFamily="2" charset="0"/>
                <a:cs typeface="NikoshBAN" panose="02000000000000000000" pitchFamily="2" charset="0"/>
              </a:rPr>
              <a:t>৩য় সারি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5068435" y="1271514"/>
            <a:ext cx="2514603" cy="1569660"/>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  দল-২</a:t>
            </a:r>
          </a:p>
          <a:p>
            <a:r>
              <a:rPr lang="bn-IN" sz="4800" dirty="0" smtClean="0">
                <a:latin typeface="NikoshBAN" panose="02000000000000000000" pitchFamily="2" charset="0"/>
                <a:cs typeface="NikoshBAN" panose="02000000000000000000" pitchFamily="2" charset="0"/>
              </a:rPr>
              <a:t>২য় সারি  </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288873" y="2970743"/>
            <a:ext cx="2659041" cy="156966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smtClean="0">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স্থিতিশীল টাকা লভ্যাংশ </a:t>
            </a:r>
            <a:r>
              <a:rPr lang="bn-IN" sz="3200" dirty="0" smtClean="0">
                <a:latin typeface="NikoshBAN" panose="02000000000000000000" pitchFamily="2" charset="0"/>
                <a:cs typeface="NikoshBAN" panose="02000000000000000000" pitchFamily="2" charset="0"/>
              </a:rPr>
              <a:t>নীতি কী? উদাহরন দাও।  </a:t>
            </a:r>
            <a:endParaRPr lang="bn-IN" sz="3200" dirty="0">
              <a:latin typeface="NikoshBAN" panose="02000000000000000000" pitchFamily="2" charset="0"/>
              <a:cs typeface="NikoshBAN" panose="02000000000000000000" pitchFamily="2" charset="0"/>
            </a:endParaRPr>
          </a:p>
        </p:txBody>
      </p:sp>
      <p:sp>
        <p:nvSpPr>
          <p:cNvPr id="7" name="TextBox 6"/>
          <p:cNvSpPr txBox="1"/>
          <p:nvPr/>
        </p:nvSpPr>
        <p:spPr>
          <a:xfrm>
            <a:off x="5157688" y="2938994"/>
            <a:ext cx="2129052" cy="2062103"/>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a:latin typeface="NikoshBAN" panose="02000000000000000000" pitchFamily="2" charset="0"/>
                <a:cs typeface="NikoshBAN" panose="02000000000000000000" pitchFamily="2" charset="0"/>
              </a:rPr>
              <a:t>খ) লভ্যাংশ প্রদান অনুপাত নীতি </a:t>
            </a:r>
            <a:r>
              <a:rPr lang="bn-IN" sz="3200" dirty="0" smtClean="0">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উদাহরন </a:t>
            </a:r>
            <a:r>
              <a:rPr lang="bn-IN" sz="3200" dirty="0" smtClean="0">
                <a:latin typeface="NikoshBAN" panose="02000000000000000000" pitchFamily="2" charset="0"/>
                <a:cs typeface="NikoshBAN" panose="02000000000000000000" pitchFamily="2" charset="0"/>
              </a:rPr>
              <a:t>দাও।</a:t>
            </a:r>
            <a:endParaRPr lang="bn-IN" sz="3200" dirty="0">
              <a:latin typeface="NikoshBAN" panose="02000000000000000000" pitchFamily="2" charset="0"/>
              <a:cs typeface="NikoshBAN" panose="02000000000000000000" pitchFamily="2" charset="0"/>
            </a:endParaRPr>
          </a:p>
        </p:txBody>
      </p:sp>
      <p:sp>
        <p:nvSpPr>
          <p:cNvPr id="8" name="TextBox 7"/>
          <p:cNvSpPr txBox="1"/>
          <p:nvPr/>
        </p:nvSpPr>
        <p:spPr>
          <a:xfrm>
            <a:off x="9179868" y="2938994"/>
            <a:ext cx="2557207" cy="2062103"/>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200" dirty="0">
                <a:latin typeface="NikoshBAN" panose="02000000000000000000" pitchFamily="2" charset="0"/>
                <a:cs typeface="NikoshBAN" panose="02000000000000000000" pitchFamily="2" charset="0"/>
              </a:rPr>
              <a:t>গ)স্থির লভ্যাংশের সাথে অতিরিক্ত লভ্যাংশ </a:t>
            </a:r>
            <a:r>
              <a:rPr lang="bn-IN" sz="3200" dirty="0" smtClean="0">
                <a:latin typeface="NikoshBAN" panose="02000000000000000000" pitchFamily="2" charset="0"/>
                <a:cs typeface="NikoshBAN" panose="02000000000000000000" pitchFamily="2" charset="0"/>
              </a:rPr>
              <a:t>নীতি</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a:t>
            </a:r>
            <a:r>
              <a:rPr lang="bn-IN" sz="3200" dirty="0">
                <a:latin typeface="NikoshBAN" panose="02000000000000000000" pitchFamily="2" charset="0"/>
                <a:cs typeface="NikoshBAN" panose="02000000000000000000" pitchFamily="2" charset="0"/>
              </a:rPr>
              <a:t> উদাহরন দাও</a:t>
            </a:r>
            <a:r>
              <a:rPr lang="bn-IN" sz="3200" dirty="0" smtClean="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4318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710386"/>
            <a:chOff x="0" y="25578"/>
            <a:chExt cx="12192000" cy="6858000"/>
          </a:xfrm>
        </p:grpSpPr>
        <p:pic>
          <p:nvPicPr>
            <p:cNvPr id="8" name="Pictur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25578"/>
              <a:ext cx="12192000" cy="6858000"/>
            </a:xfrm>
            <a:prstGeom prst="rect">
              <a:avLst/>
            </a:prstGeom>
          </p:spPr>
        </p:pic>
        <p:pic>
          <p:nvPicPr>
            <p:cNvPr id="10" name="Picture 9"/>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9608" y1="42640" x2="58039" y2="32487"/>
                          <a14:foregroundMark x1="60392" y1="39594" x2="51765" y2="61929"/>
                          <a14:foregroundMark x1="50196" y1="75127" x2="50196" y2="67513"/>
                        </a14:backgroundRemoval>
                      </a14:imgEffect>
                    </a14:imgLayer>
                  </a14:imgProps>
                </a:ext>
                <a:ext uri="{28A0092B-C50C-407E-A947-70E740481C1C}">
                  <a14:useLocalDpi xmlns:a14="http://schemas.microsoft.com/office/drawing/2010/main" val="0"/>
                </a:ext>
              </a:extLst>
            </a:blip>
            <a:stretch>
              <a:fillRect/>
            </a:stretch>
          </p:blipFill>
          <p:spPr>
            <a:xfrm>
              <a:off x="2845985" y="702971"/>
              <a:ext cx="2428875" cy="1876425"/>
            </a:xfrm>
            <a:prstGeom prst="rect">
              <a:avLst/>
            </a:prstGeom>
          </p:spPr>
        </p:pic>
      </p:grpSp>
      <p:sp>
        <p:nvSpPr>
          <p:cNvPr id="3" name="TextBox 2"/>
          <p:cNvSpPr txBox="1"/>
          <p:nvPr/>
        </p:nvSpPr>
        <p:spPr>
          <a:xfrm>
            <a:off x="1126044" y="2813683"/>
            <a:ext cx="7751928" cy="584775"/>
          </a:xfrm>
          <a:prstGeom prst="rect">
            <a:avLst/>
          </a:prstGeom>
          <a:noFill/>
        </p:spPr>
        <p:txBody>
          <a:bodyPr wrap="square" rtlCol="0">
            <a:spAutoFit/>
          </a:bodyPr>
          <a:lstStyle/>
          <a:p>
            <a:pPr marL="342900" indent="-342900">
              <a:buFont typeface="Wingdings" panose="05000000000000000000" pitchFamily="2" charset="2"/>
              <a:buChar char="Ø"/>
            </a:pPr>
            <a:r>
              <a:rPr lang="bn-IN" sz="3200" dirty="0" smtClean="0">
                <a:solidFill>
                  <a:srgbClr val="00B050"/>
                </a:solidFill>
                <a:latin typeface="NikoshBAN" panose="02000000000000000000" pitchFamily="2" charset="0"/>
                <a:cs typeface="NikoshBAN" panose="02000000000000000000" pitchFamily="2" charset="0"/>
              </a:rPr>
              <a:t>প্রাথমিক বাজার কী?</a:t>
            </a:r>
          </a:p>
        </p:txBody>
      </p:sp>
      <p:sp>
        <p:nvSpPr>
          <p:cNvPr id="4" name="Rectangle 3"/>
          <p:cNvSpPr/>
          <p:nvPr/>
        </p:nvSpPr>
        <p:spPr>
          <a:xfrm>
            <a:off x="1039824" y="3536988"/>
            <a:ext cx="10116872" cy="584775"/>
          </a:xfrm>
          <a:prstGeom prst="rect">
            <a:avLst/>
          </a:prstGeom>
        </p:spPr>
        <p:txBody>
          <a:bodyPr wrap="none">
            <a:spAutoFit/>
          </a:bodyPr>
          <a:lstStyle/>
          <a:p>
            <a:pPr marL="342900" indent="-342900">
              <a:buFont typeface="Wingdings" panose="05000000000000000000" pitchFamily="2" charset="2"/>
              <a:buChar char="Ø"/>
            </a:pPr>
            <a:r>
              <a:rPr lang="bn-IN" sz="3200" dirty="0">
                <a:solidFill>
                  <a:srgbClr val="00B050"/>
                </a:solidFill>
                <a:latin typeface="NikoshBAN" panose="02000000000000000000" pitchFamily="2" charset="0"/>
                <a:cs typeface="NikoshBAN" panose="02000000000000000000" pitchFamily="2" charset="0"/>
              </a:rPr>
              <a:t>কোন শেয়ারবাজারে </a:t>
            </a:r>
            <a:r>
              <a:rPr lang="bn-IN" sz="3200" dirty="0" smtClean="0">
                <a:solidFill>
                  <a:srgbClr val="00B050"/>
                </a:solidFill>
                <a:latin typeface="NikoshBAN" panose="02000000000000000000" pitchFamily="2" charset="0"/>
                <a:cs typeface="NikoshBAN" panose="02000000000000000000" pitchFamily="2" charset="0"/>
              </a:rPr>
              <a:t>শেয়ারহোল্ডাররা </a:t>
            </a:r>
            <a:r>
              <a:rPr lang="bn-IN" sz="3200" dirty="0">
                <a:solidFill>
                  <a:srgbClr val="00B050"/>
                </a:solidFill>
                <a:latin typeface="NikoshBAN" panose="02000000000000000000" pitchFamily="2" charset="0"/>
                <a:cs typeface="NikoshBAN" panose="02000000000000000000" pitchFamily="2" charset="0"/>
              </a:rPr>
              <a:t>নিজেদের মধ্যে শেয়ার লেনদেন করেন? </a:t>
            </a:r>
            <a:endParaRPr lang="en-US" sz="3200" dirty="0">
              <a:solidFill>
                <a:srgbClr val="00B050"/>
              </a:solidFill>
              <a:latin typeface="NikoshBAN" panose="02000000000000000000" pitchFamily="2" charset="0"/>
              <a:cs typeface="NikoshBAN" panose="02000000000000000000" pitchFamily="2" charset="0"/>
            </a:endParaRPr>
          </a:p>
        </p:txBody>
      </p:sp>
      <p:sp>
        <p:nvSpPr>
          <p:cNvPr id="5" name="Rectangle 4"/>
          <p:cNvSpPr/>
          <p:nvPr/>
        </p:nvSpPr>
        <p:spPr>
          <a:xfrm>
            <a:off x="1039824" y="4381568"/>
            <a:ext cx="3108543" cy="584775"/>
          </a:xfrm>
          <a:prstGeom prst="rect">
            <a:avLst/>
          </a:prstGeom>
        </p:spPr>
        <p:txBody>
          <a:bodyPr wrap="none">
            <a:spAutoFit/>
          </a:bodyPr>
          <a:lstStyle/>
          <a:p>
            <a:pPr marL="342900" indent="-342900">
              <a:buFont typeface="Wingdings" panose="05000000000000000000" pitchFamily="2" charset="2"/>
              <a:buChar char="Ø"/>
            </a:pPr>
            <a:r>
              <a:rPr lang="en-US" sz="3200" dirty="0" smtClean="0">
                <a:solidFill>
                  <a:srgbClr val="00B050"/>
                </a:solidFill>
                <a:latin typeface="NikoshBAN" panose="02000000000000000000" pitchFamily="2" charset="0"/>
                <a:cs typeface="NikoshBAN" panose="02000000000000000000" pitchFamily="2" charset="0"/>
              </a:rPr>
              <a:t>IPO </a:t>
            </a:r>
            <a:r>
              <a:rPr lang="bn-IN" sz="3200" dirty="0" smtClean="0">
                <a:solidFill>
                  <a:srgbClr val="00B050"/>
                </a:solidFill>
                <a:latin typeface="NikoshBAN" panose="02000000000000000000" pitchFamily="2" charset="0"/>
                <a:cs typeface="NikoshBAN" panose="02000000000000000000" pitchFamily="2" charset="0"/>
              </a:rPr>
              <a:t>এর পূর্ণরূপ কী</a:t>
            </a:r>
            <a:endParaRPr lang="en-US" sz="3200" dirty="0">
              <a:solidFill>
                <a:srgbClr val="00B050"/>
              </a:solidFill>
              <a:latin typeface="NikoshBAN" panose="02000000000000000000" pitchFamily="2" charset="0"/>
              <a:cs typeface="NikoshBAN" panose="02000000000000000000" pitchFamily="2" charset="0"/>
            </a:endParaRPr>
          </a:p>
        </p:txBody>
      </p:sp>
      <p:sp>
        <p:nvSpPr>
          <p:cNvPr id="6" name="Rectangle 5"/>
          <p:cNvSpPr/>
          <p:nvPr/>
        </p:nvSpPr>
        <p:spPr>
          <a:xfrm>
            <a:off x="1039824" y="5139448"/>
            <a:ext cx="2791149" cy="584775"/>
          </a:xfrm>
          <a:prstGeom prst="rect">
            <a:avLst/>
          </a:prstGeom>
        </p:spPr>
        <p:txBody>
          <a:bodyPr wrap="none">
            <a:spAutoFit/>
          </a:bodyPr>
          <a:lstStyle/>
          <a:p>
            <a:pPr marL="342900" indent="-342900">
              <a:buFont typeface="Wingdings" panose="05000000000000000000" pitchFamily="2" charset="2"/>
              <a:buChar char="Ø"/>
            </a:pPr>
            <a:r>
              <a:rPr lang="bn-IN" sz="3200" dirty="0" smtClean="0">
                <a:solidFill>
                  <a:srgbClr val="00B050"/>
                </a:solidFill>
                <a:latin typeface="NikoshBAN" panose="02000000000000000000" pitchFamily="2" charset="0"/>
                <a:cs typeface="NikoshBAN" panose="02000000000000000000" pitchFamily="2" charset="0"/>
              </a:rPr>
              <a:t>স্টক লভ্যাংশ কী?</a:t>
            </a:r>
            <a:endParaRPr lang="en-US" sz="3200" dirty="0">
              <a:solidFill>
                <a:srgbClr val="00B050"/>
              </a:solidFill>
              <a:latin typeface="NikoshBAN" panose="02000000000000000000" pitchFamily="2" charset="0"/>
              <a:cs typeface="NikoshBAN" panose="02000000000000000000" pitchFamily="2" charset="0"/>
            </a:endParaRPr>
          </a:p>
        </p:txBody>
      </p:sp>
      <p:sp>
        <p:nvSpPr>
          <p:cNvPr id="7" name="Rectangle 6"/>
          <p:cNvSpPr/>
          <p:nvPr/>
        </p:nvSpPr>
        <p:spPr>
          <a:xfrm>
            <a:off x="1039824" y="5862753"/>
            <a:ext cx="8911988" cy="584775"/>
          </a:xfrm>
          <a:prstGeom prst="rect">
            <a:avLst/>
          </a:prstGeom>
        </p:spPr>
        <p:txBody>
          <a:bodyPr wrap="square">
            <a:spAutoFit/>
          </a:bodyPr>
          <a:lstStyle/>
          <a:p>
            <a:pPr marL="342900" indent="-342900">
              <a:buFont typeface="Wingdings" panose="05000000000000000000" pitchFamily="2" charset="2"/>
              <a:buChar char="Ø"/>
            </a:pPr>
            <a:r>
              <a:rPr lang="bn-IN" sz="3200" dirty="0" smtClean="0">
                <a:solidFill>
                  <a:srgbClr val="00B050"/>
                </a:solidFill>
                <a:latin typeface="NikoshBAN" panose="02000000000000000000" pitchFamily="2" charset="0"/>
                <a:cs typeface="NikoshBAN" panose="02000000000000000000" pitchFamily="2" charset="0"/>
              </a:rPr>
              <a:t>শেয়ার প্রতি ৫ টাকা লভ্যাংশ । এটি কোন লভ্যাংশ নীতির উদাহরন ? </a:t>
            </a:r>
            <a:endParaRPr lang="en-US" sz="3200" dirty="0">
              <a:solidFill>
                <a:srgbClr val="00B050"/>
              </a:solidFill>
              <a:latin typeface="NikoshBAN" panose="02000000000000000000" pitchFamily="2" charset="0"/>
              <a:cs typeface="NikoshBAN" panose="02000000000000000000" pitchFamily="2" charset="0"/>
            </a:endParaRPr>
          </a:p>
        </p:txBody>
      </p:sp>
      <p:sp>
        <p:nvSpPr>
          <p:cNvPr id="2" name="TextBox 1"/>
          <p:cNvSpPr txBox="1"/>
          <p:nvPr/>
        </p:nvSpPr>
        <p:spPr>
          <a:xfrm>
            <a:off x="7772931" y="201148"/>
            <a:ext cx="3425588"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মূল্যায়ন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860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1815" y="218364"/>
            <a:ext cx="5104263"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বাড়ির কাজ </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889" b="94667" l="0" r="98667"/>
                    </a14:imgEffect>
                  </a14:imgLayer>
                </a14:imgProps>
              </a:ext>
              <a:ext uri="{28A0092B-C50C-407E-A947-70E740481C1C}">
                <a14:useLocalDpi xmlns:a14="http://schemas.microsoft.com/office/drawing/2010/main" val="0"/>
              </a:ext>
            </a:extLst>
          </a:blip>
          <a:stretch>
            <a:fillRect/>
          </a:stretch>
        </p:blipFill>
        <p:spPr>
          <a:xfrm>
            <a:off x="4578610" y="1265617"/>
            <a:ext cx="2900363" cy="2900363"/>
          </a:xfrm>
          <a:prstGeom prst="rect">
            <a:avLst/>
          </a:prstGeom>
        </p:spPr>
      </p:pic>
      <p:sp>
        <p:nvSpPr>
          <p:cNvPr id="5" name="TextBox 4"/>
          <p:cNvSpPr txBox="1"/>
          <p:nvPr/>
        </p:nvSpPr>
        <p:spPr>
          <a:xfrm>
            <a:off x="1883391" y="4602708"/>
            <a:ext cx="8502555" cy="107721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বাংলাদেশের কোম্পানিগুলো কোন লভ্যাংশ নীতি বেশি অনুসরণ করে এবং কেন? বিশদ ভাবে আলোচনা করে নিয়ে আসবে।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3296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895" y="1020382"/>
            <a:ext cx="6475438" cy="3237719"/>
          </a:xfrm>
          <a:prstGeom prst="rect">
            <a:avLst/>
          </a:prstGeom>
        </p:spPr>
      </p:pic>
    </p:spTree>
    <p:extLst>
      <p:ext uri="{BB962C8B-B14F-4D97-AF65-F5344CB8AC3E}">
        <p14:creationId xmlns:p14="http://schemas.microsoft.com/office/powerpoint/2010/main" val="67992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629" y="3479131"/>
            <a:ext cx="6727371" cy="2246769"/>
          </a:xfrm>
          <a:prstGeom prst="rect">
            <a:avLst/>
          </a:prstGeom>
          <a:no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শ্রেণিঃদশম</a:t>
            </a:r>
          </a:p>
          <a:p>
            <a:pPr algn="ctr"/>
            <a:r>
              <a:rPr lang="bn-IN" sz="2800" dirty="0" smtClean="0">
                <a:latin typeface="NikoshBAN" panose="02000000000000000000" pitchFamily="2" charset="0"/>
                <a:cs typeface="NikoshBAN" panose="02000000000000000000" pitchFamily="2" charset="0"/>
              </a:rPr>
              <a:t>বিষয়ঃফিন্যান্স ও ব্যাংকিং</a:t>
            </a:r>
          </a:p>
          <a:p>
            <a:pPr algn="ctr"/>
            <a:r>
              <a:rPr lang="bn-IN" sz="2800" dirty="0" smtClean="0">
                <a:latin typeface="NikoshBAN" panose="02000000000000000000" pitchFamily="2" charset="0"/>
                <a:cs typeface="NikoshBAN" panose="02000000000000000000" pitchFamily="2" charset="0"/>
              </a:rPr>
              <a:t>অধ্যায়ঃ৭ম (শেয়ার,বন্ড ও ডিবেঞ্চার)</a:t>
            </a:r>
          </a:p>
          <a:p>
            <a:pPr algn="ctr"/>
            <a:r>
              <a:rPr lang="bn-IN" sz="2800" dirty="0" smtClean="0">
                <a:latin typeface="NikoshBAN" panose="02000000000000000000" pitchFamily="2" charset="0"/>
                <a:cs typeface="NikoshBAN" panose="02000000000000000000" pitchFamily="2" charset="0"/>
              </a:rPr>
              <a:t>বিশেষ পাঠঃ </a:t>
            </a:r>
            <a:r>
              <a:rPr lang="bn-IN" sz="2800" dirty="0" smtClean="0">
                <a:latin typeface="NikoshBAN" panose="02000000000000000000" pitchFamily="2" charset="0"/>
                <a:cs typeface="NikoshBAN" panose="02000000000000000000" pitchFamily="2" charset="0"/>
              </a:rPr>
              <a:t>শেয়ার </a:t>
            </a:r>
            <a:r>
              <a:rPr lang="bn-IN" sz="2800" dirty="0" smtClean="0">
                <a:latin typeface="NikoshBAN" panose="02000000000000000000" pitchFamily="2" charset="0"/>
                <a:cs typeface="NikoshBAN" panose="02000000000000000000" pitchFamily="2" charset="0"/>
              </a:rPr>
              <a:t>বাজার </a:t>
            </a:r>
            <a:r>
              <a:rPr lang="bn-IN" sz="2800" dirty="0" smtClean="0">
                <a:latin typeface="NikoshBAN" panose="02000000000000000000" pitchFamily="2" charset="0"/>
                <a:cs typeface="NikoshBAN" panose="02000000000000000000" pitchFamily="2" charset="0"/>
              </a:rPr>
              <a:t>এবং  লভ্যাংশ ও লভ্যাংশ নীতি। </a:t>
            </a:r>
            <a:endParaRPr lang="bn-IN" sz="2800" dirty="0" smtClean="0">
              <a:latin typeface="NikoshBAN" panose="02000000000000000000" pitchFamily="2" charset="0"/>
              <a:cs typeface="NikoshBAN" panose="02000000000000000000" pitchFamily="2" charset="0"/>
            </a:endParaRPr>
          </a:p>
          <a:p>
            <a:pPr algn="ctr"/>
            <a:r>
              <a:rPr lang="bn-IN" sz="2800" dirty="0" smtClean="0">
                <a:latin typeface="NikoshBAN" panose="02000000000000000000" pitchFamily="2" charset="0"/>
                <a:cs typeface="NikoshBAN" panose="02000000000000000000" pitchFamily="2" charset="0"/>
              </a:rPr>
              <a:t>সময়ঃ৪০ মিনিট  </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246" y="809239"/>
            <a:ext cx="1713004" cy="2276475"/>
          </a:xfrm>
          <a:prstGeom prst="rect">
            <a:avLst/>
          </a:prstGeom>
        </p:spPr>
      </p:pic>
      <p:sp>
        <p:nvSpPr>
          <p:cNvPr id="5" name="Rectangle 4"/>
          <p:cNvSpPr/>
          <p:nvPr/>
        </p:nvSpPr>
        <p:spPr>
          <a:xfrm>
            <a:off x="464804" y="3874589"/>
            <a:ext cx="4590522" cy="2246769"/>
          </a:xfrm>
          <a:prstGeom prst="rect">
            <a:avLst/>
          </a:prstGeom>
        </p:spPr>
        <p:txBody>
          <a:bodyPr wrap="square">
            <a:spAutoFit/>
          </a:bodyPr>
          <a:lstStyle/>
          <a:p>
            <a:pPr algn="ctr"/>
            <a:r>
              <a:rPr lang="bn-IN" sz="2800" dirty="0">
                <a:latin typeface="NikoshBAN" panose="02000000000000000000" pitchFamily="2" charset="0"/>
                <a:cs typeface="NikoshBAN" panose="02000000000000000000" pitchFamily="2" charset="0"/>
              </a:rPr>
              <a:t>কাজী খবির</a:t>
            </a:r>
          </a:p>
          <a:p>
            <a:pPr algn="ctr"/>
            <a:r>
              <a:rPr lang="bn-IN" sz="2800" dirty="0">
                <a:latin typeface="NikoshBAN" panose="02000000000000000000" pitchFamily="2" charset="0"/>
                <a:cs typeface="NikoshBAN" panose="02000000000000000000" pitchFamily="2" charset="0"/>
              </a:rPr>
              <a:t>সহকারি শিক্ষক </a:t>
            </a:r>
          </a:p>
          <a:p>
            <a:pPr algn="ctr"/>
            <a:r>
              <a:rPr lang="bn-IN" sz="2800" dirty="0">
                <a:latin typeface="NikoshBAN" panose="02000000000000000000" pitchFamily="2" charset="0"/>
                <a:cs typeface="NikoshBAN" panose="02000000000000000000" pitchFamily="2" charset="0"/>
              </a:rPr>
              <a:t>সিদ্ধেশ্বরী উচ্চ বালিকা বিদ্যালয়</a:t>
            </a:r>
            <a:endParaRPr lang="en-US" sz="2800" dirty="0">
              <a:latin typeface="NikoshBAN" panose="02000000000000000000" pitchFamily="2" charset="0"/>
              <a:cs typeface="NikoshBAN" panose="02000000000000000000" pitchFamily="2" charset="0"/>
            </a:endParaRPr>
          </a:p>
          <a:p>
            <a:pPr algn="ctr"/>
            <a:r>
              <a:rPr lang="en-US" sz="2800" dirty="0">
                <a:latin typeface="NikoshBAN" panose="02000000000000000000" pitchFamily="2" charset="0"/>
                <a:cs typeface="NikoshBAN" panose="02000000000000000000" pitchFamily="2" charset="0"/>
              </a:rPr>
              <a:t>30,নিউ </a:t>
            </a:r>
            <a:r>
              <a:rPr lang="en-US" sz="2800" dirty="0" err="1">
                <a:latin typeface="NikoshBAN" panose="02000000000000000000" pitchFamily="2" charset="0"/>
                <a:cs typeface="NikoshBAN" panose="02000000000000000000" pitchFamily="2" charset="0"/>
              </a:rPr>
              <a:t>বেইলি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রোড,রমনা</a:t>
            </a:r>
            <a:r>
              <a:rPr lang="en-US" sz="2800" dirty="0">
                <a:latin typeface="NikoshBAN" panose="02000000000000000000" pitchFamily="2" charset="0"/>
                <a:cs typeface="NikoshBAN" panose="02000000000000000000" pitchFamily="2" charset="0"/>
              </a:rPr>
              <a:t>,</a:t>
            </a:r>
          </a:p>
          <a:p>
            <a:pPr algn="ctr"/>
            <a:r>
              <a:rPr lang="en-US" sz="2800" dirty="0" err="1">
                <a:latin typeface="NikoshBAN" panose="02000000000000000000" pitchFamily="2" charset="0"/>
                <a:cs typeface="NikoshBAN" panose="02000000000000000000" pitchFamily="2" charset="0"/>
              </a:rPr>
              <a:t>ঢাকা</a:t>
            </a:r>
            <a:r>
              <a:rPr lang="en-US" sz="2800" dirty="0">
                <a:latin typeface="NikoshBAN" panose="02000000000000000000" pitchFamily="2" charset="0"/>
                <a:cs typeface="NikoshBAN" panose="02000000000000000000" pitchFamily="2" charset="0"/>
              </a:rPr>
              <a:t> -১২১৭ </a:t>
            </a:r>
            <a:endParaRPr lang="bn-IN" sz="2800" dirty="0">
              <a:latin typeface="NikoshBAN" panose="02000000000000000000" pitchFamily="2" charset="0"/>
              <a:cs typeface="NikoshBAN" panose="02000000000000000000" pitchFamily="2" charset="0"/>
            </a:endParaRPr>
          </a:p>
        </p:txBody>
      </p:sp>
      <p:cxnSp>
        <p:nvCxnSpPr>
          <p:cNvPr id="9" name="Straight Connector 8"/>
          <p:cNvCxnSpPr/>
          <p:nvPr/>
        </p:nvCxnSpPr>
        <p:spPr>
          <a:xfrm>
            <a:off x="5181600" y="1267097"/>
            <a:ext cx="78377" cy="542108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1393" t="30249" r="12488"/>
          <a:stretch/>
        </p:blipFill>
        <p:spPr>
          <a:xfrm>
            <a:off x="1801503" y="696035"/>
            <a:ext cx="1859989" cy="26939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0370873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667" y="3879171"/>
            <a:ext cx="3657577" cy="2630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6" y="752445"/>
            <a:ext cx="3577600" cy="2630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075" y="719972"/>
            <a:ext cx="3766760" cy="26632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46" y="3879171"/>
            <a:ext cx="3766759" cy="2630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036" y="2121466"/>
            <a:ext cx="2971800" cy="3073111"/>
          </a:xfrm>
          <a:prstGeom prst="rect">
            <a:avLst/>
          </a:prstGeom>
        </p:spPr>
      </p:pic>
      <p:sp>
        <p:nvSpPr>
          <p:cNvPr id="7" name="TextBox 6"/>
          <p:cNvSpPr txBox="1"/>
          <p:nvPr/>
        </p:nvSpPr>
        <p:spPr>
          <a:xfrm>
            <a:off x="2934267" y="0"/>
            <a:ext cx="6919416"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চলো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দেখি</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8992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86603" y="300249"/>
            <a:ext cx="11423175" cy="543181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atin typeface="NikoshBAN" panose="02000000000000000000" pitchFamily="2" charset="0"/>
                <a:cs typeface="NikoshBAN" panose="02000000000000000000" pitchFamily="2" charset="0"/>
              </a:rPr>
              <a:t>বাংলাদেশে শেয়ারবাজার  এবং লভ্যাংশ ও লভ্যাংশ নীতি।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3194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5906" y="245660"/>
            <a:ext cx="6223378" cy="1015663"/>
          </a:xfrm>
          <a:prstGeom prst="rect">
            <a:avLst/>
          </a:prstGeom>
          <a:no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শিখনফল...............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821141" y="2172270"/>
            <a:ext cx="10902285" cy="2800767"/>
          </a:xfrm>
          <a:prstGeom prst="rect">
            <a:avLst/>
          </a:prstGeom>
          <a:noFill/>
        </p:spPr>
        <p:txBody>
          <a:bodyPr wrap="square" rtlCol="0">
            <a:spAutoFit/>
          </a:bodyPr>
          <a:lstStyle/>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বাংলাদেশের শেয়ারবাজার সম্পর্কে  বলতে পারবে;</a:t>
            </a:r>
          </a:p>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প্রাথমিক বাজার ও সেকেন্ডারি বাজার কী তা বলতে পারবে;</a:t>
            </a:r>
          </a:p>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লভ্যাংশ কী তা বর্ণনা করতে পারবে;</a:t>
            </a:r>
          </a:p>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লভ্যাংশ নীতি বিশ্লেষণ করতে পারবে;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6091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1154" y="476679"/>
            <a:ext cx="5754286" cy="646331"/>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বাংলাদেশের শেয়ারবাজার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43691" y="1469153"/>
            <a:ext cx="12048309" cy="1815882"/>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2800" dirty="0" smtClean="0">
                <a:solidFill>
                  <a:schemeClr val="bg1"/>
                </a:solidFill>
                <a:latin typeface="NikoshBAN" panose="02000000000000000000" pitchFamily="2" charset="0"/>
                <a:cs typeface="NikoshBAN" panose="02000000000000000000" pitchFamily="2" charset="0"/>
              </a:rPr>
              <a:t>শেয়ার ইস্যুকারী কোম্পানি  এবং বিনিয়োগকারীদের শেয়ার ক্রয়-বিক্রয় সুষ্ঠভাবে সম্পাদনের জন্য সুপ্রতিষ্ঠিত প্রতিষ্ঠানের প্রয়োজন হয়।এরূপ প্রতিষ্ঠানকে স্টক এক্সেচেঞ্জ বলা হয়। স্টক এক্সচেঞ্জগুলো কোম্পানিকে জনগনের কাছথেকে তহবিল সংস্থানে সাহায্য করে এবং বিনিয়োগকারীদের  জন্য শেয়ার ক্রয় –বিক্রয়ের একটি নির্দিষ্ট স্থানের ব্যবস্থা করে। বাংলাদেশে দুইটি স্টক এক্সচেঞ্জ রয়েছে ।যথাঃ  </a:t>
            </a:r>
            <a:endParaRPr lang="en-US" sz="28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373896" y="6092731"/>
            <a:ext cx="4276481" cy="523220"/>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১।ঢাকা স্টক এক্সচেঞ্জ লিমিটেড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6809863" y="6092730"/>
            <a:ext cx="4668274" cy="523220"/>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১।চট্রগ্রাম  স্টক এক্সচেঞ্জ লিমিটেড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012" y="3762102"/>
            <a:ext cx="4202125" cy="2100005"/>
          </a:xfrm>
          <a:prstGeom prst="snip2DiagRect">
            <a:avLst>
              <a:gd name="adj1" fmla="val 1583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53" y="3762103"/>
            <a:ext cx="3983724" cy="2100005"/>
          </a:xfrm>
          <a:prstGeom prst="snip2DiagRect">
            <a:avLst>
              <a:gd name="adj1" fmla="val 10794"/>
              <a:gd name="adj2" fmla="val 1163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57466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5500" y="120415"/>
            <a:ext cx="4588764" cy="76944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শেয়ারে বিনিয়োগ পদ্ধতি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221812" y="1109974"/>
            <a:ext cx="1172583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600" dirty="0">
                <a:solidFill>
                  <a:schemeClr val="bg1"/>
                </a:solidFill>
                <a:latin typeface="NikoshBAN" panose="02000000000000000000" pitchFamily="2" charset="0"/>
                <a:cs typeface="NikoshBAN" panose="02000000000000000000" pitchFamily="2" charset="0"/>
              </a:rPr>
              <a:t>শেয়ার</a:t>
            </a:r>
            <a:r>
              <a:rPr lang="en-US" sz="3600" dirty="0">
                <a:solidFill>
                  <a:schemeClr val="bg1"/>
                </a:solidFill>
                <a:latin typeface="NikoshBAN" panose="02000000000000000000" pitchFamily="2" charset="0"/>
                <a:cs typeface="NikoshBAN" panose="02000000000000000000" pitchFamily="2" charset="0"/>
              </a:rPr>
              <a:t> </a:t>
            </a:r>
            <a:r>
              <a:rPr lang="bn-IN" sz="3600" dirty="0">
                <a:solidFill>
                  <a:schemeClr val="bg1"/>
                </a:solidFill>
                <a:latin typeface="NikoshBAN" panose="02000000000000000000" pitchFamily="2" charset="0"/>
                <a:cs typeface="NikoshBAN" panose="02000000000000000000" pitchFamily="2" charset="0"/>
              </a:rPr>
              <a:t>বাজারে বিনিয়োগকারীরা দুটি উপায়ে বিনিয়োগ করতে পারে।যথাঃ </a:t>
            </a:r>
            <a:endParaRPr lang="en-US" sz="3600" dirty="0">
              <a:solidFill>
                <a:schemeClr val="bg1"/>
              </a:solidFill>
              <a:latin typeface="NikoshBAN" panose="02000000000000000000" pitchFamily="2" charset="0"/>
              <a:cs typeface="NikoshBAN" panose="02000000000000000000" pitchFamily="2" charset="0"/>
            </a:endParaRPr>
          </a:p>
        </p:txBody>
      </p:sp>
      <p:sp>
        <p:nvSpPr>
          <p:cNvPr id="13" name="Rectangle 12"/>
          <p:cNvSpPr/>
          <p:nvPr/>
        </p:nvSpPr>
        <p:spPr>
          <a:xfrm>
            <a:off x="413221" y="2329751"/>
            <a:ext cx="4259320" cy="1077218"/>
          </a:xfrm>
          <a:prstGeom prst="rect">
            <a:avLst/>
          </a:prstGeom>
          <a:solidFill>
            <a:schemeClr val="accent2">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bn-IN" sz="3200" dirty="0" smtClean="0">
                <a:latin typeface="NikoshBAN" panose="02000000000000000000" pitchFamily="2" charset="0"/>
                <a:cs typeface="NikoshBAN" panose="02000000000000000000" pitchFamily="2" charset="0"/>
              </a:rPr>
              <a:t>১।প্রাথমিক বাজারের মাধ্যমে (</a:t>
            </a:r>
            <a:r>
              <a:rPr lang="en-US" sz="3200" dirty="0" smtClean="0">
                <a:latin typeface="NikoshBAN" panose="02000000000000000000" pitchFamily="2" charset="0"/>
                <a:cs typeface="NikoshBAN" panose="02000000000000000000" pitchFamily="2" charset="0"/>
              </a:rPr>
              <a:t>Primary Market</a:t>
            </a:r>
            <a:r>
              <a:rPr lang="bn-IN" sz="3200" dirty="0" smtClean="0">
                <a:latin typeface="NikoshBAN" panose="02000000000000000000" pitchFamily="2" charset="0"/>
                <a:cs typeface="NikoshBAN" panose="02000000000000000000" pitchFamily="2" charset="0"/>
              </a:rPr>
              <a:t>) </a:t>
            </a:r>
            <a:endParaRPr lang="en-US" sz="3200" dirty="0"/>
          </a:p>
        </p:txBody>
      </p:sp>
      <p:sp>
        <p:nvSpPr>
          <p:cNvPr id="26" name="Rectangle 25"/>
          <p:cNvSpPr/>
          <p:nvPr/>
        </p:nvSpPr>
        <p:spPr>
          <a:xfrm>
            <a:off x="347485" y="4963334"/>
            <a:ext cx="4390791" cy="1077218"/>
          </a:xfrm>
          <a:prstGeom prst="rect">
            <a:avLst/>
          </a:prstGeom>
          <a:solidFill>
            <a:schemeClr val="accent2">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IN" sz="3200" dirty="0" smtClean="0">
                <a:latin typeface="NikoshBAN" panose="02000000000000000000" pitchFamily="2" charset="0"/>
                <a:cs typeface="NikoshBAN" panose="02000000000000000000" pitchFamily="2" charset="0"/>
              </a:rPr>
              <a:t>২</a:t>
            </a:r>
            <a:r>
              <a:rPr lang="bn-IN" sz="3200" dirty="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সেকেন্ডারি বাজারের মাধ্যমে</a:t>
            </a:r>
          </a:p>
          <a:p>
            <a:pPr algn="ctr"/>
            <a:r>
              <a:rPr lang="en-US" sz="3200" dirty="0" smtClean="0">
                <a:latin typeface="NikoshBAN" panose="02000000000000000000" pitchFamily="2" charset="0"/>
                <a:cs typeface="NikoshBAN" panose="02000000000000000000" pitchFamily="2" charset="0"/>
              </a:rPr>
              <a:t>(Secondary Market)</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540" y="4317888"/>
            <a:ext cx="4153896" cy="2368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093" y="2052759"/>
            <a:ext cx="4260343" cy="2219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00230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iterate type="wd">
                                    <p:tmPct val="10000"/>
                                  </p:iterate>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437" y="3378010"/>
            <a:ext cx="7926195" cy="707886"/>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lgn="ctr">
              <a:buFont typeface="Wingdings" panose="05000000000000000000" pitchFamily="2" charset="2"/>
              <a:buChar char="ü"/>
            </a:pPr>
            <a:r>
              <a:rPr lang="bn-IN" sz="4000" dirty="0">
                <a:latin typeface="NikoshBAN" panose="02000000000000000000" pitchFamily="2" charset="0"/>
                <a:cs typeface="NikoshBAN" panose="02000000000000000000" pitchFamily="2" charset="0"/>
              </a:rPr>
              <a:t>সেকেন্ডারি </a:t>
            </a:r>
            <a:r>
              <a:rPr lang="bn-IN" sz="4000" dirty="0" smtClean="0">
                <a:latin typeface="NikoshBAN" panose="02000000000000000000" pitchFamily="2" charset="0"/>
                <a:cs typeface="NikoshBAN" panose="02000000000000000000" pitchFamily="2" charset="0"/>
              </a:rPr>
              <a:t>বাজার</a:t>
            </a:r>
            <a:r>
              <a:rPr lang="en-US" sz="3600" dirty="0" smtClean="0">
                <a:latin typeface="NikoshBAN" panose="02000000000000000000" pitchFamily="2" charset="0"/>
                <a:cs typeface="NikoshBAN" panose="02000000000000000000" pitchFamily="2" charset="0"/>
              </a:rPr>
              <a:t>(Secondary Market)</a:t>
            </a:r>
            <a:r>
              <a:rPr lang="bn-IN"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p:txBody>
      </p:sp>
      <p:sp>
        <p:nvSpPr>
          <p:cNvPr id="3" name="TextBox 2"/>
          <p:cNvSpPr txBox="1"/>
          <p:nvPr/>
        </p:nvSpPr>
        <p:spPr>
          <a:xfrm>
            <a:off x="184481" y="4761766"/>
            <a:ext cx="7044000" cy="1754326"/>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বিনিয়োগকারীরা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ক্রয়-বিক্রয়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বাজারকে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সেকেন্ডারি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nvGrpSpPr>
          <p:cNvPr id="4" name="Group 3"/>
          <p:cNvGrpSpPr/>
          <p:nvPr/>
        </p:nvGrpSpPr>
        <p:grpSpPr>
          <a:xfrm>
            <a:off x="8516203" y="4386234"/>
            <a:ext cx="2700308" cy="2129858"/>
            <a:chOff x="8507234" y="4216941"/>
            <a:chExt cx="3226527" cy="197419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368" t="47732" r="4412" b="8430"/>
            <a:stretch/>
          </p:blipFill>
          <p:spPr>
            <a:xfrm>
              <a:off x="8507235" y="5172235"/>
              <a:ext cx="3226526" cy="10189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307" t="6004" r="3885" b="53529"/>
            <a:stretch/>
          </p:blipFill>
          <p:spPr>
            <a:xfrm>
              <a:off x="8507234" y="4216941"/>
              <a:ext cx="3226526" cy="9405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grpSp>
        <p:nvGrpSpPr>
          <p:cNvPr id="7" name="Group 6"/>
          <p:cNvGrpSpPr/>
          <p:nvPr/>
        </p:nvGrpSpPr>
        <p:grpSpPr>
          <a:xfrm>
            <a:off x="8516203" y="1088590"/>
            <a:ext cx="3285211" cy="2229461"/>
            <a:chOff x="8001098" y="1870318"/>
            <a:chExt cx="3285211" cy="2229461"/>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81" r="5009" b="5946"/>
            <a:stretch/>
          </p:blipFill>
          <p:spPr>
            <a:xfrm>
              <a:off x="8001098" y="1870318"/>
              <a:ext cx="3285211" cy="22294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802" t="47460" r="52270" b="7180"/>
            <a:stretch/>
          </p:blipFill>
          <p:spPr>
            <a:xfrm>
              <a:off x="9444446" y="2593725"/>
              <a:ext cx="1508858" cy="898677"/>
            </a:xfrm>
            <a:prstGeom prst="rect">
              <a:avLst/>
            </a:prstGeom>
          </p:spPr>
        </p:pic>
      </p:grpSp>
      <p:sp>
        <p:nvSpPr>
          <p:cNvPr id="10" name="Rectangle 9"/>
          <p:cNvSpPr/>
          <p:nvPr/>
        </p:nvSpPr>
        <p:spPr>
          <a:xfrm>
            <a:off x="2033356" y="136924"/>
            <a:ext cx="7555166" cy="707886"/>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gn="ctr">
              <a:buFont typeface="Wingdings" panose="05000000000000000000" pitchFamily="2" charset="2"/>
              <a:buChar char="ü"/>
            </a:pPr>
            <a:r>
              <a:rPr lang="en-US" sz="4000" dirty="0" err="1" smtClean="0">
                <a:latin typeface="NikoshBAN" panose="02000000000000000000" pitchFamily="2" charset="0"/>
                <a:cs typeface="NikoshBAN" panose="02000000000000000000" pitchFamily="2" charset="0"/>
              </a:rPr>
              <a:t>প্রাথমিক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বাজার</a:t>
            </a:r>
            <a:r>
              <a:rPr lang="bn-IN" sz="400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Primary Market</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11" name="TextBox 10"/>
          <p:cNvSpPr txBox="1"/>
          <p:nvPr/>
        </p:nvSpPr>
        <p:spPr>
          <a:xfrm>
            <a:off x="184481" y="1049581"/>
            <a:ext cx="8123536" cy="2123658"/>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lvl="3" algn="just"/>
            <a:r>
              <a:rPr lang="en-US" sz="2800" dirty="0" err="1" smtClean="0">
                <a:latin typeface="NikoshBAN" panose="02000000000000000000" pitchFamily="2" charset="0"/>
                <a:cs typeface="NikoshBAN" panose="02000000000000000000" pitchFamily="2" charset="0"/>
              </a:rPr>
              <a:t>কোম্পানি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হচ্ছে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IPO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Initial public offering </a:t>
            </a:r>
            <a:r>
              <a:rPr lang="en-US" sz="2800" dirty="0" err="1" smtClean="0">
                <a:latin typeface="NikoshBAN" panose="02000000000000000000" pitchFamily="2" charset="0"/>
                <a:cs typeface="NikoshBAN" panose="02000000000000000000" pitchFamily="2" charset="0"/>
              </a:rPr>
              <a:t>নামেও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বিনিয়োগকারী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কোম্পানির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p>
          <a:p>
            <a:endParaRPr lang="en-US" sz="2000" dirty="0"/>
          </a:p>
        </p:txBody>
      </p:sp>
    </p:spTree>
    <p:extLst>
      <p:ext uri="{BB962C8B-B14F-4D97-AF65-F5344CB8AC3E}">
        <p14:creationId xmlns:p14="http://schemas.microsoft.com/office/powerpoint/2010/main" val="2759197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22" presetClass="entr" presetSubtype="4" fill="hold" grpId="0" nodeType="with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wd">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066" y="286603"/>
            <a:ext cx="4244454"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একক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2827361" y="4757762"/>
            <a:ext cx="7026321" cy="1569660"/>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প্রাথমিক বাজার ও সেকেন্ডারি বাজারের মধ্যে দুইটি পার্থক্য লিখ। </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752" y="1413681"/>
            <a:ext cx="1504950" cy="3048000"/>
          </a:xfrm>
          <a:prstGeom prst="rect">
            <a:avLst/>
          </a:prstGeom>
        </p:spPr>
      </p:pic>
    </p:spTree>
    <p:extLst>
      <p:ext uri="{BB962C8B-B14F-4D97-AF65-F5344CB8AC3E}">
        <p14:creationId xmlns:p14="http://schemas.microsoft.com/office/powerpoint/2010/main" val="503747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771</Words>
  <Application>Microsoft Office PowerPoint</Application>
  <PresentationFormat>Widescreen</PresentationFormat>
  <Paragraphs>82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Kazi Khabir</dc:creator>
  <cp:lastModifiedBy>Microsoft account</cp:lastModifiedBy>
  <cp:revision>23</cp:revision>
  <dcterms:created xsi:type="dcterms:W3CDTF">2020-04-26T09:11:27Z</dcterms:created>
  <dcterms:modified xsi:type="dcterms:W3CDTF">2020-05-27T18:19:18Z</dcterms:modified>
</cp:coreProperties>
</file>