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73" r:id="rId4"/>
    <p:sldId id="260" r:id="rId5"/>
    <p:sldId id="261" r:id="rId6"/>
    <p:sldId id="275" r:id="rId7"/>
    <p:sldId id="290" r:id="rId8"/>
    <p:sldId id="291" r:id="rId9"/>
    <p:sldId id="292" r:id="rId10"/>
    <p:sldId id="293" r:id="rId11"/>
    <p:sldId id="294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288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015C-75B4-42BD-9675-A40EAA653363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2DF5E-1991-40EC-8EFD-BD468CD95E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5/4/2020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217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5/4/2020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22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99A592-9517-45D5-B803-D8E694F30900}" type="datetime1">
              <a:rPr lang="en-US" smtClean="0"/>
              <a:pPr/>
              <a:t>5/4/2020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8453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5/4/2020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01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C70B682-B924-4FAB-B0D7-7D4FDC931F41}" type="datetime1">
              <a:rPr lang="en-US" smtClean="0"/>
              <a:pPr/>
              <a:t>5/4/2020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7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</a:t>
            </a:r>
            <a:endParaRPr lang="en-US" dirty="0" smtClean="0"/>
          </a:p>
          <a:p>
            <a:endParaRPr lang="en-GB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5978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220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5/4/2020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65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</a:t>
            </a:r>
            <a:r>
              <a:rPr lang="bn-BD" sz="120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4ABA11-D138-4CC0-BDC2-38F761559712}" type="datetime1">
              <a:rPr lang="en-US" smtClean="0"/>
              <a:pPr/>
              <a:t>5/4/2020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678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5/4/2020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695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5/4/2020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9281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5/4/2020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1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FFCF79A-0940-4388-8172-FEA294DA4733}" type="datetime1">
              <a:rPr lang="en-US" smtClean="0"/>
              <a:pPr/>
              <a:t>5/4/2020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522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8661" y="0"/>
            <a:ext cx="9162661" cy="6881037"/>
            <a:chOff x="0" y="0"/>
            <a:chExt cx="9144000" cy="68810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810625" y="23037"/>
              <a:ext cx="33337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4415945" y="-4394679"/>
              <a:ext cx="333376" cy="91227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4405312" y="2119312"/>
              <a:ext cx="333376" cy="9144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1772"/>
              <a:ext cx="333375" cy="6858000"/>
            </a:xfrm>
            <a:prstGeom prst="rect">
              <a:avLst/>
            </a:prstGeom>
          </p:spPr>
        </p:pic>
      </p:grpSp>
      <p:pic>
        <p:nvPicPr>
          <p:cNvPr id="9" name="Picture 8" descr="C:\Users\Computer City\Pictures\119824_3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333376"/>
            <a:ext cx="8505145" cy="62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32-Point Star 9"/>
          <p:cNvSpPr/>
          <p:nvPr/>
        </p:nvSpPr>
        <p:spPr>
          <a:xfrm>
            <a:off x="500597" y="-202042"/>
            <a:ext cx="2819400" cy="2667000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19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2333625" y="1633780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32-Point Star 11"/>
          <p:cNvSpPr/>
          <p:nvPr/>
        </p:nvSpPr>
        <p:spPr>
          <a:xfrm>
            <a:off x="4495799" y="2852980"/>
            <a:ext cx="2714625" cy="26670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6143625" y="4114800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457200"/>
            <a:ext cx="4490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আসসালামু আলাইকুম ওয়া রাহমাতুল্লাহ </a:t>
            </a:r>
            <a:endParaRPr lang="en-GB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1066800"/>
            <a:ext cx="2808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endParaRPr lang="en-GB" dirty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4800" y="4419600"/>
            <a:ext cx="3810000" cy="100584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আল্লাহর মেহেরবানীতে তোমরা কেমন আছো 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09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  <p:sndAc>
          <p:stSnd>
            <p:snd r:embed="" name="explode.wav"/>
          </p:stSnd>
        </p:sndAc>
      </p:transition>
    </mc:Choice>
    <mc:Fallback>
      <p:transition spd="slow">
        <p:fade/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d421cc6babae2fdd7e2946bca51ac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602159"/>
            <a:ext cx="693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 সন্তানের জন্য যা যা করেন   </a:t>
            </a:r>
            <a:endParaRPr lang="en-GB" sz="4400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3657600" cy="2371725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371600"/>
            <a:ext cx="3771900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3581400"/>
            <a:ext cx="7772400" cy="1905000"/>
          </a:xfrm>
          <a:prstGeom prst="rect">
            <a:avLst/>
          </a:prstGeom>
          <a:noFill/>
        </p:spPr>
        <p:txBody>
          <a:bodyPr wrap="none" rtlCol="0">
            <a:prstTxWarp prst="textCurveUp">
              <a:avLst/>
            </a:prstTxWarp>
            <a:spAutoFit/>
          </a:bodyPr>
          <a:lstStyle/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সুশিক্ষার ব্যবস্থা করেন । 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d421cc6babae2fdd7e2946bca51ac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602159"/>
            <a:ext cx="693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 সন্তানের জন্য যা যা করেন   </a:t>
            </a:r>
            <a:endParaRPr lang="en-GB" sz="4400" dirty="0"/>
          </a:p>
        </p:txBody>
      </p:sp>
      <p:pic>
        <p:nvPicPr>
          <p:cNvPr id="5" name="Picture 4" descr="10295682_10152835650709089_1200043772759629226_n1-610x3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73152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343400"/>
            <a:ext cx="7924800" cy="1447800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সন্তানের কল্যান কামনা করেন 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95600" y="228600"/>
            <a:ext cx="31242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1000" y="4988470"/>
            <a:ext cx="73152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q"/>
              <a:defRPr/>
            </a:pPr>
            <a:r>
              <a:rPr lang="bn-BD" sz="40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আমরা কেন </a:t>
            </a:r>
            <a:r>
              <a:rPr lang="bn-IN" sz="40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সেবা</a:t>
            </a:r>
            <a:r>
              <a:rPr lang="bn-BD" sz="4000" dirty="0" smtClean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করব লিখ। </a:t>
            </a:r>
            <a:endParaRPr lang="en-US" sz="4000" dirty="0">
              <a:gradFill>
                <a:gsLst>
                  <a:gs pos="56154">
                    <a:srgbClr val="734827"/>
                  </a:gs>
                  <a:gs pos="94000">
                    <a:srgbClr val="3A6414"/>
                  </a:gs>
                  <a:gs pos="0">
                    <a:srgbClr val="008000"/>
                  </a:gs>
                  <a:gs pos="84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24-Point Star 17"/>
          <p:cNvSpPr/>
          <p:nvPr/>
        </p:nvSpPr>
        <p:spPr>
          <a:xfrm>
            <a:off x="6557111" y="2743200"/>
            <a:ext cx="2077470" cy="1754981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553200" y="1283618"/>
            <a:ext cx="2075430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71601"/>
            <a:ext cx="5410200" cy="337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35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77" y="5103674"/>
            <a:ext cx="91278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অর্থ: ‘তোমার প্রতিপালক নির্দেশ দিয়েছেন যে, তোমরা তাকে ছাড়া অন্য কারও ইবাদত করবে না এবং পিতামাতার সাথে সর্বোত্তম আচরণ করবে।’ ( সূরা বনি ইসরাইল: ২৩) </a:t>
            </a:r>
            <a:endParaRPr lang="en-GB" sz="360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2" t="39993" r="45143" b="34556"/>
          <a:stretch/>
        </p:blipFill>
        <p:spPr>
          <a:xfrm>
            <a:off x="27622" y="3962400"/>
            <a:ext cx="9127823" cy="106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" y="990600"/>
            <a:ext cx="899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পিতামাতার আদেশ নিষেধ পালন করা এবং তাদের সেবা যত্ন করা সন্তানের জন্য ওয়াজিব । এ সম্পর্কে আল্লাহ তায়ালা বলেন-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1219200" y="152400"/>
            <a:ext cx="586740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54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5400" dirty="0" smtClean="0"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057400"/>
            <a:ext cx="82296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910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8600"/>
            <a:ext cx="5715000" cy="731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66800"/>
            <a:ext cx="8915400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 বৃদ্ধ হলে তাদের আরও  সেবা যত্ন করতে হবে, তাদের ধমক দেওয়া যাবে না। এ সম্পর্কে আল্লাহ তায়ালা বলেন-</a:t>
            </a:r>
            <a:endParaRPr lang="en-GB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" y="4795897"/>
            <a:ext cx="9067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</a:t>
            </a:r>
            <a:r>
              <a:rPr lang="bn-BD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র্ধক্যে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বিরক্তিসূচক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উহ্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'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সম্মানজনক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ত-২৩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6" y="4191000"/>
            <a:ext cx="9115424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2133600"/>
            <a:ext cx="4419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98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52400"/>
            <a:ext cx="4572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143000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</a:t>
            </a:r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bn-IN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 </a:t>
            </a:r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সর্বদা এ </a:t>
            </a:r>
            <a:r>
              <a:rPr lang="bn-IN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দোয়া করতে হবে  । 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4495800"/>
            <a:ext cx="8915400" cy="590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5103674"/>
            <a:ext cx="9067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প্ৰতিপালক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শৈশবে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আদর-যত্নে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বনি ইসরাই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২8)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2057400"/>
            <a:ext cx="4038600" cy="21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732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152400"/>
            <a:ext cx="4572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143000"/>
            <a:ext cx="891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পিতামাতার ভরণ-পোষণ করা সন্তানের জন্য ওয়াজিব । এ সম্পর্কে আল্লাহ তায়ালা বলেন-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953000"/>
            <a:ext cx="8696325" cy="8515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5856982"/>
            <a:ext cx="8991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বলুন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পিতামাতা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কটা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ত্মী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ৰাকারা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২১৫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2438400"/>
            <a:ext cx="3733800" cy="223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54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0"/>
            <a:ext cx="4572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143000"/>
            <a:ext cx="8915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পিতামাতার প্রতি সৎ ব্যবহার করতে হবে, কারণ তাদের পায়ের নিচে সন্তানের বেহেশত। এ সম্পর্কে রাসূল (স) বলেছেন-</a:t>
            </a:r>
            <a:endParaRPr lang="en-GB" sz="3600" dirty="0">
              <a:solidFill>
                <a:srgbClr val="7030A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5105400"/>
            <a:ext cx="6361791" cy="838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61354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BD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পদতলে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হেশত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অ৷ত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2438400"/>
            <a:ext cx="3886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051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2000" y="1676400"/>
            <a:ext cx="6934200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দলে </a:t>
            </a:r>
            <a:r>
              <a:rPr lang="bn-BD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4400" b="1" dirty="0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400" b="1" smtClean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00AFE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লিখবে  </a:t>
            </a:r>
            <a:endParaRPr lang="en-US" sz="4400" b="1" dirty="0">
              <a:solidFill>
                <a:srgbClr val="00AFE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3947452"/>
            <a:ext cx="8077200" cy="62454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প্রতি সন্তানের তিনটি কর্তব্য </a:t>
            </a:r>
            <a:r>
              <a:rPr lang="bn-IN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</a:t>
            </a: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5833029"/>
            <a:ext cx="8077200" cy="567771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  <a:defRPr/>
            </a:pPr>
            <a:endParaRPr lang="bn-BD" sz="3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প্রতি সন্তানের তিনটি কর্তব্য </a:t>
            </a:r>
            <a:r>
              <a:rPr lang="bn-IN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</a:t>
            </a: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  <a:defRPr/>
            </a:pPr>
            <a:endParaRPr lang="en-US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4"/>
          <p:cNvGrpSpPr/>
          <p:nvPr/>
        </p:nvGrpSpPr>
        <p:grpSpPr>
          <a:xfrm>
            <a:off x="914400" y="2667000"/>
            <a:ext cx="4953000" cy="1058260"/>
            <a:chOff x="914400" y="1295400"/>
            <a:chExt cx="4953000" cy="1701800"/>
          </a:xfrm>
        </p:grpSpPr>
        <p:sp>
          <p:nvSpPr>
            <p:cNvPr id="12" name="TextBox 11"/>
            <p:cNvSpPr txBox="1"/>
            <p:nvPr/>
          </p:nvSpPr>
          <p:spPr>
            <a:xfrm>
              <a:off x="914400" y="1828799"/>
              <a:ext cx="1981200" cy="10393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গ্রুপঃ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জবা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Bent-Up Arrow 12"/>
            <p:cNvSpPr/>
            <p:nvPr/>
          </p:nvSpPr>
          <p:spPr>
            <a:xfrm flipV="1">
              <a:off x="4876800" y="1905000"/>
              <a:ext cx="990600" cy="914400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Hibiscu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1295400"/>
              <a:ext cx="1600200" cy="1701800"/>
            </a:xfrm>
            <a:prstGeom prst="rect">
              <a:avLst/>
            </a:prstGeom>
          </p:spPr>
        </p:pic>
      </p:grpSp>
      <p:grpSp>
        <p:nvGrpSpPr>
          <p:cNvPr id="15" name="Group 17"/>
          <p:cNvGrpSpPr/>
          <p:nvPr/>
        </p:nvGrpSpPr>
        <p:grpSpPr>
          <a:xfrm>
            <a:off x="838200" y="4739829"/>
            <a:ext cx="5105400" cy="898970"/>
            <a:chOff x="838200" y="4053188"/>
            <a:chExt cx="5105400" cy="1638300"/>
          </a:xfrm>
        </p:grpSpPr>
        <p:sp>
          <p:nvSpPr>
            <p:cNvPr id="16" name="TextBox 15"/>
            <p:cNvSpPr txBox="1"/>
            <p:nvPr/>
          </p:nvSpPr>
          <p:spPr>
            <a:xfrm>
              <a:off x="838200" y="4510388"/>
              <a:ext cx="2286000" cy="117788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গ্রুপঃ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গোলাপ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Bent-Up Arrow 16"/>
            <p:cNvSpPr/>
            <p:nvPr/>
          </p:nvSpPr>
          <p:spPr>
            <a:xfrm flipV="1">
              <a:off x="4953000" y="4586588"/>
              <a:ext cx="990600" cy="914401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go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76600" y="4053188"/>
              <a:ext cx="1447800" cy="1638300"/>
            </a:xfrm>
            <a:prstGeom prst="rect">
              <a:avLst/>
            </a:prstGeom>
          </p:spPr>
        </p:pic>
      </p:grpSp>
      <p:sp>
        <p:nvSpPr>
          <p:cNvPr id="20" name="Down Arrow 19"/>
          <p:cNvSpPr/>
          <p:nvPr/>
        </p:nvSpPr>
        <p:spPr>
          <a:xfrm>
            <a:off x="1905000" y="152400"/>
            <a:ext cx="41148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591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255776"/>
            <a:ext cx="8839200" cy="11064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. “মায়ের পায়ের নিচে সন্তানের বেহেশ্ত” উক্তিটি কার ? </a:t>
            </a: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আল্লাহর                 (খ) হযরত মুহাম্মদ (সাঃ) এর            (গ) আবু বকর (রাঃ) এর               (ঘ) আলি (রাঃ) এর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41708" y="1735937"/>
            <a:ext cx="320492" cy="3525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152400" y="2547427"/>
            <a:ext cx="8839200" cy="133877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. পিতা- মাতার সেবা করা আমাদের একেন্ত প্রয়োজন- </a:t>
            </a:r>
          </a:p>
          <a:p>
            <a:r>
              <a:rPr lang="en-GB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জান্নাত লাভের জন্য</a:t>
            </a:r>
            <a:r>
              <a:rPr lang="en-GB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ii</a:t>
            </a:r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দুনিয়ার সম্মান লাভের জন্য </a:t>
            </a:r>
            <a:r>
              <a:rPr lang="en-GB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iii</a:t>
            </a:r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পরকালীন মুক্তির জন্য </a:t>
            </a:r>
          </a:p>
          <a:p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i         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(খ)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ii          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iii                         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i, ii 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iii</a:t>
            </a:r>
            <a:endParaRPr lang="bn-IN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0" y="3385627"/>
            <a:ext cx="320492" cy="3525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152400" y="3988220"/>
            <a:ext cx="8839200" cy="2869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নিচের অনুচ্ছেদটি পড়ে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ও ১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নম্বর প্রশ্নের উত্তর দাওঃ-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স্ত্রীর মতামতকে প্রাধান্য দিতে গিয়ে লতিফ বাবা-মার অনিচ্ছা সত্তে ও বৃদ্ধ মা- বাবাকে বৃদ্ধাশ্রমে রেখে আসলো । </a:t>
            </a:r>
          </a:p>
          <a:p>
            <a:r>
              <a:rPr lang="bn-BD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. লতিফের কাজে আল্লাহর কোন নির্দেশের লঙ্ঘন হয়েছে ? </a:t>
            </a:r>
          </a:p>
          <a:p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1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পিতা-মাতাকে ভালোবাসার  (খ) পিতা-মাতার প্রতি কর্তব্য পালনের (গ) পিতা-মাতার আদেশ পালনের (ঘ) পিতা-মাতাকে যত্ন করার </a:t>
            </a:r>
          </a:p>
          <a:p>
            <a:r>
              <a:rPr lang="bn-IN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. লতিফের উক্ত কাজের ফলে- </a:t>
            </a:r>
          </a:p>
          <a:p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দুনিয়ার জীবনে ক্ষতিগ্রস্ত হবে  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পরকালে শাস্তি পাবে  </a:t>
            </a:r>
            <a:r>
              <a:rPr lang="en-GB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iii </a:t>
            </a:r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জান্নাত তার জন্য হারাম হয়ে যাবে </a:t>
            </a:r>
          </a:p>
          <a:p>
            <a:r>
              <a:rPr lang="bn-IN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  <a:r>
              <a:rPr lang="bn-BD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i        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ii                   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(গ)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ii                         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  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</a:t>
            </a:r>
            <a:r>
              <a:rPr lang="en-GB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iii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GB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0" y="5133859"/>
            <a:ext cx="320492" cy="3525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232708" y="6200659"/>
            <a:ext cx="320492" cy="3525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670112" y="76200"/>
            <a:ext cx="543140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সমাধান বের করঃ-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44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33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0"/>
            <a:ext cx="914400" cy="914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just"/>
            <a:endParaRPr lang="en-US" sz="3600" dirty="0" err="1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2364700"/>
            <a:ext cx="3657600" cy="28931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HeroicExtremeLeftFacing">
              <a:rot lat="487347" lon="2067641" rev="125486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IN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মোঃ রফিকুল ইসলাম </a:t>
            </a:r>
          </a:p>
          <a:p>
            <a:pPr algn="ctr"/>
            <a:r>
              <a:rPr lang="bn-IN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সহকারি শিক্ষক (</a:t>
            </a:r>
            <a:r>
              <a:rPr lang="en-GB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MRT</a:t>
            </a:r>
            <a:r>
              <a:rPr lang="en-GB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bn-IN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মোহাম্মদ আব্দুল আহাদ উচ্চ বিদ্যালয়</a:t>
            </a:r>
          </a:p>
          <a:p>
            <a:pPr algn="ctr"/>
            <a:r>
              <a:rPr lang="bn-IN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মোবাইল নং- ০১৭১৬৭৮৪৭০৪ </a:t>
            </a:r>
          </a:p>
          <a:p>
            <a:pPr algn="ctr"/>
            <a:r>
              <a:rPr lang="bn-IN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ই-মেইলঃ 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almahdia945</a:t>
            </a:r>
            <a:r>
              <a:rPr lang="en-GB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@</a:t>
            </a:r>
            <a:r>
              <a:rPr lang="en-GB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gmail.com</a:t>
            </a:r>
            <a:r>
              <a:rPr lang="bn-IN" sz="2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anose="02000000000000000000" pitchFamily="2" charset="0"/>
              </a:rPr>
              <a:t> </a:t>
            </a:r>
            <a:endParaRPr lang="bn-BD" sz="24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 err="1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Saroda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213601"/>
            <a:ext cx="36576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IN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উপস্থাপনায় </a:t>
            </a:r>
            <a:endParaRPr lang="en-US" sz="4000" dirty="0" err="1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906094"/>
            <a:ext cx="3581400" cy="396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647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 txBox="1">
            <a:spLocks/>
          </p:cNvSpPr>
          <p:nvPr/>
        </p:nvSpPr>
        <p:spPr>
          <a:xfrm>
            <a:off x="9188648" y="6268244"/>
            <a:ext cx="564952" cy="428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82" y="3534288"/>
            <a:ext cx="6728418" cy="740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 আদেশ নিষেধ পালন করা কী?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2819400"/>
            <a:ext cx="3048000" cy="593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02458" y="5245977"/>
            <a:ext cx="2913381" cy="6214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সুন্নত 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8261" y="2816680"/>
            <a:ext cx="2835939" cy="584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 সম্পদ 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5751" y="2182032"/>
            <a:ext cx="2838450" cy="5759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4419600"/>
            <a:ext cx="2730624" cy="5916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  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62600" y="2209800"/>
            <a:ext cx="3077829" cy="54818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আদরের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4800" y="5181600"/>
            <a:ext cx="2739154" cy="621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নফল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2478" y="1170465"/>
            <a:ext cx="6443122" cy="7150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571493" indent="-571493">
              <a:buFont typeface="Wingdings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কাছে তাদের সন্তান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62600" y="4495800"/>
            <a:ext cx="2921192" cy="5557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ওয়াজিব  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70112" y="76200"/>
            <a:ext cx="543140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সমাধান বের করঃ-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593225" y="2286000"/>
            <a:ext cx="426575" cy="4265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617770" y="4502120"/>
            <a:ext cx="426575" cy="4265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747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  <p:bldP spid="3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/>
          <p:cNvSpPr txBox="1">
            <a:spLocks/>
          </p:cNvSpPr>
          <p:nvPr/>
        </p:nvSpPr>
        <p:spPr>
          <a:xfrm>
            <a:off x="457198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wrap="none" lIns="91440" tIns="45720" rIns="91440" bIns="45720" numCol="1" rtlCol="0" anchor="ctr">
            <a:prstTxWarp prst="textChevron">
              <a:avLst>
                <a:gd name="adj" fmla="val 30602"/>
              </a:avLst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bn-IN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b="1" dirty="0" smtClean="0">
                <a:ln w="9525">
                  <a:solidFill>
                    <a:sysClr val="window" lastClr="FFFFFF"/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rgbClr val="4F81BD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bn-BD" b="1" dirty="0">
              <a:ln w="9525">
                <a:solidFill>
                  <a:sysClr val="window" lastClr="FFFFFF"/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rgbClr val="4F81BD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irc_mi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93" b="6691"/>
          <a:stretch/>
        </p:blipFill>
        <p:spPr bwMode="auto">
          <a:xfrm>
            <a:off x="798404" y="2152471"/>
            <a:ext cx="7557025" cy="308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8237" y="5657671"/>
            <a:ext cx="8500964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571493" indent="-571493" algn="just">
              <a:buFont typeface="Wingdings" panose="05000000000000000000" pitchFamily="2" charset="2"/>
              <a:buChar char="Ø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পিতামাতার সেবা যত্ন করলে দুনিয়া ও আখিরাতে সফলতা লাভ করা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উক্তিটি বিশ্লেষণ কর ।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8237" y="999169"/>
            <a:ext cx="81708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এই প্রশ্নের উত্তর লিখে নিয়ে আসবে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4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" y="228600"/>
            <a:ext cx="8686801" cy="640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6763" y="1905000"/>
            <a:ext cx="802255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 তোমাদের অনেক</a:t>
            </a:r>
          </a:p>
          <a:p>
            <a:pPr algn="ctr"/>
            <a:r>
              <a:rPr lang="bn-BD" sz="6600" b="1" dirty="0" smtClean="0">
                <a:ln w="11430">
                  <a:solidFill>
                    <a:srgbClr val="7030A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ধন্যবাদ।</a:t>
            </a:r>
            <a:endParaRPr lang="en-US" sz="6600" b="1" cap="none" spc="0" dirty="0">
              <a:ln w="11430">
                <a:solidFill>
                  <a:srgbClr val="7030A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86200"/>
            <a:ext cx="47933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 ভালো থেকো </a:t>
            </a:r>
            <a:endParaRPr lang="en-GB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686"/>
          <a:stretch/>
        </p:blipFill>
        <p:spPr>
          <a:xfrm>
            <a:off x="0" y="0"/>
            <a:ext cx="4495800" cy="6851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14"/>
          <a:stretch/>
        </p:blipFill>
        <p:spPr>
          <a:xfrm>
            <a:off x="4419600" y="0"/>
            <a:ext cx="46482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152400"/>
            <a:ext cx="4962525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দেখে বল......... </a:t>
            </a:r>
            <a:endParaRPr lang="en-US" sz="4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105400"/>
            <a:ext cx="86106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 প্রদর্শিত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শিশুর পাশের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 কারা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791200"/>
            <a:ext cx="790575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 ব্যক্তিদের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 কর্তব্য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6025" y="1313736"/>
            <a:ext cx="4143375" cy="325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96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28016" y="228600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0627"/>
            <a:ext cx="9067800" cy="594737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2" name="Rectangle 11"/>
          <p:cNvSpPr/>
          <p:nvPr/>
        </p:nvSpPr>
        <p:spPr>
          <a:xfrm>
            <a:off x="5175690" y="3505200"/>
            <a:ext cx="3282510" cy="15081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৪র্থ</a:t>
            </a:r>
            <a:r>
              <a:rPr lang="en-US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(আখলাক) </a:t>
            </a:r>
            <a:endParaRPr lang="bn-BD" sz="28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GB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GB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32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BD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0" y="3352800"/>
            <a:ext cx="6096000" cy="335280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পিতামাতার প্রতি কর্তব্য 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17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 descr="images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729" y="1598474"/>
            <a:ext cx="6248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98359" y="857181"/>
            <a:ext cx="2851737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688610"/>
            <a:ext cx="8534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পিতামাতার পরিচয় বলতে পারবে । </a:t>
            </a:r>
          </a:p>
          <a:p>
            <a:pPr algn="just">
              <a:lnSpc>
                <a:spcPct val="150000"/>
              </a:lnSpc>
            </a:pP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সন্তানের জন্য পিতামাতা যা যা করেন তা ব্যাখ্যা  করতে পারবে। 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পিতামাতার প্রতি সন্তানের কর্তব্য বর্ণনা করতে পারবে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06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71800" y="152400"/>
            <a:ext cx="39837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 কারা? 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174925"/>
            <a:ext cx="4114800" cy="28502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4124372"/>
            <a:ext cx="8662988" cy="2554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marL="571500" indent="-571500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দুনিয়ার জীবনে সবচেয়ে আপন জন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তারাই আমাদের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পিতামাতা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যারা আমাদের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দিন রাত কষ্ট করে 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যত্ন করে বড় করেছেন তারাই আমাদের পিতামাতা।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50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-vector-border-design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066800" y="4419600"/>
            <a:ext cx="6102808" cy="1480781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পিতামাতার পরিচয় লিখ । 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l="7488" r="4557" b="39687"/>
          <a:stretch/>
        </p:blipFill>
        <p:spPr>
          <a:xfrm>
            <a:off x="5181600" y="304800"/>
            <a:ext cx="2642548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914400" y="1524000"/>
            <a:ext cx="3657600" cy="1001323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d421cc6babae2fdd7e2946bca51ac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533400"/>
            <a:ext cx="693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 সন্তানের জন্য যা যা করেন   </a:t>
            </a:r>
            <a:endParaRPr lang="en-GB" sz="4400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95400"/>
            <a:ext cx="7620000" cy="2971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2000" y="4419600"/>
            <a:ext cx="7543800" cy="1447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জন্মের সময় আমরা ছিলাম অসহায় । পিতামাতা বুক ভরা স্নেহমমতা – ভালবাসা দিয়ে লালনপালন করে বড় করেছেন 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d421cc6babae2fdd7e2946bca51ac7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525959"/>
            <a:ext cx="693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পিতামাতা সন্তানের জন্য যা যা করেন   </a:t>
            </a:r>
            <a:endParaRPr lang="en-GB" sz="4400" dirty="0"/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56388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419600"/>
            <a:ext cx="7696200" cy="167640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BD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অসুখে-বিসুখে দিনরাত কষ্ট করে সেবার মাধ্যমে আমাদের যত্ন করেন ।  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825</Words>
  <Application>Microsoft Office PowerPoint</Application>
  <PresentationFormat>On-screen Show (4:3)</PresentationFormat>
  <Paragraphs>124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PC</cp:lastModifiedBy>
  <cp:revision>16</cp:revision>
  <dcterms:created xsi:type="dcterms:W3CDTF">2006-08-16T00:00:00Z</dcterms:created>
  <dcterms:modified xsi:type="dcterms:W3CDTF">2020-04-05T03:34:11Z</dcterms:modified>
</cp:coreProperties>
</file>