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558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6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4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8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0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4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3901-222D-47B1-8A9C-CF11D2417E8D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99E11-C844-4500-8F27-52E7DD03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1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2016442" y="64436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568768" y="476250"/>
            <a:ext cx="9144001" cy="1444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-2946718" y="361950"/>
            <a:ext cx="1355725" cy="3106738"/>
            <a:chOff x="6084168" y="361531"/>
            <a:chExt cx="1356359" cy="3107721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6084168" y="361531"/>
              <a:ext cx="1356359" cy="3107721"/>
              <a:chOff x="4591286" y="361531"/>
              <a:chExt cx="1356359" cy="310772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045523" y="361531"/>
                <a:ext cx="365296" cy="365241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solidFill>
                <a:srgbClr val="0070C0"/>
              </a:solidFill>
            </p:grpSpPr>
            <p:sp>
              <p:nvSpPr>
                <p:cNvPr id="22" name="Oval 21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 rot="-2181009">
              <a:off x="6539076" y="2570230"/>
              <a:ext cx="6480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760790" y="378376"/>
            <a:ext cx="1356359" cy="3107721"/>
            <a:chOff x="6084168" y="361531"/>
            <a:chExt cx="1356359" cy="3107721"/>
          </a:xfrm>
          <a:solidFill>
            <a:srgbClr val="7030A0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34" name="Freeform 33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37" name="Oval 36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 rot="19418991">
              <a:off x="6471619" y="259309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M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4624886" y="370374"/>
            <a:ext cx="1356359" cy="3107721"/>
            <a:chOff x="6084168" y="361531"/>
            <a:chExt cx="1356359" cy="3107721"/>
          </a:xfrm>
          <a:solidFill>
            <a:schemeClr val="tx1"/>
          </a:solidFill>
        </p:grpSpPr>
        <p:grpSp>
          <p:nvGrpSpPr>
            <p:cNvPr id="47" name="Group 46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49" name="Freeform 48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52" name="Oval 51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 rot="19418991">
              <a:off x="6494842" y="257023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O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5459629" y="370374"/>
            <a:ext cx="1356359" cy="3107721"/>
            <a:chOff x="6084168" y="361531"/>
            <a:chExt cx="1356359" cy="3107721"/>
          </a:xfrm>
          <a:solidFill>
            <a:srgbClr val="00FF00"/>
          </a:solidFill>
        </p:grpSpPr>
        <p:grpSp>
          <p:nvGrpSpPr>
            <p:cNvPr id="62" name="Group 61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64" name="Freeform 63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67" name="Oval 66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63" name="TextBox 62"/>
            <p:cNvSpPr txBox="1"/>
            <p:nvPr/>
          </p:nvSpPr>
          <p:spPr>
            <a:xfrm rot="19418991">
              <a:off x="6494842" y="257023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C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-6297437" y="370374"/>
            <a:ext cx="1356359" cy="3107721"/>
            <a:chOff x="6084168" y="361531"/>
            <a:chExt cx="1356359" cy="3107721"/>
          </a:xfrm>
          <a:solidFill>
            <a:srgbClr val="FF0066"/>
          </a:solidFill>
        </p:grpSpPr>
        <p:grpSp>
          <p:nvGrpSpPr>
            <p:cNvPr id="77" name="Group 76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79" name="Freeform 78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82" name="Oval 81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78" name="TextBox 77"/>
            <p:cNvSpPr txBox="1"/>
            <p:nvPr/>
          </p:nvSpPr>
          <p:spPr>
            <a:xfrm rot="19418991">
              <a:off x="6494842" y="257023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L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-7184393" y="368851"/>
            <a:ext cx="1356359" cy="3107721"/>
            <a:chOff x="6084168" y="361531"/>
            <a:chExt cx="1356359" cy="3107721"/>
          </a:xfrm>
          <a:solidFill>
            <a:srgbClr val="FFC000"/>
          </a:solidFill>
        </p:grpSpPr>
        <p:grpSp>
          <p:nvGrpSpPr>
            <p:cNvPr id="92" name="Group 91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94" name="Freeform 93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97" name="Oval 96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93" name="TextBox 92"/>
            <p:cNvSpPr txBox="1"/>
            <p:nvPr/>
          </p:nvSpPr>
          <p:spPr>
            <a:xfrm rot="19418991">
              <a:off x="6494842" y="257023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E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-8083142" y="362754"/>
            <a:ext cx="1356359" cy="3165426"/>
            <a:chOff x="6084168" y="361531"/>
            <a:chExt cx="1356359" cy="3165426"/>
          </a:xfrm>
          <a:solidFill>
            <a:srgbClr val="00B050"/>
          </a:solidFill>
        </p:grpSpPr>
        <p:grpSp>
          <p:nvGrpSpPr>
            <p:cNvPr id="107" name="Group 106"/>
            <p:cNvGrpSpPr/>
            <p:nvPr/>
          </p:nvGrpSpPr>
          <p:grpSpPr>
            <a:xfrm>
              <a:off x="6084168" y="361531"/>
              <a:ext cx="1356359" cy="3107721"/>
              <a:chOff x="4591286" y="361531"/>
              <a:chExt cx="1356359" cy="3107721"/>
            </a:xfrm>
            <a:grpFill/>
          </p:grpSpPr>
          <p:sp>
            <p:nvSpPr>
              <p:cNvPr id="109" name="Freeform 108"/>
              <p:cNvSpPr/>
              <p:nvPr/>
            </p:nvSpPr>
            <p:spPr>
              <a:xfrm>
                <a:off x="5045365" y="361531"/>
                <a:ext cx="365760" cy="365760"/>
              </a:xfrm>
              <a:custGeom>
                <a:avLst/>
                <a:gdLst>
                  <a:gd name="connsiteX0" fmla="*/ 201486 w 417510"/>
                  <a:gd name="connsiteY0" fmla="*/ 0 h 432048"/>
                  <a:gd name="connsiteX1" fmla="*/ 417510 w 417510"/>
                  <a:gd name="connsiteY1" fmla="*/ 216024 h 432048"/>
                  <a:gd name="connsiteX2" fmla="*/ 201486 w 417510"/>
                  <a:gd name="connsiteY2" fmla="*/ 432048 h 432048"/>
                  <a:gd name="connsiteX3" fmla="*/ 2438 w 417510"/>
                  <a:gd name="connsiteY3" fmla="*/ 300110 h 432048"/>
                  <a:gd name="connsiteX4" fmla="*/ 0 w 417510"/>
                  <a:gd name="connsiteY4" fmla="*/ 288032 h 432048"/>
                  <a:gd name="connsiteX5" fmla="*/ 122165 w 417510"/>
                  <a:gd name="connsiteY5" fmla="*/ 288032 h 432048"/>
                  <a:gd name="connsiteX6" fmla="*/ 125110 w 417510"/>
                  <a:gd name="connsiteY6" fmla="*/ 292400 h 432048"/>
                  <a:gd name="connsiteX7" fmla="*/ 201486 w 417510"/>
                  <a:gd name="connsiteY7" fmla="*/ 324036 h 432048"/>
                  <a:gd name="connsiteX8" fmla="*/ 309498 w 417510"/>
                  <a:gd name="connsiteY8" fmla="*/ 216024 h 432048"/>
                  <a:gd name="connsiteX9" fmla="*/ 201486 w 417510"/>
                  <a:gd name="connsiteY9" fmla="*/ 108012 h 432048"/>
                  <a:gd name="connsiteX10" fmla="*/ 125110 w 417510"/>
                  <a:gd name="connsiteY10" fmla="*/ 139648 h 432048"/>
                  <a:gd name="connsiteX11" fmla="*/ 122165 w 417510"/>
                  <a:gd name="connsiteY11" fmla="*/ 144016 h 432048"/>
                  <a:gd name="connsiteX12" fmla="*/ 0 w 417510"/>
                  <a:gd name="connsiteY12" fmla="*/ 144016 h 432048"/>
                  <a:gd name="connsiteX13" fmla="*/ 2438 w 417510"/>
                  <a:gd name="connsiteY13" fmla="*/ 131938 h 432048"/>
                  <a:gd name="connsiteX14" fmla="*/ 201486 w 417510"/>
                  <a:gd name="connsiteY14" fmla="*/ 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510" h="432048">
                    <a:moveTo>
                      <a:pt x="201486" y="0"/>
                    </a:moveTo>
                    <a:cubicBezTo>
                      <a:pt x="320793" y="0"/>
                      <a:pt x="417510" y="96717"/>
                      <a:pt x="417510" y="216024"/>
                    </a:cubicBezTo>
                    <a:cubicBezTo>
                      <a:pt x="417510" y="335331"/>
                      <a:pt x="320793" y="432048"/>
                      <a:pt x="201486" y="432048"/>
                    </a:cubicBezTo>
                    <a:cubicBezTo>
                      <a:pt x="112006" y="432048"/>
                      <a:pt x="35233" y="377645"/>
                      <a:pt x="2438" y="300110"/>
                    </a:cubicBezTo>
                    <a:lnTo>
                      <a:pt x="0" y="288032"/>
                    </a:lnTo>
                    <a:lnTo>
                      <a:pt x="122165" y="288032"/>
                    </a:lnTo>
                    <a:lnTo>
                      <a:pt x="125110" y="292400"/>
                    </a:lnTo>
                    <a:cubicBezTo>
                      <a:pt x="144657" y="311946"/>
                      <a:pt x="171660" y="324036"/>
                      <a:pt x="201486" y="324036"/>
                    </a:cubicBezTo>
                    <a:cubicBezTo>
                      <a:pt x="261139" y="324036"/>
                      <a:pt x="309498" y="275677"/>
                      <a:pt x="309498" y="216024"/>
                    </a:cubicBezTo>
                    <a:cubicBezTo>
                      <a:pt x="309498" y="156371"/>
                      <a:pt x="261139" y="108012"/>
                      <a:pt x="201486" y="108012"/>
                    </a:cubicBezTo>
                    <a:cubicBezTo>
                      <a:pt x="171660" y="108012"/>
                      <a:pt x="144657" y="120102"/>
                      <a:pt x="125110" y="139648"/>
                    </a:cubicBezTo>
                    <a:lnTo>
                      <a:pt x="122165" y="144016"/>
                    </a:lnTo>
                    <a:lnTo>
                      <a:pt x="0" y="144016"/>
                    </a:lnTo>
                    <a:lnTo>
                      <a:pt x="2438" y="131938"/>
                    </a:lnTo>
                    <a:cubicBezTo>
                      <a:pt x="35233" y="54403"/>
                      <a:pt x="112006" y="0"/>
                      <a:pt x="2014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 rot="18333999">
                <a:off x="4833515" y="2595027"/>
                <a:ext cx="956362" cy="79208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 rot="2604124">
                <a:off x="4591286" y="987851"/>
                <a:ext cx="1356359" cy="1356359"/>
                <a:chOff x="5049277" y="1387624"/>
                <a:chExt cx="1356359" cy="1356359"/>
              </a:xfrm>
              <a:grpFill/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5049277" y="1387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5201677" y="1540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5354077" y="1692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5506477" y="18448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658877" y="19972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811277" y="21496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963677" y="23020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116077" y="245442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6268476" y="2606823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8" name="TextBox 107"/>
            <p:cNvSpPr txBox="1"/>
            <p:nvPr/>
          </p:nvSpPr>
          <p:spPr>
            <a:xfrm rot="19418991">
              <a:off x="6458726" y="2695960"/>
              <a:ext cx="648072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haroni" panose="02010803020104030203" pitchFamily="2" charset="-79"/>
                </a:rPr>
                <a:t>W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-8935445" y="370374"/>
            <a:ext cx="1356359" cy="3107721"/>
            <a:chOff x="4591286" y="361531"/>
            <a:chExt cx="1356359" cy="3107721"/>
          </a:xfrm>
          <a:solidFill>
            <a:srgbClr val="7030A0"/>
          </a:solidFill>
        </p:grpSpPr>
        <p:sp>
          <p:nvSpPr>
            <p:cNvPr id="122" name="Freeform 121"/>
            <p:cNvSpPr/>
            <p:nvPr/>
          </p:nvSpPr>
          <p:spPr>
            <a:xfrm>
              <a:off x="5045365" y="361531"/>
              <a:ext cx="365760" cy="365760"/>
            </a:xfrm>
            <a:custGeom>
              <a:avLst/>
              <a:gdLst>
                <a:gd name="connsiteX0" fmla="*/ 201486 w 417510"/>
                <a:gd name="connsiteY0" fmla="*/ 0 h 432048"/>
                <a:gd name="connsiteX1" fmla="*/ 417510 w 417510"/>
                <a:gd name="connsiteY1" fmla="*/ 216024 h 432048"/>
                <a:gd name="connsiteX2" fmla="*/ 201486 w 417510"/>
                <a:gd name="connsiteY2" fmla="*/ 432048 h 432048"/>
                <a:gd name="connsiteX3" fmla="*/ 2438 w 417510"/>
                <a:gd name="connsiteY3" fmla="*/ 300110 h 432048"/>
                <a:gd name="connsiteX4" fmla="*/ 0 w 417510"/>
                <a:gd name="connsiteY4" fmla="*/ 288032 h 432048"/>
                <a:gd name="connsiteX5" fmla="*/ 122165 w 417510"/>
                <a:gd name="connsiteY5" fmla="*/ 288032 h 432048"/>
                <a:gd name="connsiteX6" fmla="*/ 125110 w 417510"/>
                <a:gd name="connsiteY6" fmla="*/ 292400 h 432048"/>
                <a:gd name="connsiteX7" fmla="*/ 201486 w 417510"/>
                <a:gd name="connsiteY7" fmla="*/ 324036 h 432048"/>
                <a:gd name="connsiteX8" fmla="*/ 309498 w 417510"/>
                <a:gd name="connsiteY8" fmla="*/ 216024 h 432048"/>
                <a:gd name="connsiteX9" fmla="*/ 201486 w 417510"/>
                <a:gd name="connsiteY9" fmla="*/ 108012 h 432048"/>
                <a:gd name="connsiteX10" fmla="*/ 125110 w 417510"/>
                <a:gd name="connsiteY10" fmla="*/ 139648 h 432048"/>
                <a:gd name="connsiteX11" fmla="*/ 122165 w 417510"/>
                <a:gd name="connsiteY11" fmla="*/ 144016 h 432048"/>
                <a:gd name="connsiteX12" fmla="*/ 0 w 417510"/>
                <a:gd name="connsiteY12" fmla="*/ 144016 h 432048"/>
                <a:gd name="connsiteX13" fmla="*/ 2438 w 417510"/>
                <a:gd name="connsiteY13" fmla="*/ 131938 h 432048"/>
                <a:gd name="connsiteX14" fmla="*/ 201486 w 417510"/>
                <a:gd name="connsiteY14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7510" h="432048">
                  <a:moveTo>
                    <a:pt x="201486" y="0"/>
                  </a:moveTo>
                  <a:cubicBezTo>
                    <a:pt x="320793" y="0"/>
                    <a:pt x="417510" y="96717"/>
                    <a:pt x="417510" y="216024"/>
                  </a:cubicBezTo>
                  <a:cubicBezTo>
                    <a:pt x="417510" y="335331"/>
                    <a:pt x="320793" y="432048"/>
                    <a:pt x="201486" y="432048"/>
                  </a:cubicBezTo>
                  <a:cubicBezTo>
                    <a:pt x="112006" y="432048"/>
                    <a:pt x="35233" y="377645"/>
                    <a:pt x="2438" y="300110"/>
                  </a:cubicBezTo>
                  <a:lnTo>
                    <a:pt x="0" y="288032"/>
                  </a:lnTo>
                  <a:lnTo>
                    <a:pt x="122165" y="288032"/>
                  </a:lnTo>
                  <a:lnTo>
                    <a:pt x="125110" y="292400"/>
                  </a:lnTo>
                  <a:cubicBezTo>
                    <a:pt x="144657" y="311946"/>
                    <a:pt x="171660" y="324036"/>
                    <a:pt x="201486" y="324036"/>
                  </a:cubicBezTo>
                  <a:cubicBezTo>
                    <a:pt x="261139" y="324036"/>
                    <a:pt x="309498" y="275677"/>
                    <a:pt x="309498" y="216024"/>
                  </a:cubicBezTo>
                  <a:cubicBezTo>
                    <a:pt x="309498" y="156371"/>
                    <a:pt x="261139" y="108012"/>
                    <a:pt x="201486" y="108012"/>
                  </a:cubicBezTo>
                  <a:cubicBezTo>
                    <a:pt x="171660" y="108012"/>
                    <a:pt x="144657" y="120102"/>
                    <a:pt x="125110" y="139648"/>
                  </a:cubicBezTo>
                  <a:lnTo>
                    <a:pt x="122165" y="144016"/>
                  </a:lnTo>
                  <a:lnTo>
                    <a:pt x="0" y="144016"/>
                  </a:lnTo>
                  <a:lnTo>
                    <a:pt x="2438" y="131938"/>
                  </a:lnTo>
                  <a:cubicBezTo>
                    <a:pt x="35233" y="54403"/>
                    <a:pt x="112006" y="0"/>
                    <a:pt x="2014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 rot="18333999">
              <a:off x="4833515" y="2595027"/>
              <a:ext cx="956362" cy="792088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 rot="2604124">
              <a:off x="4591286" y="987851"/>
              <a:ext cx="1356359" cy="1356359"/>
              <a:chOff x="5049277" y="1387624"/>
              <a:chExt cx="1356359" cy="1356359"/>
            </a:xfrm>
            <a:grpFill/>
          </p:grpSpPr>
          <p:sp>
            <p:nvSpPr>
              <p:cNvPr id="125" name="Oval 124"/>
              <p:cNvSpPr/>
              <p:nvPr/>
            </p:nvSpPr>
            <p:spPr>
              <a:xfrm>
                <a:off x="5049277" y="13876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201677" y="15400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354077" y="16924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506477" y="18448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658877" y="19972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811277" y="21496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963677" y="23020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116077" y="2454424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6268476" y="2606823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34" name="Rectangle 133"/>
          <p:cNvSpPr/>
          <p:nvPr/>
        </p:nvSpPr>
        <p:spPr>
          <a:xfrm>
            <a:off x="-6962162" y="4293096"/>
            <a:ext cx="4572000" cy="2062103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Mahia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Rahman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Assistant Teacher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English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Hons,M.A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(English)</a:t>
            </a:r>
          </a:p>
        </p:txBody>
      </p:sp>
    </p:spTree>
    <p:extLst>
      <p:ext uri="{BB962C8B-B14F-4D97-AF65-F5344CB8AC3E}">
        <p14:creationId xmlns:p14="http://schemas.microsoft.com/office/powerpoint/2010/main" val="367060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625 L 0.98763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75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75 -2.96296E-6 L 0.96627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26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2357 4.44444E-6 L 0.95065 -0.003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4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1563 4.44444E-6 L 0.93164 -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94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3164 4.44444E-6 L 0.92084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53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3138 -4.07407E-6 L 0.91549 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06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03164 -0.00208 L 0.91146 -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97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3945 -0.00533 L 0.91002 -0.001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9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3.75E-6 2.59259E-6 L 1.06966 -0.0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7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lay 4"/>
          <p:cNvSpPr/>
          <p:nvPr/>
        </p:nvSpPr>
        <p:spPr>
          <a:xfrm>
            <a:off x="-5810250" y="1085850"/>
            <a:ext cx="5676900" cy="3505200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71600" y="8189913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dobe Caslon Pro Bold" panose="0205070206050A020403" pitchFamily="18" charset="0"/>
              </a:rPr>
              <a:t>   </a:t>
            </a:r>
            <a:r>
              <a:rPr lang="en-US" sz="6600" b="1" u="sng" dirty="0" smtClean="0">
                <a:solidFill>
                  <a:srgbClr val="7030A0"/>
                </a:solidFill>
                <a:latin typeface="Adobe Caslon Pro Bold" panose="0205070206050A020403" pitchFamily="18" charset="0"/>
              </a:rPr>
              <a:t>New </a:t>
            </a:r>
            <a:r>
              <a:rPr lang="en-US" sz="6600" b="1" u="sng" dirty="0" smtClean="0">
                <a:solidFill>
                  <a:srgbClr val="7030A0"/>
                </a:solidFill>
                <a:latin typeface="Adobe Caslon Pro Bold" panose="0205070206050A020403" pitchFamily="18" charset="0"/>
              </a:rPr>
              <a:t>word</a:t>
            </a:r>
            <a:r>
              <a:rPr lang="en-US" b="1" u="sng" dirty="0" smtClean="0">
                <a:solidFill>
                  <a:srgbClr val="7030A0"/>
                </a:solidFill>
                <a:latin typeface="Adobe Caslon Pro Bold" panose="0205070206050A020403" pitchFamily="18" charset="0"/>
              </a:rPr>
              <a:t/>
            </a:r>
            <a:br>
              <a:rPr lang="en-US" b="1" u="sng" dirty="0" smtClean="0">
                <a:solidFill>
                  <a:srgbClr val="7030A0"/>
                </a:solidFill>
                <a:latin typeface="Adobe Caslon Pro Bold" panose="0205070206050A020403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Adobe Caslon Pro Bold" panose="0205070206050A020403" pitchFamily="18" charset="0"/>
              </a:rPr>
              <a:t>   Heritage-</a:t>
            </a:r>
            <a:br>
              <a:rPr lang="en-US" b="1" dirty="0" smtClean="0">
                <a:solidFill>
                  <a:srgbClr val="7030A0"/>
                </a:solidFill>
                <a:latin typeface="Adobe Caslon Pro Bold" panose="0205070206050A020403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Adobe Caslon Pro Bold" panose="0205070206050A020403" pitchFamily="18" charset="0"/>
              </a:rPr>
              <a:t>Unique-</a:t>
            </a:r>
            <a:r>
              <a:rPr lang="en-US" b="1" dirty="0" smtClean="0">
                <a:solidFill>
                  <a:srgbClr val="7030A0"/>
                </a:solidFill>
                <a:latin typeface="Adobe Caslon Pro Bold" panose="0205070206050A020403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Adobe Caslon Pro Bold" panose="0205070206050A020403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Adobe Caslon Pro Bold" panose="0205070206050A020403" pitchFamily="18" charset="0"/>
              </a:rPr>
              <a:t>Tourist-</a:t>
            </a:r>
            <a:endParaRPr lang="en-US" b="1" dirty="0">
              <a:solidFill>
                <a:srgbClr val="7030A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0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1.11111E-6 L 0.59688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.01666 L -0.00156 -0.84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879475"/>
            <a:ext cx="10515600" cy="13255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Read the text again</a:t>
            </a:r>
            <a:r>
              <a:rPr lang="en-US" sz="4800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. Work </a:t>
            </a:r>
            <a:r>
              <a:rPr lang="en-US" sz="4800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in pairs</a:t>
            </a:r>
            <a:r>
              <a:rPr lang="en-US" sz="4800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. </a:t>
            </a:r>
            <a:br>
              <a:rPr lang="en-US" sz="4800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Ask </a:t>
            </a:r>
            <a:r>
              <a:rPr lang="en-US" sz="4800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  <a:t>and answer the following question.</a:t>
            </a:r>
            <a:br>
              <a:rPr lang="en-US" sz="4800" dirty="0" smtClean="0">
                <a:solidFill>
                  <a:srgbClr val="FF0000"/>
                </a:solidFill>
                <a:latin typeface="Adobe Caslon Pro Bold" panose="0205070206050A020403" pitchFamily="18" charset="0"/>
              </a:rPr>
            </a:br>
            <a:endParaRPr lang="en-US" sz="4800" dirty="0">
              <a:solidFill>
                <a:srgbClr val="FF000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0" y="2092325"/>
            <a:ext cx="10153650" cy="43513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 smtClean="0">
                <a:latin typeface="Adobe Garamond Pro Bold" panose="02020702060506020403" pitchFamily="18" charset="0"/>
              </a:rPr>
              <a:t>What is heritage means?</a:t>
            </a:r>
          </a:p>
          <a:p>
            <a:r>
              <a:rPr lang="en-US" sz="4000" dirty="0" smtClean="0">
                <a:latin typeface="Adobe Garamond Pro Bold" panose="02020702060506020403" pitchFamily="18" charset="0"/>
              </a:rPr>
              <a:t>Where is it located?</a:t>
            </a:r>
          </a:p>
          <a:p>
            <a:r>
              <a:rPr lang="en-US" sz="4000" dirty="0" smtClean="0">
                <a:latin typeface="Adobe Garamond Pro Bold" panose="02020702060506020403" pitchFamily="18" charset="0"/>
              </a:rPr>
              <a:t>Who is Khan </a:t>
            </a:r>
            <a:r>
              <a:rPr lang="en-US" sz="4000" dirty="0" err="1" smtClean="0">
                <a:latin typeface="Adobe Garamond Pro Bold" panose="02020702060506020403" pitchFamily="18" charset="0"/>
              </a:rPr>
              <a:t>Jahan</a:t>
            </a:r>
            <a:r>
              <a:rPr lang="en-US" sz="4000" dirty="0" smtClean="0">
                <a:latin typeface="Adobe Garamond Pro Bold" panose="02020702060506020403" pitchFamily="18" charset="0"/>
              </a:rPr>
              <a:t>?</a:t>
            </a:r>
          </a:p>
          <a:p>
            <a:r>
              <a:rPr lang="en-US" sz="4000" dirty="0" smtClean="0">
                <a:latin typeface="Adobe Garamond Pro Bold" panose="02020702060506020403" pitchFamily="18" charset="0"/>
              </a:rPr>
              <a:t>Who built the shat </a:t>
            </a:r>
            <a:r>
              <a:rPr lang="en-US" sz="4000" dirty="0" err="1" smtClean="0">
                <a:latin typeface="Adobe Garamond Pro Bold" panose="02020702060506020403" pitchFamily="18" charset="0"/>
              </a:rPr>
              <a:t>gambuj</a:t>
            </a:r>
            <a:r>
              <a:rPr lang="en-US" sz="4000" dirty="0" smtClean="0">
                <a:latin typeface="Adobe Garamond Pro Bold" panose="02020702060506020403" pitchFamily="18" charset="0"/>
              </a:rPr>
              <a:t> mosque?</a:t>
            </a:r>
          </a:p>
          <a:p>
            <a:r>
              <a:rPr lang="en-US" sz="4000" dirty="0" smtClean="0">
                <a:latin typeface="Adobe Garamond Pro Bold" panose="02020702060506020403" pitchFamily="18" charset="0"/>
              </a:rPr>
              <a:t>How big is it</a:t>
            </a:r>
            <a:r>
              <a:rPr lang="en-US" sz="4000" dirty="0" smtClean="0">
                <a:latin typeface="Adobe Garamond Pro Bold" panose="02020702060506020403" pitchFamily="18" charset="0"/>
              </a:rPr>
              <a:t>?</a:t>
            </a:r>
            <a:endParaRPr lang="en-US" sz="4000" dirty="0">
              <a:latin typeface="Adobe Garamond Pro Bold" panose="02020702060506020403" pitchFamily="18" charset="0"/>
            </a:endParaRPr>
          </a:p>
          <a:p>
            <a:r>
              <a:rPr lang="en-US" sz="4000" dirty="0" smtClean="0">
                <a:latin typeface="Adobe Garamond Pro Bold" panose="02020702060506020403" pitchFamily="18" charset="0"/>
              </a:rPr>
              <a:t>Now write the answers in your exercise book.</a:t>
            </a:r>
            <a:endParaRPr lang="en-US" sz="40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871662"/>
            <a:ext cx="5619750" cy="13255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200" u="sng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Home-work</a:t>
            </a:r>
            <a:endParaRPr lang="en-US" sz="7200" u="sng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1075"/>
            <a:ext cx="10515600" cy="4351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en-US" sz="54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Now write a paragraph about a world heritage</a:t>
            </a:r>
            <a:r>
              <a:rPr lang="en-US" sz="54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. You </a:t>
            </a:r>
            <a:r>
              <a:rPr lang="en-US" sz="54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can </a:t>
            </a:r>
            <a:r>
              <a:rPr lang="en-US" sz="54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search </a:t>
            </a:r>
            <a:r>
              <a:rPr lang="en-US" sz="5400" dirty="0" smtClean="0">
                <a:solidFill>
                  <a:schemeClr val="bg1"/>
                </a:solidFill>
                <a:latin typeface="Adobe Caslon Pro Bold" panose="0205070206050A020403" pitchFamily="18" charset="0"/>
              </a:rPr>
              <a:t>in internet if you have.</a:t>
            </a:r>
            <a:endParaRPr lang="en-US" sz="5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9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split orient="vert"/>
      </p:transition>
    </mc:Choice>
    <mc:Fallback>
      <p:transition spd="slow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136" y="669927"/>
            <a:ext cx="8357937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Look at the picture</a:t>
            </a:r>
            <a:r>
              <a:rPr lang="en-US" sz="4800" b="1" dirty="0" smtClean="0">
                <a:solidFill>
                  <a:srgbClr val="0070C0"/>
                </a:solidFill>
              </a:rPr>
              <a:t>. what </a:t>
            </a:r>
            <a:r>
              <a:rPr lang="en-US" sz="4800" b="1" dirty="0" smtClean="0">
                <a:solidFill>
                  <a:srgbClr val="0070C0"/>
                </a:solidFill>
              </a:rPr>
              <a:t>can </a:t>
            </a:r>
            <a:r>
              <a:rPr lang="en-US" sz="4800" b="1" dirty="0" smtClean="0">
                <a:solidFill>
                  <a:srgbClr val="0070C0"/>
                </a:solidFill>
              </a:rPr>
              <a:t/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we see. What </a:t>
            </a:r>
            <a:r>
              <a:rPr lang="en-US" sz="4800" b="1" dirty="0" smtClean="0">
                <a:solidFill>
                  <a:srgbClr val="0070C0"/>
                </a:solidFill>
              </a:rPr>
              <a:t>is this place name.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67" y="3340581"/>
            <a:ext cx="1742452" cy="174245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2301918"/>
            <a:ext cx="3743577" cy="374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120"/>
      </p:ext>
    </p:extLst>
  </p:cSld>
  <p:clrMapOvr>
    <a:masterClrMapping/>
  </p:clrMapOvr>
  <p:transition advTm="7000">
    <p:circl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2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25"/>
                            </p:stCondLst>
                            <p:childTnLst>
                              <p:par>
                                <p:cTn id="1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0" y="1619250"/>
            <a:ext cx="5372100" cy="3562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800483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3.33333E-6 L 0.75313 -0.00139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-5556250"/>
            <a:ext cx="7969250" cy="52705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076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00026 1.02037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49" y="7066221"/>
            <a:ext cx="5558552" cy="394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4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00091 -0.595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450" y="647700"/>
            <a:ext cx="4356099" cy="5524499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2061340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6974 0.0083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70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00" y="1698625"/>
            <a:ext cx="67818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The Shat </a:t>
            </a:r>
            <a:r>
              <a:rPr lang="en-US" b="1" dirty="0" err="1" smtClean="0">
                <a:solidFill>
                  <a:srgbClr val="FF0000"/>
                </a:solidFill>
                <a:latin typeface="Adobe Caslon Pro" panose="0205050205050A020403" pitchFamily="18" charset="0"/>
              </a:rPr>
              <a:t>Gambuj</a:t>
            </a:r>
            <a:r>
              <a:rPr lang="en-US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 Mosque</a:t>
            </a:r>
            <a:endParaRPr lang="en-US" b="1" dirty="0">
              <a:solidFill>
                <a:srgbClr val="FF0000"/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024188"/>
            <a:ext cx="3784600" cy="18446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dobe Caslon Pro" panose="0205050205050A020403" pitchFamily="18" charset="0"/>
                <a:ea typeface="+mj-ea"/>
                <a:cs typeface="+mj-cs"/>
              </a:rPr>
              <a:t>Unit Eight</a:t>
            </a:r>
          </a:p>
          <a:p>
            <a:r>
              <a:rPr lang="en-US" sz="4400" b="1" dirty="0">
                <a:solidFill>
                  <a:srgbClr val="0070C0"/>
                </a:solidFill>
                <a:latin typeface="Adobe Caslon Pro" panose="0205050205050A020403" pitchFamily="18" charset="0"/>
                <a:ea typeface="+mj-ea"/>
                <a:cs typeface="+mj-cs"/>
              </a:rPr>
              <a:t>Lesson-1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9814" y="4077954"/>
            <a:ext cx="144379" cy="457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48" y="3691397"/>
            <a:ext cx="773114" cy="77311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14700" y="4077954"/>
            <a:ext cx="144379" cy="457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28" y="3691397"/>
            <a:ext cx="944310" cy="94431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03" y="3167063"/>
            <a:ext cx="1701800" cy="170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89" y="3227054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7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639762"/>
            <a:ext cx="9601200" cy="13255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Learning </a:t>
            </a:r>
            <a:r>
              <a:rPr lang="en-US" sz="6000" b="1" u="sng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outcomes</a:t>
            </a:r>
            <a:r>
              <a:rPr lang="en-US" sz="6000" b="1" u="sng" dirty="0" smtClean="0"/>
              <a:t/>
            </a:r>
            <a:br>
              <a:rPr lang="en-US" sz="6000" b="1" u="sng" dirty="0" smtClean="0"/>
            </a:br>
            <a:endParaRPr lang="en-US" sz="6000" b="1" u="sng" dirty="0"/>
          </a:p>
        </p:txBody>
      </p:sp>
      <p:sp>
        <p:nvSpPr>
          <p:cNvPr id="4" name="Vertical Scroll 3"/>
          <p:cNvSpPr/>
          <p:nvPr/>
        </p:nvSpPr>
        <p:spPr>
          <a:xfrm>
            <a:off x="704850" y="1912143"/>
            <a:ext cx="10782300" cy="4088607"/>
          </a:xfrm>
          <a:prstGeom prst="verticalScroll">
            <a:avLst/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346325"/>
            <a:ext cx="10668000" cy="43513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After we have studied this unit </a:t>
            </a:r>
            <a:r>
              <a:rPr lang="en-US" sz="4000" b="1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</a:rPr>
              <a:t>we </a:t>
            </a:r>
            <a:r>
              <a:rPr lang="en-US" sz="4000" b="1" dirty="0" smtClean="0">
                <a:solidFill>
                  <a:schemeClr val="bg1"/>
                </a:solidFill>
              </a:rPr>
              <a:t>will be able to: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Listen for specific information.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Ask and answer questions.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Describe a place.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5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  <p:sndAc>
          <p:stSnd>
            <p:snd r:embed="rId2" name="arrow.wav"/>
          </p:stSnd>
        </p:sndAc>
      </p:transition>
    </mc:Choice>
    <mc:Fallback>
      <p:transition spd="slow" advTm="5000">
        <p:circl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2517775"/>
            <a:ext cx="10515600" cy="13255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Adobe Garamond Pro Bold" panose="02020702060506020403" pitchFamily="18" charset="0"/>
              </a:rPr>
              <a:t>Now we will see a </a:t>
            </a:r>
            <a:r>
              <a:rPr lang="en-US" sz="7200" b="1" dirty="0" err="1" smtClean="0">
                <a:latin typeface="Adobe Garamond Pro Bold" panose="02020702060506020403" pitchFamily="18" charset="0"/>
              </a:rPr>
              <a:t>vedio</a:t>
            </a:r>
            <a:endParaRPr lang="en-US" sz="7200" b="1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3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134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 Caslon Pro</vt:lpstr>
      <vt:lpstr>Adobe Caslon Pro Bold</vt:lpstr>
      <vt:lpstr>Adobe Garamond Pro Bold</vt:lpstr>
      <vt:lpstr>Aharoni</vt:lpstr>
      <vt:lpstr>Algerian</vt:lpstr>
      <vt:lpstr>Arial</vt:lpstr>
      <vt:lpstr>Baskerville Old Face</vt:lpstr>
      <vt:lpstr>Calibri</vt:lpstr>
      <vt:lpstr>Calibri Light</vt:lpstr>
      <vt:lpstr>Office Theme</vt:lpstr>
      <vt:lpstr>PowerPoint Presentation</vt:lpstr>
      <vt:lpstr>Look at the picture. what can  we see. What is this place name.</vt:lpstr>
      <vt:lpstr>PowerPoint Presentation</vt:lpstr>
      <vt:lpstr>PowerPoint Presentation</vt:lpstr>
      <vt:lpstr>PowerPoint Presentation</vt:lpstr>
      <vt:lpstr>PowerPoint Presentation</vt:lpstr>
      <vt:lpstr>The Shat Gambuj Mosque</vt:lpstr>
      <vt:lpstr>Learning  outcomes </vt:lpstr>
      <vt:lpstr>Now we will see a vedio</vt:lpstr>
      <vt:lpstr>   New word    Heritage- Unique- Tourist-</vt:lpstr>
      <vt:lpstr>Read the text again. Work in pairs.  Ask and answer the following question. </vt:lpstr>
      <vt:lpstr>Home-work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rezaul</dc:creator>
  <cp:lastModifiedBy>rezaul</cp:lastModifiedBy>
  <cp:revision>33</cp:revision>
  <dcterms:created xsi:type="dcterms:W3CDTF">2020-04-18T13:41:29Z</dcterms:created>
  <dcterms:modified xsi:type="dcterms:W3CDTF">2020-05-20T13:35:52Z</dcterms:modified>
</cp:coreProperties>
</file>