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4ZmVJ+bUE31az0CS4eYXQ==" hashData="aKvaDIyvMKJvjMNzAqujtoIsKwPQL5CwH1Ovpo+O1gQqgdD+Gvy79pK/hrTbZ9QKM7A1RR4vkiHNidplz7/Q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0639-88DB-49D6-8494-D6935144F7F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4680-186F-48AE-9495-E26CCCF7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 to  add 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F4680-186F-48AE-9495-E26CCCF71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1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F1D-FB61-4669-B013-ECEF4F86236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02D7-312D-4378-B89D-1D93062D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.wav"/><Relationship Id="rId7" Type="http://schemas.openxmlformats.org/officeDocument/2006/relationships/audio" Target="../media/audio14.wav"/><Relationship Id="rId12" Type="http://schemas.openxmlformats.org/officeDocument/2006/relationships/audio" Target="../media/audio1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14.jpg"/><Relationship Id="rId5" Type="http://schemas.openxmlformats.org/officeDocument/2006/relationships/audio" Target="../media/audio16.wav"/><Relationship Id="rId10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12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17.jpg"/><Relationship Id="rId5" Type="http://schemas.openxmlformats.org/officeDocument/2006/relationships/audio" Target="../media/audio7.wav"/><Relationship Id="rId10" Type="http://schemas.openxmlformats.org/officeDocument/2006/relationships/image" Target="../media/image16.jpg"/><Relationship Id="rId4" Type="http://schemas.openxmlformats.org/officeDocument/2006/relationships/audio" Target="../media/audio8.wav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12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11" Type="http://schemas.openxmlformats.org/officeDocument/2006/relationships/image" Target="../media/image19.png"/><Relationship Id="rId5" Type="http://schemas.openxmlformats.org/officeDocument/2006/relationships/audio" Target="../media/audio17.wav"/><Relationship Id="rId10" Type="http://schemas.openxmlformats.org/officeDocument/2006/relationships/image" Target="../media/image18.jpg"/><Relationship Id="rId4" Type="http://schemas.openxmlformats.org/officeDocument/2006/relationships/audio" Target="../media/audio14.wav"/><Relationship Id="rId9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7.wav"/><Relationship Id="rId7" Type="http://schemas.openxmlformats.org/officeDocument/2006/relationships/audio" Target="../media/audio15.wav"/><Relationship Id="rId12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23.jpg"/><Relationship Id="rId5" Type="http://schemas.openxmlformats.org/officeDocument/2006/relationships/audio" Target="../media/audio16.wav"/><Relationship Id="rId10" Type="http://schemas.openxmlformats.org/officeDocument/2006/relationships/image" Target="../media/image22.jpg"/><Relationship Id="rId4" Type="http://schemas.openxmlformats.org/officeDocument/2006/relationships/audio" Target="../media/audio14.wav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12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27.jpg"/><Relationship Id="rId5" Type="http://schemas.openxmlformats.org/officeDocument/2006/relationships/audio" Target="../media/audio15.wav"/><Relationship Id="rId10" Type="http://schemas.openxmlformats.org/officeDocument/2006/relationships/image" Target="../media/image26.jpg"/><Relationship Id="rId4" Type="http://schemas.openxmlformats.org/officeDocument/2006/relationships/audio" Target="../media/audio5.wav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audio" Target="../media/audio17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6.wav"/><Relationship Id="rId4" Type="http://schemas.openxmlformats.org/officeDocument/2006/relationships/audio" Target="../media/audio14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0.jpg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audio" Target="../media/audio4.wav"/><Relationship Id="rId5" Type="http://schemas.openxmlformats.org/officeDocument/2006/relationships/audio" Target="../media/audio16.wav"/><Relationship Id="rId10" Type="http://schemas.openxmlformats.org/officeDocument/2006/relationships/image" Target="../media/image33.jpg"/><Relationship Id="rId4" Type="http://schemas.openxmlformats.org/officeDocument/2006/relationships/audio" Target="../media/audio9.wav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image" Target="../media/image35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audio" Target="../media/audio16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audio" Target="../media/audio11.wav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4.wav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13.wav"/><Relationship Id="rId12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5.jpg"/><Relationship Id="rId5" Type="http://schemas.openxmlformats.org/officeDocument/2006/relationships/audio" Target="../media/audio1.wav"/><Relationship Id="rId10" Type="http://schemas.openxmlformats.org/officeDocument/2006/relationships/image" Target="../media/image4.jpg"/><Relationship Id="rId4" Type="http://schemas.openxmlformats.org/officeDocument/2006/relationships/audio" Target="../media/audio2.wav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jpg"/><Relationship Id="rId4" Type="http://schemas.openxmlformats.org/officeDocument/2006/relationships/audio" Target="../media/audio9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audio" Target="../media/audio10.wav"/><Relationship Id="rId5" Type="http://schemas.openxmlformats.org/officeDocument/2006/relationships/audio" Target="../media/audio2.wav"/><Relationship Id="rId10" Type="http://schemas.openxmlformats.org/officeDocument/2006/relationships/image" Target="../media/image11.jp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65" y="154745"/>
            <a:ext cx="119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403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omb/>
        <p:sndAc>
          <p:stSnd>
            <p:snd r:embed="rId3" name="chimes.wav"/>
          </p:stSnd>
        </p:sndAc>
      </p:transition>
    </mc:Choice>
    <mc:Fallback xmlns="">
      <p:transition spd="slow">
        <p:comb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49 -0.0044 L -0.84375 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219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774889"/>
            <a:ext cx="6842078" cy="1912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" y="122830"/>
            <a:ext cx="1191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জাতীয় রাজস্ব বোর্ড  বহির্ভুত কর ২.৮%  বা ১৪,৬৪৯.৩২ কোটি টাকা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773" y="1130967"/>
            <a:ext cx="518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মাদক শুল্ক</a:t>
            </a:r>
          </a:p>
          <a:p>
            <a:r>
              <a:rPr lang="bn-IN" sz="3600" b="1" dirty="0"/>
              <a:t>(</a:t>
            </a:r>
            <a:r>
              <a:rPr lang="en-US" sz="3600" b="1" dirty="0"/>
              <a:t>Duty on narcotic):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4981433"/>
            <a:ext cx="6905625" cy="187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73" y="3971499"/>
            <a:ext cx="503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যানবাহন কর</a:t>
            </a:r>
          </a:p>
          <a:p>
            <a:r>
              <a:rPr lang="bn-IN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>
                <a:solidFill>
                  <a:srgbClr val="002060"/>
                </a:solidFill>
              </a:rPr>
              <a:t>Vehicles Tax):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2756286"/>
            <a:ext cx="6842078" cy="21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>
        <p15:prstTrans prst="drap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9" y="0"/>
            <a:ext cx="6951261" cy="19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8" y="2033517"/>
            <a:ext cx="6951261" cy="2361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8" y="4503760"/>
            <a:ext cx="6951262" cy="2354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" y="136478"/>
            <a:ext cx="4981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ভুমি রাজস্ব</a:t>
            </a:r>
          </a:p>
          <a:p>
            <a:r>
              <a:rPr lang="bn-IN" sz="4000" b="1" dirty="0"/>
              <a:t>(</a:t>
            </a:r>
            <a:r>
              <a:rPr lang="en-US" sz="4000" b="1" dirty="0"/>
              <a:t>Land Revenue):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78" y="2156346"/>
            <a:ext cx="4995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</a:rPr>
              <a:t>নন জুডিশিয়াল স্ট্যাম্প</a:t>
            </a:r>
          </a:p>
          <a:p>
            <a:r>
              <a:rPr lang="bn-IN" sz="4000" b="1" dirty="0">
                <a:solidFill>
                  <a:srgbClr val="FFFF00"/>
                </a:solidFill>
              </a:rPr>
              <a:t>(</a:t>
            </a:r>
            <a:r>
              <a:rPr lang="en-US" sz="4000" b="1" dirty="0">
                <a:solidFill>
                  <a:srgbClr val="FFFF00"/>
                </a:solidFill>
              </a:rPr>
              <a:t>Non Judicial Stamp):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25" y="4844955"/>
            <a:ext cx="4981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</a:rPr>
              <a:t>বিদ্যুৎ শুল্ক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(Electricity Tax):</a:t>
            </a:r>
          </a:p>
        </p:txBody>
      </p:sp>
    </p:spTree>
    <p:extLst>
      <p:ext uri="{BB962C8B-B14F-4D97-AF65-F5344CB8AC3E}">
        <p14:creationId xmlns:p14="http://schemas.microsoft.com/office/powerpoint/2010/main" val="45462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win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421"/>
            <a:ext cx="1209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</a:rPr>
              <a:t>কর বহির্ভুত রাজস্ব ৭.২% বা ৩৭,৬৬৯.৬৮ কোটি টাকা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885307"/>
            <a:ext cx="6418997" cy="1890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2893325"/>
            <a:ext cx="6418997" cy="1159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30" y="885307"/>
            <a:ext cx="551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লভ্যাংশ ও মুনাফা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(Dividend &amp; Profit):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830" y="2893325"/>
            <a:ext cx="555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সুদ(</a:t>
            </a:r>
            <a:r>
              <a:rPr lang="en-US" sz="4000" b="1" dirty="0"/>
              <a:t>Interest):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830" y="4312693"/>
            <a:ext cx="551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</a:rPr>
              <a:t>অর্থনৈতিক সেবা</a:t>
            </a:r>
          </a:p>
          <a:p>
            <a:r>
              <a:rPr lang="bn-IN" sz="4000" b="1" dirty="0">
                <a:solidFill>
                  <a:srgbClr val="FFFF00"/>
                </a:solidFill>
              </a:rPr>
              <a:t>(</a:t>
            </a:r>
            <a:r>
              <a:rPr lang="en-US" sz="4000" b="1" dirty="0">
                <a:solidFill>
                  <a:srgbClr val="FFFF00"/>
                </a:solidFill>
              </a:rPr>
              <a:t>Economic Services):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4170447"/>
            <a:ext cx="6418997" cy="26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-1"/>
            <a:ext cx="5477301" cy="1675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4452298"/>
            <a:ext cx="5491588" cy="241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78" y="163773"/>
            <a:ext cx="6469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রেজিষ্ট্রেশন(Registration):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3" y="1869743"/>
            <a:ext cx="6428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C000"/>
                </a:solidFill>
              </a:rPr>
              <a:t>সাধারণ প্রসাশন</a:t>
            </a:r>
            <a:r>
              <a:rPr lang="en-US" sz="4400" b="1" dirty="0">
                <a:solidFill>
                  <a:srgbClr val="FFC000"/>
                </a:solidFill>
              </a:rPr>
              <a:t>   </a:t>
            </a:r>
            <a:r>
              <a:rPr lang="bn-IN" sz="4400" b="1" dirty="0">
                <a:solidFill>
                  <a:srgbClr val="FFC000"/>
                </a:solidFill>
              </a:rPr>
              <a:t>(</a:t>
            </a:r>
            <a:r>
              <a:rPr lang="en-US" sz="4400" b="1" dirty="0">
                <a:solidFill>
                  <a:srgbClr val="FFC000"/>
                </a:solidFill>
              </a:rPr>
              <a:t>Ordinary Administration):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78" y="4817660"/>
            <a:ext cx="6469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</a:rPr>
              <a:t>রেলওয়ে(</a:t>
            </a:r>
            <a:r>
              <a:rPr lang="en-US" sz="4400" b="1" dirty="0">
                <a:solidFill>
                  <a:srgbClr val="0070C0"/>
                </a:solidFill>
              </a:rPr>
              <a:t>Railway):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1774209"/>
            <a:ext cx="5477301" cy="25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1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0"/>
            <a:ext cx="5695667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1898318"/>
            <a:ext cx="5695666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3253569"/>
            <a:ext cx="5648041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4627869"/>
            <a:ext cx="5648041" cy="2214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6478"/>
            <a:ext cx="637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ডাক বিভাগ(</a:t>
            </a:r>
            <a:r>
              <a:rPr lang="en-US" sz="4400" b="1" dirty="0"/>
              <a:t>Post Office):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82" y="2142699"/>
            <a:ext cx="622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</a:rPr>
              <a:t>তার ও টেলিফোন</a:t>
            </a:r>
            <a:r>
              <a:rPr lang="en-US" sz="4800" b="1" dirty="0">
                <a:solidFill>
                  <a:srgbClr val="00B050"/>
                </a:solidFill>
              </a:rPr>
              <a:t>        </a:t>
            </a:r>
            <a:r>
              <a:rPr lang="bn-IN" sz="4800" b="1" dirty="0">
                <a:solidFill>
                  <a:srgbClr val="00B050"/>
                </a:solidFill>
              </a:rPr>
              <a:t>(</a:t>
            </a:r>
            <a:r>
              <a:rPr lang="en-US" sz="4800" b="1" dirty="0">
                <a:solidFill>
                  <a:srgbClr val="00B050"/>
                </a:solidFill>
              </a:rPr>
              <a:t>Tele Phone):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7869"/>
            <a:ext cx="637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</a:rPr>
              <a:t>বন(</a:t>
            </a:r>
            <a:r>
              <a:rPr lang="en-US" sz="6000" b="1" dirty="0">
                <a:solidFill>
                  <a:srgbClr val="0070C0"/>
                </a:solidFill>
              </a:rPr>
              <a:t>Forest):</a:t>
            </a:r>
          </a:p>
        </p:txBody>
      </p:sp>
    </p:spTree>
    <p:extLst>
      <p:ext uri="{BB962C8B-B14F-4D97-AF65-F5344CB8AC3E}">
        <p14:creationId xmlns:p14="http://schemas.microsoft.com/office/powerpoint/2010/main" val="291681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rush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-1"/>
            <a:ext cx="7060442" cy="3166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3302759"/>
            <a:ext cx="7060441" cy="3568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21" y="614150"/>
            <a:ext cx="4817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/>
              <a:t>টোল ও লেভিঃ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2830" y="4230806"/>
            <a:ext cx="4885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</a:rPr>
              <a:t>ভাড়া ও ইজারাঃ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" y="204716"/>
            <a:ext cx="11969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2060"/>
                </a:solidFill>
              </a:rPr>
              <a:t>বৈদেশিক অনুদান(</a:t>
            </a:r>
            <a:r>
              <a:rPr lang="en-US" sz="6600" b="1" dirty="0">
                <a:solidFill>
                  <a:srgbClr val="002060"/>
                </a:solidFill>
              </a:rPr>
              <a:t>Foreign Aid):</a:t>
            </a:r>
          </a:p>
          <a:p>
            <a:r>
              <a:rPr lang="bn-IN" sz="6600" b="1" dirty="0">
                <a:solidFill>
                  <a:srgbClr val="002060"/>
                </a:solidFill>
              </a:rPr>
              <a:t>০.৮% বা ৪,১৮৫.৫২ কোটি টাকা</a:t>
            </a:r>
            <a:endParaRPr lang="en-US" sz="6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38"/>
            <a:ext cx="12192000" cy="46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4763067"/>
            <a:ext cx="5450006" cy="2108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30" y="477672"/>
            <a:ext cx="618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</a:rPr>
              <a:t>অভ্যন্তরীন ঋণ(</a:t>
            </a:r>
            <a:r>
              <a:rPr lang="en-US" sz="3200" b="1" dirty="0">
                <a:solidFill>
                  <a:srgbClr val="7030A0"/>
                </a:solidFill>
              </a:rPr>
              <a:t>Domestic debt):</a:t>
            </a:r>
          </a:p>
          <a:p>
            <a:r>
              <a:rPr lang="bn-IN" sz="3200" b="1" dirty="0">
                <a:solidFill>
                  <a:srgbClr val="7030A0"/>
                </a:solidFill>
              </a:rPr>
              <a:t>১৪.৮% বা ৭৭,৪৩২.১২ কোটি টাকা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0" y="3439235"/>
            <a:ext cx="6373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বৈদেশিক ঋণ(</a:t>
            </a:r>
            <a:r>
              <a:rPr lang="en-US" sz="3200" b="1" dirty="0"/>
              <a:t>Foreign debt):</a:t>
            </a:r>
          </a:p>
          <a:p>
            <a:r>
              <a:rPr lang="bn-IN" sz="3200" b="1" dirty="0"/>
              <a:t>১২.২% বা ৬৩,৮২৯.১৮ কোটি টাকা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0"/>
            <a:ext cx="5450006" cy="2115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2265527"/>
            <a:ext cx="5450006" cy="23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5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1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694"/>
            <a:ext cx="6605516" cy="5729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1" y="1141693"/>
            <a:ext cx="5422710" cy="5716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5" y="218364"/>
            <a:ext cx="1194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</a:rPr>
              <a:t>টাকা ছাপানো(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Money Printing)</a:t>
            </a:r>
          </a:p>
        </p:txBody>
      </p:sp>
    </p:spTree>
    <p:extLst>
      <p:ext uri="{BB962C8B-B14F-4D97-AF65-F5344CB8AC3E}">
        <p14:creationId xmlns:p14="http://schemas.microsoft.com/office/powerpoint/2010/main" val="35719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4080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471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89863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উন্নয়ন প্রকল্প বাস্তবায়ন অর্থায়নের জন্য বৈদেশিক উৎসের চেয়ে অভ্যন্তরীণ উৎস উত্তম । বিশ্লেষণ কর ।</a:t>
            </a:r>
          </a:p>
          <a:p>
            <a:r>
              <a:rPr lang="bn-IN" sz="3200" b="1" dirty="0"/>
              <a:t>ক দল – অভ্যন্তরীণ উৎস</a:t>
            </a:r>
          </a:p>
          <a:p>
            <a:r>
              <a:rPr lang="bn-IN" sz="3200" b="1" dirty="0"/>
              <a:t>খ দল – বৈদেশিক উৎস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5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87236"/>
            <a:ext cx="11887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 পরিচিতি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6896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11430"/>
                <a:solidFill>
                  <a:srgbClr val="4D2B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গাজী মোঃ আব্দুল হান্নান</a:t>
            </a:r>
          </a:p>
          <a:p>
            <a:pPr algn="ctr"/>
            <a:r>
              <a:rPr lang="bn-IN" sz="5400" b="1" dirty="0">
                <a:ln w="11430"/>
                <a:solidFill>
                  <a:srgbClr val="4D2B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সহকারী অধ্যাপক- অর্থনীতি</a:t>
            </a:r>
          </a:p>
          <a:p>
            <a:pPr algn="ctr"/>
            <a:r>
              <a:rPr lang="bn-IN" sz="5400" b="1" dirty="0">
                <a:ln w="11430"/>
                <a:solidFill>
                  <a:srgbClr val="4D2B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পুঠিয়া ইসলামীয়া মহিলা ডিগ্রী কলেজ</a:t>
            </a:r>
          </a:p>
          <a:p>
            <a:pPr algn="ctr"/>
            <a:r>
              <a:rPr lang="bn-IN" sz="5400" b="1" dirty="0">
                <a:ln w="11430"/>
                <a:solidFill>
                  <a:srgbClr val="4D2B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পুঠিয়া,রাজশাহী।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3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cashreg.wav"/>
          </p:stSnd>
        </p:sndAc>
      </p:transition>
    </mc:Choice>
    <mc:Fallback xmlns="">
      <p:transition spd="slow">
        <p:push dir="u"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232012"/>
            <a:ext cx="119963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</a:rPr>
              <a:t>মুল্যায়ন</a:t>
            </a:r>
          </a:p>
          <a:p>
            <a:r>
              <a:rPr lang="bn-IN" sz="2400" b="1" dirty="0"/>
              <a:t>১।</a:t>
            </a:r>
            <a:r>
              <a:rPr lang="en-US" sz="2400" b="1" dirty="0"/>
              <a:t>VAT </a:t>
            </a:r>
            <a:r>
              <a:rPr lang="bn-IN" sz="2400" b="1" dirty="0"/>
              <a:t>এর পুর্ণরুপ কি?</a:t>
            </a:r>
          </a:p>
          <a:p>
            <a:r>
              <a:rPr lang="bn-IN" sz="2400" b="1" dirty="0"/>
              <a:t>ক)</a:t>
            </a:r>
            <a:r>
              <a:rPr lang="en-US" sz="2400" b="1" dirty="0"/>
              <a:t>Value and Tax </a:t>
            </a:r>
            <a:r>
              <a:rPr lang="bn-IN" sz="2400" b="1" dirty="0"/>
              <a:t>খ)</a:t>
            </a:r>
            <a:r>
              <a:rPr lang="en-US" sz="2400" b="1" dirty="0"/>
              <a:t>Valuable Actual Tax </a:t>
            </a:r>
            <a:r>
              <a:rPr lang="bn-IN" sz="2400" b="1" dirty="0"/>
              <a:t>গ)</a:t>
            </a:r>
            <a:r>
              <a:rPr lang="en-US" sz="2400" b="1" dirty="0"/>
              <a:t>Very Aggressive Tax </a:t>
            </a:r>
            <a:r>
              <a:rPr lang="bn-IN" sz="2400" b="1" dirty="0"/>
              <a:t>ঘ)</a:t>
            </a:r>
            <a:r>
              <a:rPr lang="en-US" sz="2400" b="1" dirty="0"/>
              <a:t>Value Added Tax</a:t>
            </a:r>
          </a:p>
          <a:p>
            <a:r>
              <a:rPr lang="bn-IN" sz="2400" b="1" dirty="0"/>
              <a:t>২।সরকারি ব্যয়ের অর্থসংস্থানের কোনটিতে সেবা খাতের আয় অন্তর্ভুক্ত হয়?</a:t>
            </a:r>
          </a:p>
          <a:p>
            <a:r>
              <a:rPr lang="bn-IN" sz="2400" b="1" dirty="0"/>
              <a:t>ক)প্রত্যক্ষ কর খ)পরোক্ষ কর গ)কর ব্যতীত প্রাপ্তি ঘ)অভ্যন্তরীণ অর্থায়ন</a:t>
            </a:r>
          </a:p>
          <a:p>
            <a:r>
              <a:rPr lang="bn-IN" sz="2400" b="1" dirty="0"/>
              <a:t>৩।সরকারি ব্যয়ের অর্থায়নের প্রধান উৎস কোনটি?</a:t>
            </a:r>
          </a:p>
          <a:p>
            <a:r>
              <a:rPr lang="bn-IN" sz="2400" b="1" dirty="0"/>
              <a:t>ক)বৈদেশিক ঋণ খ)রাজস্ব আয় গ)মুলধনী আয় ঘ)টাকা ছাপানো</a:t>
            </a:r>
          </a:p>
          <a:p>
            <a:r>
              <a:rPr lang="bn-IN" sz="2400" b="1" dirty="0"/>
              <a:t>৪।কোনটি প্রত্যক্ষ কর?</a:t>
            </a:r>
          </a:p>
          <a:p>
            <a:r>
              <a:rPr lang="bn-IN" sz="2400" b="1" dirty="0"/>
              <a:t>ক)প্রমোদ কর খ)মুল্য সংযোজন কর গ)আবগারি শুল্ক ঘ)আয় কর</a:t>
            </a:r>
          </a:p>
          <a:p>
            <a:r>
              <a:rPr lang="bn-IN" sz="2400" b="1" dirty="0"/>
              <a:t>৫।</a:t>
            </a:r>
            <a:r>
              <a:rPr lang="en-US" sz="2400" b="1" dirty="0"/>
              <a:t>NBR </a:t>
            </a:r>
            <a:r>
              <a:rPr lang="bn-IN" sz="2400" b="1" dirty="0"/>
              <a:t>নিয়ন্ত্রিত কর হলো-</a:t>
            </a:r>
          </a:p>
          <a:p>
            <a:r>
              <a:rPr lang="en-US" sz="2400" b="1" dirty="0" err="1"/>
              <a:t>i</a:t>
            </a:r>
            <a:r>
              <a:rPr lang="en-US" sz="2400" b="1" dirty="0"/>
              <a:t>.</a:t>
            </a:r>
            <a:r>
              <a:rPr lang="bn-IN" sz="2400" b="1" dirty="0"/>
              <a:t>আয় ও মুনাফার উপর কর </a:t>
            </a:r>
            <a:r>
              <a:rPr lang="en-US" sz="2400" b="1" dirty="0"/>
              <a:t>ii.</a:t>
            </a:r>
            <a:r>
              <a:rPr lang="bn-IN" sz="2400" b="1" dirty="0"/>
              <a:t>সম্পত্তি ও সম্পদ কর </a:t>
            </a:r>
            <a:r>
              <a:rPr lang="en-US" sz="2400" b="1" dirty="0"/>
              <a:t>iii.</a:t>
            </a:r>
            <a:r>
              <a:rPr lang="bn-IN" sz="2400" b="1" dirty="0"/>
              <a:t>যানবাহন কর</a:t>
            </a:r>
          </a:p>
          <a:p>
            <a:r>
              <a:rPr lang="bn-IN" sz="2400" b="1" dirty="0"/>
              <a:t>নিচের কোনটি সঠিক?</a:t>
            </a:r>
          </a:p>
          <a:p>
            <a:r>
              <a:rPr lang="bn-IN" sz="2400" b="1" dirty="0"/>
              <a:t>ক) </a:t>
            </a:r>
            <a:r>
              <a:rPr lang="en-US" sz="2400" b="1" dirty="0"/>
              <a:t>i </a:t>
            </a:r>
            <a:r>
              <a:rPr lang="bn-IN" sz="2400" b="1" dirty="0"/>
              <a:t>ও </a:t>
            </a:r>
            <a:r>
              <a:rPr lang="en-US" sz="2400" b="1" dirty="0"/>
              <a:t>ii  </a:t>
            </a:r>
            <a:r>
              <a:rPr lang="bn-IN" sz="2400" b="1" dirty="0"/>
              <a:t>খ) </a:t>
            </a:r>
            <a:r>
              <a:rPr lang="en-US" sz="2400" b="1" dirty="0"/>
              <a:t>I </a:t>
            </a:r>
            <a:r>
              <a:rPr lang="bn-IN" sz="2400" b="1" dirty="0"/>
              <a:t>ও </a:t>
            </a:r>
            <a:r>
              <a:rPr lang="en-US" sz="2400" b="1" dirty="0"/>
              <a:t>iii  </a:t>
            </a:r>
            <a:r>
              <a:rPr lang="bn-IN" sz="2400" b="1" dirty="0"/>
              <a:t>গ) </a:t>
            </a:r>
            <a:r>
              <a:rPr lang="en-US" sz="2400" b="1" dirty="0"/>
              <a:t>ii </a:t>
            </a:r>
            <a:r>
              <a:rPr lang="bn-IN" sz="2400" b="1" dirty="0"/>
              <a:t>ও </a:t>
            </a:r>
            <a:r>
              <a:rPr lang="en-US" sz="2400" b="1" dirty="0"/>
              <a:t>iii  </a:t>
            </a:r>
            <a:r>
              <a:rPr lang="bn-IN" sz="2400" b="1" dirty="0"/>
              <a:t>ঘ) </a:t>
            </a:r>
            <a:r>
              <a:rPr lang="en-US" sz="2400" b="1" dirty="0"/>
              <a:t>I, ii </a:t>
            </a:r>
            <a:r>
              <a:rPr lang="bn-IN" sz="2400" b="1" dirty="0"/>
              <a:t>ও </a:t>
            </a:r>
            <a:r>
              <a:rPr lang="en-US" sz="2400" b="1" dirty="0"/>
              <a:t>iii</a:t>
            </a:r>
          </a:p>
        </p:txBody>
      </p:sp>
      <p:sp>
        <p:nvSpPr>
          <p:cNvPr id="8" name="Freeform 7"/>
          <p:cNvSpPr/>
          <p:nvPr/>
        </p:nvSpPr>
        <p:spPr>
          <a:xfrm>
            <a:off x="8019078" y="1097279"/>
            <a:ext cx="361486" cy="309489"/>
          </a:xfrm>
          <a:custGeom>
            <a:avLst/>
            <a:gdLst>
              <a:gd name="connsiteX0" fmla="*/ 6644 w 361486"/>
              <a:gd name="connsiteY0" fmla="*/ 95535 h 220668"/>
              <a:gd name="connsiteX1" fmla="*/ 47588 w 361486"/>
              <a:gd name="connsiteY1" fmla="*/ 218365 h 220668"/>
              <a:gd name="connsiteX2" fmla="*/ 361486 w 361486"/>
              <a:gd name="connsiteY2" fmla="*/ 0 h 220668"/>
              <a:gd name="connsiteX3" fmla="*/ 361486 w 361486"/>
              <a:gd name="connsiteY3" fmla="*/ 0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86" h="220668">
                <a:moveTo>
                  <a:pt x="6644" y="95535"/>
                </a:moveTo>
                <a:cubicBezTo>
                  <a:pt x="-2454" y="164911"/>
                  <a:pt x="-11552" y="234288"/>
                  <a:pt x="47588" y="218365"/>
                </a:cubicBezTo>
                <a:cubicBezTo>
                  <a:pt x="106728" y="202442"/>
                  <a:pt x="361486" y="0"/>
                  <a:pt x="361486" y="0"/>
                </a:cubicBezTo>
                <a:lnTo>
                  <a:pt x="361486" y="0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40155" y="1953943"/>
            <a:ext cx="361486" cy="309489"/>
          </a:xfrm>
          <a:custGeom>
            <a:avLst/>
            <a:gdLst>
              <a:gd name="connsiteX0" fmla="*/ 6644 w 361486"/>
              <a:gd name="connsiteY0" fmla="*/ 95535 h 220668"/>
              <a:gd name="connsiteX1" fmla="*/ 47588 w 361486"/>
              <a:gd name="connsiteY1" fmla="*/ 218365 h 220668"/>
              <a:gd name="connsiteX2" fmla="*/ 361486 w 361486"/>
              <a:gd name="connsiteY2" fmla="*/ 0 h 220668"/>
              <a:gd name="connsiteX3" fmla="*/ 361486 w 361486"/>
              <a:gd name="connsiteY3" fmla="*/ 0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86" h="220668">
                <a:moveTo>
                  <a:pt x="6644" y="95535"/>
                </a:moveTo>
                <a:cubicBezTo>
                  <a:pt x="-2454" y="164911"/>
                  <a:pt x="-11552" y="234288"/>
                  <a:pt x="47588" y="218365"/>
                </a:cubicBezTo>
                <a:cubicBezTo>
                  <a:pt x="106728" y="202442"/>
                  <a:pt x="361486" y="0"/>
                  <a:pt x="361486" y="0"/>
                </a:cubicBezTo>
                <a:lnTo>
                  <a:pt x="361486" y="0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92708" y="2616423"/>
            <a:ext cx="361486" cy="309489"/>
          </a:xfrm>
          <a:custGeom>
            <a:avLst/>
            <a:gdLst>
              <a:gd name="connsiteX0" fmla="*/ 6644 w 361486"/>
              <a:gd name="connsiteY0" fmla="*/ 95535 h 220668"/>
              <a:gd name="connsiteX1" fmla="*/ 47588 w 361486"/>
              <a:gd name="connsiteY1" fmla="*/ 218365 h 220668"/>
              <a:gd name="connsiteX2" fmla="*/ 361486 w 361486"/>
              <a:gd name="connsiteY2" fmla="*/ 0 h 220668"/>
              <a:gd name="connsiteX3" fmla="*/ 361486 w 361486"/>
              <a:gd name="connsiteY3" fmla="*/ 0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86" h="220668">
                <a:moveTo>
                  <a:pt x="6644" y="95535"/>
                </a:moveTo>
                <a:cubicBezTo>
                  <a:pt x="-2454" y="164911"/>
                  <a:pt x="-11552" y="234288"/>
                  <a:pt x="47588" y="218365"/>
                </a:cubicBezTo>
                <a:cubicBezTo>
                  <a:pt x="106728" y="202442"/>
                  <a:pt x="361486" y="0"/>
                  <a:pt x="361486" y="0"/>
                </a:cubicBezTo>
                <a:lnTo>
                  <a:pt x="361486" y="0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78777" y="3345765"/>
            <a:ext cx="361486" cy="309489"/>
          </a:xfrm>
          <a:custGeom>
            <a:avLst/>
            <a:gdLst>
              <a:gd name="connsiteX0" fmla="*/ 6644 w 361486"/>
              <a:gd name="connsiteY0" fmla="*/ 95535 h 220668"/>
              <a:gd name="connsiteX1" fmla="*/ 47588 w 361486"/>
              <a:gd name="connsiteY1" fmla="*/ 218365 h 220668"/>
              <a:gd name="connsiteX2" fmla="*/ 361486 w 361486"/>
              <a:gd name="connsiteY2" fmla="*/ 0 h 220668"/>
              <a:gd name="connsiteX3" fmla="*/ 361486 w 361486"/>
              <a:gd name="connsiteY3" fmla="*/ 0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86" h="220668">
                <a:moveTo>
                  <a:pt x="6644" y="95535"/>
                </a:moveTo>
                <a:cubicBezTo>
                  <a:pt x="-2454" y="164911"/>
                  <a:pt x="-11552" y="234288"/>
                  <a:pt x="47588" y="218365"/>
                </a:cubicBezTo>
                <a:cubicBezTo>
                  <a:pt x="106728" y="202442"/>
                  <a:pt x="361486" y="0"/>
                  <a:pt x="361486" y="0"/>
                </a:cubicBezTo>
                <a:lnTo>
                  <a:pt x="361486" y="0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6160" y="4822873"/>
            <a:ext cx="361486" cy="309489"/>
          </a:xfrm>
          <a:custGeom>
            <a:avLst/>
            <a:gdLst>
              <a:gd name="connsiteX0" fmla="*/ 6644 w 361486"/>
              <a:gd name="connsiteY0" fmla="*/ 95535 h 220668"/>
              <a:gd name="connsiteX1" fmla="*/ 47588 w 361486"/>
              <a:gd name="connsiteY1" fmla="*/ 218365 h 220668"/>
              <a:gd name="connsiteX2" fmla="*/ 361486 w 361486"/>
              <a:gd name="connsiteY2" fmla="*/ 0 h 220668"/>
              <a:gd name="connsiteX3" fmla="*/ 361486 w 361486"/>
              <a:gd name="connsiteY3" fmla="*/ 0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86" h="220668">
                <a:moveTo>
                  <a:pt x="6644" y="95535"/>
                </a:moveTo>
                <a:cubicBezTo>
                  <a:pt x="-2454" y="164911"/>
                  <a:pt x="-11552" y="234288"/>
                  <a:pt x="47588" y="218365"/>
                </a:cubicBezTo>
                <a:cubicBezTo>
                  <a:pt x="106728" y="202442"/>
                  <a:pt x="361486" y="0"/>
                  <a:pt x="361486" y="0"/>
                </a:cubicBezTo>
                <a:lnTo>
                  <a:pt x="361486" y="0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53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" y="163773"/>
            <a:ext cx="1199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</a:rPr>
              <a:t>বাড়ির কাজ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" y="4462818"/>
            <a:ext cx="11996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১।সরকারি অর্থসংস্থানের পদ্ধতিগুলো সংক্ষেপে বর্ণনা কর ।</a:t>
            </a:r>
          </a:p>
          <a:p>
            <a:r>
              <a:rPr lang="bn-IN" sz="3600" b="1" dirty="0"/>
              <a:t>২।সরকারি অর্থসংস্থানের কর ও কর বহির্ভুত উৎসের কোনটির উপর অধিক গুরুত্ব দেয়া উচিৎ?যুক্তি দাও 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19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" y="177421"/>
            <a:ext cx="11859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FF00"/>
                </a:solidFill>
              </a:rPr>
              <a:t>ধন্যবাদ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8782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</a:rPr>
              <a:t>পাঠ পরিচিতি</a:t>
            </a:r>
          </a:p>
          <a:p>
            <a:pPr algn="ctr"/>
            <a:r>
              <a:rPr lang="bn-IN" sz="4400" b="1" dirty="0">
                <a:solidFill>
                  <a:srgbClr val="00B0F0"/>
                </a:solidFill>
              </a:rPr>
              <a:t>শ্রেণীঃ একাদশ-</a:t>
            </a:r>
            <a:r>
              <a:rPr lang="bn-BD" sz="4400" b="1" dirty="0">
                <a:solidFill>
                  <a:srgbClr val="00B0F0"/>
                </a:solidFill>
              </a:rPr>
              <a:t>দ্বাদশ </a:t>
            </a:r>
          </a:p>
          <a:p>
            <a:pPr algn="ctr"/>
            <a:r>
              <a:rPr lang="bn-BD" sz="4400" b="1" dirty="0">
                <a:solidFill>
                  <a:srgbClr val="00B0F0"/>
                </a:solidFill>
              </a:rPr>
              <a:t>বিষয়ঃঅর্থনীতি</a:t>
            </a:r>
            <a:r>
              <a:rPr lang="bn-IN" sz="4400" b="1" dirty="0">
                <a:solidFill>
                  <a:srgbClr val="00B0F0"/>
                </a:solidFill>
              </a:rPr>
              <a:t> ২য় পত্র</a:t>
            </a:r>
          </a:p>
          <a:p>
            <a:pPr algn="ctr"/>
            <a:r>
              <a:rPr lang="bn-BD" sz="4400" b="1" dirty="0">
                <a:solidFill>
                  <a:srgbClr val="00B0F0"/>
                </a:solidFill>
              </a:rPr>
              <a:t>অধ্যায়ঃনবম</a:t>
            </a:r>
            <a:endParaRPr lang="en-US" sz="4400" b="1" dirty="0">
              <a:solidFill>
                <a:srgbClr val="00B0F0"/>
              </a:solidFill>
            </a:endParaRPr>
          </a:p>
          <a:p>
            <a:pPr algn="ctr"/>
            <a:r>
              <a:rPr lang="bn-IN" sz="4400" b="1" dirty="0">
                <a:solidFill>
                  <a:srgbClr val="00B0F0"/>
                </a:solidFill>
              </a:rPr>
              <a:t>পাঠ শিরোনামঃসরকারী অর্থব্যবস্থা</a:t>
            </a:r>
          </a:p>
          <a:p>
            <a:pPr algn="ctr"/>
            <a:r>
              <a:rPr lang="bn-IN" sz="4400" b="1" dirty="0">
                <a:solidFill>
                  <a:srgbClr val="00B0F0"/>
                </a:solidFill>
              </a:rPr>
              <a:t>পাঠ্যাংশঃ সরকারের ব্যয়ের অর্থসংস্থানের উৎসসমুহ </a:t>
            </a:r>
          </a:p>
          <a:p>
            <a:pPr algn="ctr"/>
            <a:r>
              <a:rPr lang="bn-BD" sz="4400" b="1" dirty="0">
                <a:solidFill>
                  <a:srgbClr val="00B0F0"/>
                </a:solidFill>
              </a:rPr>
              <a:t>সময়ঃ</a:t>
            </a:r>
            <a:r>
              <a:rPr lang="bn-IN" sz="4400" b="1" dirty="0">
                <a:solidFill>
                  <a:srgbClr val="00B0F0"/>
                </a:solidFill>
              </a:rPr>
              <a:t>৪৫ 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33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/>
        <p:sndAc>
          <p:stSnd>
            <p:snd r:embed="rId2" name="coin.wav"/>
          </p:stSnd>
        </p:sndAc>
      </p:transition>
    </mc:Choice>
    <mc:Fallback xmlns="">
      <p:transition spd="slow">
        <p:wip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423081"/>
            <a:ext cx="11996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</a:rPr>
              <a:t>শিখনফল</a:t>
            </a:r>
          </a:p>
          <a:p>
            <a:pPr algn="ctr"/>
            <a:r>
              <a:rPr lang="bn-IN" sz="4800" b="1" dirty="0"/>
              <a:t>বাংলাদেশ সরকারের ব্যয়ের অর্থসংস্থানের উৎসসমুহ ব্যাখ্যা করতে পারবে 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380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randomBar dir="vert"/>
        <p:sndAc>
          <p:stSnd>
            <p:snd r:embed="rId2" name="hammer.wav"/>
          </p:stSnd>
        </p:sndAc>
      </p:transition>
    </mc:Choice>
    <mc:Fallback xmlns="">
      <p:transition spd="slow">
        <p:randomBar dir="vert"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696"/>
            <a:ext cx="12192000" cy="591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2" y="150125"/>
            <a:ext cx="1192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</a:rPr>
              <a:t>বাংলাদেশ সরকারের জাতীয় সংসদ ( বাজেট ২০১৯-২০২০ )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b="1" dirty="0">
                <a:solidFill>
                  <a:srgbClr val="FF0000"/>
                </a:solidFill>
              </a:rPr>
              <a:t>৪৮তম জাতীয় বাজেট ২০১৯-২০২০</a:t>
            </a:r>
            <a:br>
              <a:rPr lang="bn-IN" dirty="0"/>
            </a:br>
            <a:r>
              <a:rPr lang="bn-IN" b="1" dirty="0"/>
              <a:t>বাজেটের আকার ৫,২৩,১৯০ কোটি টাকা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002060"/>
                </a:solidFill>
              </a:rPr>
              <a:t>সরকারি আয়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n-IN" dirty="0"/>
              <a:t>জাতীয় রাজস্ব বোর্ড নিয়ন্ত্রিত কর ৬২.২% বা ৩,২৫,৪২৪.১৮ কোটি টাকা</a:t>
            </a:r>
          </a:p>
          <a:p>
            <a:r>
              <a:rPr lang="bn-IN" dirty="0"/>
              <a:t>জাতীয় রাজস্ব বোর্ড বহির্ভুত কর ২.৮% বা ১৪,৬৪৯.৩২ কোটি টাকা </a:t>
            </a:r>
          </a:p>
          <a:p>
            <a:r>
              <a:rPr lang="bn-IN" dirty="0"/>
              <a:t>কর ব্যতীত প্রাপ্তি ৭.২% বা ৩৭,৬৬৯.৬৮ কোটি টাকা</a:t>
            </a:r>
          </a:p>
          <a:p>
            <a:r>
              <a:rPr lang="bn-IN" dirty="0"/>
              <a:t>অভ্যন্তরীণ ঋণ ১৪.৮% বা ৭৭,৪৩২.১২ কোটি টাকা(ঘাটতি)</a:t>
            </a:r>
          </a:p>
          <a:p>
            <a:r>
              <a:rPr lang="bn-IN" dirty="0"/>
              <a:t>বৈদেশিক ঋণ ১২.২% বা ৬৩,৮২৯.১৮ কোটি টাকা(ঘাটতি)</a:t>
            </a:r>
          </a:p>
          <a:p>
            <a:r>
              <a:rPr lang="bn-IN" dirty="0"/>
              <a:t>বৈদেশিক অনুদান ০.৮% বা ৪,১৮৫.৫২ কোটি টাকা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</a:rPr>
              <a:t>সরকারি ব্যয়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906069" cy="3684588"/>
          </a:xfrm>
        </p:spPr>
        <p:txBody>
          <a:bodyPr/>
          <a:lstStyle/>
          <a:p>
            <a:r>
              <a:rPr lang="bn-IN" dirty="0"/>
              <a:t>উন্নয়ন ব্যয় ২,০২,৭৩৯ কোটি টাকা </a:t>
            </a:r>
          </a:p>
          <a:p>
            <a:r>
              <a:rPr lang="bn-IN" dirty="0"/>
              <a:t>অনুন্নয়ন ব্যয় ৩,২০,৪৫১ কোটি টাকা</a:t>
            </a:r>
          </a:p>
          <a:p>
            <a:r>
              <a:rPr lang="bn-IN" dirty="0"/>
              <a:t>প্রবৃদ্ধি ৮.২%</a:t>
            </a:r>
          </a:p>
          <a:p>
            <a:r>
              <a:rPr lang="bn-IN" dirty="0"/>
              <a:t>মুদ্রাস্ফীতি ৫.৫%</a:t>
            </a:r>
          </a:p>
          <a:p>
            <a:pPr marL="0" indent="0">
              <a:buNone/>
            </a:pPr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2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36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বাংলাদেশ সরকারের ব্যয়ের অর্থসংস্থানের উৎসসমুহ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49361"/>
            <a:ext cx="728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</a:rPr>
              <a:t>জাতীয় রাজস্ব বোর্ড নিয়ন্ত্রিত কর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bn-IN" sz="32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National Board of Revenue Tax): </a:t>
            </a:r>
          </a:p>
          <a:p>
            <a:r>
              <a:rPr lang="bn-IN" sz="3200" b="1" dirty="0">
                <a:solidFill>
                  <a:srgbClr val="FFFF00"/>
                </a:solidFill>
              </a:rPr>
              <a:t>৬২.২% বা ৩,২৫,৪২৪.১৮ কোটি টাকা ।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4" y="941696"/>
            <a:ext cx="4713028" cy="167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65572"/>
            <a:ext cx="728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মুল্য সংযোজন কর</a:t>
            </a:r>
          </a:p>
          <a:p>
            <a:r>
              <a:rPr lang="bn-IN" sz="3200" b="1" dirty="0"/>
              <a:t>(</a:t>
            </a:r>
            <a:r>
              <a:rPr lang="en-US" sz="3200" b="1" dirty="0"/>
              <a:t>Value added tax):</a:t>
            </a:r>
          </a:p>
          <a:p>
            <a:r>
              <a:rPr lang="bn-IN" sz="3200" b="1" dirty="0"/>
              <a:t>৩৭.৮% বা ১,২৩,০১০.৩৪ কোটি টাকা ।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5" y="5135232"/>
            <a:ext cx="4713026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4" y="2797792"/>
            <a:ext cx="4699664" cy="21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122830"/>
            <a:ext cx="689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আয় কর(</a:t>
            </a:r>
            <a:r>
              <a:rPr lang="en-US" sz="3200" b="1" dirty="0"/>
              <a:t>Income Tax):</a:t>
            </a:r>
          </a:p>
          <a:p>
            <a:r>
              <a:rPr lang="bn-IN" sz="3200" b="1" dirty="0"/>
              <a:t>৩৫.৮% বা ১,১৬,৫০১.৮৬ কোটি টাকা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0"/>
            <a:ext cx="4985981" cy="1760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34" y="2101754"/>
            <a:ext cx="689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C000"/>
                </a:solidFill>
              </a:rPr>
              <a:t>সম্পুরক শুল্ক(</a:t>
            </a:r>
            <a:r>
              <a:rPr lang="en-US" sz="3200" b="1" dirty="0">
                <a:solidFill>
                  <a:srgbClr val="FFC000"/>
                </a:solidFill>
              </a:rPr>
              <a:t>Supplementary duty):</a:t>
            </a:r>
          </a:p>
          <a:p>
            <a:r>
              <a:rPr lang="bn-IN" sz="3200" b="1" dirty="0">
                <a:solidFill>
                  <a:srgbClr val="FFC000"/>
                </a:solidFill>
              </a:rPr>
              <a:t>১৩.৮% বা ৪৪,৯০৮.৫৪ কোটি টাকা ।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" y="4476466"/>
            <a:ext cx="689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</a:rPr>
              <a:t>আমদানী শুল্ক(</a:t>
            </a:r>
            <a:r>
              <a:rPr lang="en-US" sz="3200" b="1" dirty="0">
                <a:solidFill>
                  <a:srgbClr val="0070C0"/>
                </a:solidFill>
              </a:rPr>
              <a:t>Custom duties):</a:t>
            </a:r>
          </a:p>
          <a:p>
            <a:r>
              <a:rPr lang="bn-IN" sz="3200" b="1" dirty="0">
                <a:solidFill>
                  <a:srgbClr val="0070C0"/>
                </a:solidFill>
              </a:rPr>
              <a:t>১১.৩% বা ৩৬,৭৭২.৯৩ কোটি টাকা ।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195424"/>
            <a:ext cx="4985982" cy="270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9" y="1869743"/>
            <a:ext cx="4985982" cy="21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over/>
        <p:sndAc>
          <p:stSnd>
            <p:snd r:embed="rId2" name="camera.wav"/>
          </p:stSnd>
        </p:sndAc>
      </p:transition>
    </mc:Choice>
    <mc:Fallback xmlns="">
      <p:transition spd="slow">
        <p:cover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259307"/>
            <a:ext cx="580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আবগারি শুল্ক(</a:t>
            </a:r>
            <a:r>
              <a:rPr lang="en-US" sz="3200" b="1" dirty="0"/>
              <a:t>Excise duties):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1"/>
            <a:ext cx="6091451" cy="2620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24" y="3077485"/>
            <a:ext cx="580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</a:rPr>
              <a:t>অন্যান্য কর ও শুল্ক</a:t>
            </a:r>
            <a:r>
              <a:rPr lang="en-US" sz="3200" b="1" dirty="0">
                <a:solidFill>
                  <a:srgbClr val="002060"/>
                </a:solidFill>
              </a:rPr>
              <a:t>               </a:t>
            </a:r>
            <a:r>
              <a:rPr lang="bn-IN" sz="3200" b="1" dirty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Other Taxes &amp;  duties): </a:t>
            </a:r>
          </a:p>
          <a:p>
            <a:r>
              <a:rPr lang="bn-IN" sz="3200" b="1" dirty="0">
                <a:solidFill>
                  <a:srgbClr val="002060"/>
                </a:solidFill>
              </a:rPr>
              <a:t>১.৩% বা ৪,২৩০.৫১ কোটি টাকা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2838733"/>
            <a:ext cx="6091451" cy="2047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5022376"/>
            <a:ext cx="6091451" cy="18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555</Words>
  <Application>Microsoft Office PowerPoint</Application>
  <PresentationFormat>Widescreen</PresentationFormat>
  <Paragraphs>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৪৮তম জাতীয় বাজেট ২০১৯-২০২০ বাজেটের আকার ৫,২৩,১৯০ কোটি টাকা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SAKIB</dc:creator>
  <cp:lastModifiedBy>SAKIB</cp:lastModifiedBy>
  <cp:revision>221</cp:revision>
  <dcterms:created xsi:type="dcterms:W3CDTF">2020-04-24T04:12:53Z</dcterms:created>
  <dcterms:modified xsi:type="dcterms:W3CDTF">2020-05-27T20:05:29Z</dcterms:modified>
</cp:coreProperties>
</file>