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5" r:id="rId2"/>
    <p:sldId id="256" r:id="rId3"/>
    <p:sldId id="263" r:id="rId4"/>
    <p:sldId id="257" r:id="rId5"/>
    <p:sldId id="264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DDC8-C640-49BB-A42D-0E8C2A2AEA7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0ACB22-CBB3-4BBA-9CB3-24F624658B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DDC8-C640-49BB-A42D-0E8C2A2AEA7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CB22-CBB3-4BBA-9CB3-24F624658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DDC8-C640-49BB-A42D-0E8C2A2AEA7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CB22-CBB3-4BBA-9CB3-24F624658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DDC8-C640-49BB-A42D-0E8C2A2AEA7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CB22-CBB3-4BBA-9CB3-24F624658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DDC8-C640-49BB-A42D-0E8C2A2AEA7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CB22-CBB3-4BBA-9CB3-24F624658B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DDC8-C640-49BB-A42D-0E8C2A2AEA7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CB22-CBB3-4BBA-9CB3-24F624658B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DDC8-C640-49BB-A42D-0E8C2A2AEA7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CB22-CBB3-4BBA-9CB3-24F624658B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DDC8-C640-49BB-A42D-0E8C2A2AEA7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CB22-CBB3-4BBA-9CB3-24F624658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DDC8-C640-49BB-A42D-0E8C2A2AEA7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CB22-CBB3-4BBA-9CB3-24F624658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DDC8-C640-49BB-A42D-0E8C2A2AEA7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CB22-CBB3-4BBA-9CB3-24F624658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DDC8-C640-49BB-A42D-0E8C2A2AEA7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CB22-CBB3-4BBA-9CB3-24F624658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0AEDDC8-C640-49BB-A42D-0E8C2A2AEA79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0ACB22-CBB3-4BBA-9CB3-24F624658B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&#2439;-&#2478;&#2503;&#2439;&#2482;&#2435;nurulamin198306@g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010400" cy="1600200"/>
          </a:xfrm>
        </p:spPr>
        <p:txBody>
          <a:bodyPr/>
          <a:lstStyle/>
          <a:p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শিক্ষক</a:t>
            </a:r>
            <a:r>
              <a:rPr lang="en-US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           </a:t>
            </a:r>
            <a:r>
              <a:rPr lang="en-US" sz="28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মো</a:t>
            </a:r>
            <a:r>
              <a:rPr lang="en-US" sz="28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. </a:t>
            </a:r>
            <a:r>
              <a:rPr lang="en-US" sz="28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নূরুল</a:t>
            </a:r>
            <a:r>
              <a:rPr lang="en-US" sz="28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আমিন</a:t>
            </a:r>
            <a:r>
              <a:rPr lang="en-US" sz="28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          </a:t>
            </a:r>
            <a:r>
              <a:rPr lang="en-US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</a:t>
            </a:r>
            <a:r>
              <a:rPr lang="en-US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সহকারি</a:t>
            </a:r>
            <a: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as-IN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শিক্ষক</a:t>
            </a:r>
            <a: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( </a:t>
            </a:r>
            <a:r>
              <a:rPr lang="en-US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গণিত</a:t>
            </a:r>
            <a: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) </a:t>
            </a:r>
            <a:b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           </a:t>
            </a:r>
            <a:r>
              <a:rPr lang="en-US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</a:t>
            </a:r>
            <a:r>
              <a:rPr lang="en-US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ভর</a:t>
            </a:r>
            <a: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সরাই</a:t>
            </a:r>
            <a: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উচ্চ</a:t>
            </a:r>
            <a: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বিদ্যালয়</a:t>
            </a:r>
            <a: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            </a:t>
            </a:r>
            <a:r>
              <a:rPr lang="en-US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</a:t>
            </a:r>
            <a:r>
              <a:rPr lang="en-US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কালিহাতি</a:t>
            </a:r>
            <a: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টাঙ্গাইল</a:t>
            </a:r>
            <a: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। </a:t>
            </a:r>
            <a:b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  <a:hlinkClick r:id="rId2"/>
              </a:rPr>
              <a:t>                                                                           ইমেইলঃnurulamin198306@gmail.com</a:t>
            </a:r>
            <a: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              Mobile:01714889462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79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521176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bn-BD" sz="2400" u="sng" dirty="0" smtClean="0">
                    <a:latin typeface="NikoshBAN" pitchFamily="2" charset="0"/>
                    <a:cs typeface="NikoshBAN" pitchFamily="2" charset="0"/>
                  </a:rPr>
                  <a:t>গ. ব্যবসায়ী ২৫%  লাভ করতে চাইলে প্রতি হালি কলা কি দরে বিক্রয় করতে হবে ?  </a:t>
                </a:r>
              </a:p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সমাধানঃ </a:t>
                </a:r>
              </a:p>
              <a:p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  খ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,  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হতে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পাই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, </a:t>
                </a:r>
                <a:endParaRPr lang="bn-BD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১ 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টি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কলার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ক্রয়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     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২.৫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24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>
                      <a:rPr lang="bn-BD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৪    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, ,        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, ,     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=  (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২.৫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০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</a:rPr>
                      <m:t>×</m:t>
                    </m:r>
                    <m:r>
                      <a:rPr lang="bn-BD" sz="2400">
                        <a:latin typeface="Cambria Math"/>
                      </a:rPr>
                      <m:t>৪</m:t>
                    </m:r>
                  </m:oMath>
                </a14:m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 )   =   ১০ টাকা </a:t>
                </a:r>
                <a:endParaRPr lang="bn-BD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 ২৫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%     লাভে বিক্রয় মূল্য  =      (১০০ + ২৫ )  টাকা =  ১২৫   টাকা </a:t>
                </a:r>
                <a:endParaRPr lang="bn-BD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 ক্রয়মূল্য  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১০০ টাকা হলে   বিক্রয়মূল্য  ১২৫   টাকা 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24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>
                      <a:rPr lang="bn-BD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 </m:t>
                    </m:r>
                  </m:oMath>
                </a14:m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,       ১        , ,            , ,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400">
                            <a:latin typeface="Cambria Math"/>
                          </a:rPr>
                          <m:t>১২৫</m:t>
                        </m:r>
                      </m:num>
                      <m:den>
                        <m:r>
                          <a:rPr lang="bn-BD" sz="2400">
                            <a:latin typeface="Cambria Math"/>
                          </a:rPr>
                          <m:t>১০০</m:t>
                        </m:r>
                      </m:den>
                    </m:f>
                  </m:oMath>
                </a14:m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>
                      <a:rPr lang="bn-BD" sz="24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  </m:t>
                    </m:r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,      ১০   , ,        , ,       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400">
                            <a:latin typeface="Cambria Math"/>
                          </a:rPr>
                          <m:t>১২৫</m:t>
                        </m:r>
                        <m:r>
                          <a:rPr lang="bn-BD" sz="2400">
                            <a:latin typeface="Cambria Math"/>
                          </a:rPr>
                          <m:t> ×</m:t>
                        </m:r>
                        <m:r>
                          <a:rPr lang="bn-BD" sz="2400">
                            <a:latin typeface="Cambria Math"/>
                          </a:rPr>
                          <m:t>১০</m:t>
                        </m:r>
                      </m:num>
                      <m:den>
                        <m:r>
                          <a:rPr lang="bn-BD" sz="2400">
                            <a:latin typeface="Cambria Math"/>
                          </a:rPr>
                          <m:t>১০০</m:t>
                        </m:r>
                        <m:r>
                          <a:rPr lang="bn-BD" sz="240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টাক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BD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                                     = ১২. ৫  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(উঃ) 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5211763"/>
              </a:xfrm>
              <a:blipFill rotWithShape="1">
                <a:blip r:embed="rId2"/>
                <a:stretch>
                  <a:fillRect l="-815" t="-1871"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776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95600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bn-BD" sz="4800" dirty="0"/>
              <a:t>৮ম শ্রেণি অনুঃ ২.১ ( পর্ব ৪র্থ)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724400"/>
            <a:ext cx="8062912" cy="1752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*   সরল মুনাফার ক্ষেত্রে ,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I    =    Pnr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I  = মুনাফা,    P=   মূলধন,    n=   সময়,      r=  মুনাফার হার , </a:t>
            </a:r>
          </a:p>
          <a:p>
            <a:pPr marL="0" indent="0"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#  লাভ বা ক্ষতি ক্রয়মুল্যের উপর নির্ভর করে ।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#   লাভ হলে বিক্রয় মূল্য বেশি হবে । </a:t>
            </a:r>
          </a:p>
          <a:p>
            <a:pPr>
              <a:buFont typeface="Arial" charset="0"/>
              <a:buChar char="•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*   লাভ   =  বিক্রয় মূল্য   -  ক্রয়মূল্য</a:t>
            </a:r>
          </a:p>
          <a:p>
            <a:pPr>
              <a:buFont typeface="Arial" charset="0"/>
              <a:buChar char="•"/>
            </a:pP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#   ক্ষতি হলে বিক্রয়মূল্য কম হবে । 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*   ক্ষতি =   ক্রয়মূল্য   -   বিক্রয় মূল্য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26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</p:spPr>
            <p:txBody>
              <a:bodyPr>
                <a:noAutofit/>
              </a:bodyPr>
              <a:lstStyle/>
              <a:p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১৭ । কোনো নির্দিষ্ট সময়ের  মুনাফা-আসল ৫৬০০ টাকা এবং মুনাফা, আসলের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000">
                            <a:latin typeface="Cambria Math"/>
                          </a:rPr>
                          <m:t>২</m:t>
                        </m:r>
                      </m:num>
                      <m:den>
                        <m:r>
                          <a:rPr lang="bn-BD" sz="2000">
                            <a:latin typeface="Cambria Math"/>
                          </a:rPr>
                          <m:t>৫</m:t>
                        </m:r>
                      </m:den>
                    </m:f>
                  </m:oMath>
                </a14:m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অংশ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।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মু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নাফা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বার্ষিক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শতকরা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 ৮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হলে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,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সময়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নির্ণয়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কর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। </a:t>
                </a:r>
              </a:p>
              <a:p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সমাধানঃ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  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ধরি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আসল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=    P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টাকা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,  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মুনাফা 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=  P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এর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000">
                            <a:latin typeface="Cambria Math"/>
                          </a:rPr>
                          <m:t>২</m:t>
                        </m:r>
                      </m:num>
                      <m:den>
                        <m:r>
                          <a:rPr lang="bn-BD" sz="2000">
                            <a:latin typeface="Cambria Math"/>
                          </a:rPr>
                          <m:t>৫</m:t>
                        </m:r>
                        <m:r>
                          <a:rPr lang="bn-BD" sz="200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অংশ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000" b="0" i="0" smtClean="0">
                            <a:latin typeface="Cambria Math"/>
                          </a:rPr>
                          <m:t>২</m:t>
                        </m:r>
                        <m:r>
                          <a:rPr lang="bn-BD" sz="20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bn-BD" sz="2000" b="0" i="0" smtClean="0">
                            <a:latin typeface="Cambria Math"/>
                          </a:rPr>
                          <m:t>P</m:t>
                        </m:r>
                        <m:r>
                          <a:rPr lang="bn-BD" sz="2000" b="0" i="0" smtClean="0">
                            <a:latin typeface="Cambria Math"/>
                          </a:rPr>
                          <m:t>  </m:t>
                        </m:r>
                      </m:num>
                      <m:den>
                        <m:r>
                          <a:rPr lang="bn-BD" sz="2000">
                            <a:latin typeface="Cambria Math"/>
                          </a:rPr>
                          <m:t>৫</m:t>
                        </m:r>
                      </m:den>
                    </m:f>
                  </m:oMath>
                </a14:m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এখন, মুনাফা- আসল = (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P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000">
                            <a:latin typeface="Cambria Math"/>
                          </a:rPr>
                          <m:t>২</m:t>
                        </m:r>
                        <m:r>
                          <a:rPr lang="en-US" sz="2000" i="1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bn-BD" sz="2000">
                            <a:latin typeface="Cambria Math"/>
                          </a:rPr>
                          <m:t>৫</m:t>
                        </m:r>
                      </m:den>
                    </m:f>
                  </m:oMath>
                </a14:m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 )  টাকা = 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bn-BD" sz="2000">
                                  <a:latin typeface="Cambria Math"/>
                                </a:rPr>
                                <m:t>৫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 +</m:t>
                              </m:r>
                            </m:e>
                            <m:e>
                              <m:r>
                                <a:rPr lang="bn-BD" sz="2000">
                                  <a:latin typeface="Cambria Math"/>
                                </a:rPr>
                                <m:t>২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𝑝</m:t>
                              </m:r>
                            </m:e>
                          </m:mr>
                        </m:m>
                      </m:num>
                      <m:den>
                        <m:r>
                          <a:rPr lang="bn-BD" sz="2000">
                            <a:latin typeface="Cambria Math"/>
                          </a:rPr>
                          <m:t>৫</m:t>
                        </m:r>
                      </m:den>
                    </m:f>
                  </m:oMath>
                </a14:m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)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000">
                            <a:latin typeface="Cambria Math"/>
                          </a:rPr>
                          <m:t>৭</m:t>
                        </m:r>
                        <m:r>
                          <a:rPr lang="bn-BD" sz="2000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bn-BD" sz="2000">
                            <a:latin typeface="Cambria Math"/>
                          </a:rPr>
                          <m:t>৫</m:t>
                        </m:r>
                      </m:den>
                    </m:f>
                  </m:oMath>
                </a14:m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  টাকা </a:t>
                </a:r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000">
                            <a:latin typeface="Cambria Math"/>
                          </a:rPr>
                          <m:t>৭</m:t>
                        </m:r>
                        <m:r>
                          <a:rPr lang="en-US" sz="2000" i="1">
                            <a:latin typeface="Cambria Math"/>
                          </a:rPr>
                          <m:t>𝑝</m:t>
                        </m:r>
                      </m:num>
                      <m:den>
                        <m:r>
                          <a:rPr lang="bn-BD" sz="2000">
                            <a:latin typeface="Cambria Math"/>
                          </a:rPr>
                          <m:t>৫</m:t>
                        </m:r>
                      </m:den>
                    </m:f>
                  </m:oMath>
                </a14:m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  টাকা  মুনাফা-আসল  হলে আসল   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p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টাকা</a:t>
                </a:r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∴</m:t>
                    </m:r>
                  </m:oMath>
                </a14:m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  ১  , ,      , ,               , ,   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𝑝</m:t>
                        </m:r>
                        <m:r>
                          <a:rPr lang="en-US" sz="2000" i="1">
                            <a:latin typeface="Cambria Math"/>
                          </a:rPr>
                          <m:t>×</m:t>
                        </m:r>
                        <m:r>
                          <a:rPr lang="bn-BD" sz="2000">
                            <a:latin typeface="Cambria Math"/>
                          </a:rPr>
                          <m:t>৫</m:t>
                        </m:r>
                      </m:num>
                      <m:den>
                        <m:r>
                          <a:rPr lang="bn-BD" sz="2000">
                            <a:latin typeface="Cambria Math"/>
                          </a:rPr>
                          <m:t>৭</m:t>
                        </m:r>
                        <m:r>
                          <a:rPr lang="bn-BD" sz="2000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 , ,</a:t>
                </a: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৫৬০০  , ,      , ,              , ,   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𝑝</m:t>
                        </m:r>
                        <m:r>
                          <a:rPr lang="en-US" sz="2000" i="1">
                            <a:latin typeface="Cambria Math"/>
                          </a:rPr>
                          <m:t>×</m:t>
                        </m:r>
                        <m:r>
                          <a:rPr lang="bn-BD" sz="2000">
                            <a:latin typeface="Cambria Math"/>
                          </a:rPr>
                          <m:t>৫</m:t>
                        </m:r>
                        <m:r>
                          <a:rPr lang="bn-BD" sz="2000">
                            <a:latin typeface="Cambria Math"/>
                          </a:rPr>
                          <m:t>×</m:t>
                        </m:r>
                        <m:r>
                          <a:rPr lang="bn-BD" sz="2000">
                            <a:latin typeface="Cambria Math"/>
                          </a:rPr>
                          <m:t>৫৬০০</m:t>
                        </m:r>
                      </m:num>
                      <m:den>
                        <m:r>
                          <a:rPr lang="bn-BD" sz="2000">
                            <a:latin typeface="Cambria Math"/>
                          </a:rPr>
                          <m:t>৭</m:t>
                        </m:r>
                        <m:r>
                          <a:rPr lang="bn-BD" sz="2000">
                            <a:latin typeface="Cambria Math"/>
                          </a:rPr>
                          <m:t> </m:t>
                        </m:r>
                        <m:r>
                          <a:rPr lang="en-US" sz="2000" i="1">
                            <a:latin typeface="Cambria Math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 ,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</a:p>
              <a:p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                                          =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৪০০০   টাকা </a:t>
                </a:r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মুনাফা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, I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    =   ( ৫৬০০   -  ৪০০০) টাকা =   ১৬০০  টাকা </a:t>
                </a:r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মুনাফার হার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,   r   =  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৮ %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000">
                            <a:latin typeface="Cambria Math"/>
                          </a:rPr>
                          <m:t>৮</m:t>
                        </m:r>
                      </m:num>
                      <m:den>
                        <m:r>
                          <a:rPr lang="bn-BD" sz="2000">
                            <a:latin typeface="Cambria Math"/>
                          </a:rPr>
                          <m:t>১০০</m:t>
                        </m:r>
                      </m:den>
                    </m:f>
                  </m:oMath>
                </a14:m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,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সময়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,   n=    ? 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  <a:blipFill rotWithShape="1">
                <a:blip r:embed="rId2"/>
                <a:stretch>
                  <a:fillRect l="-741" b="-8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826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49831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আমরা জানি, সরল মুনাফা ক্ষেত্রে 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I   =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Pnr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   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বা, 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Pnr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 =   I </a:t>
                </a:r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   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n     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𝐼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𝑃𝑟</m:t>
                        </m:r>
                      </m:den>
                    </m:f>
                  </m:oMath>
                </a14:m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   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000">
                            <a:latin typeface="Cambria Math"/>
                          </a:rPr>
                          <m:t>১৬০০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bn-BD" sz="2000">
                                  <a:latin typeface="Cambria Math"/>
                                </a:rPr>
                                <m:t>৪০০০</m:t>
                              </m:r>
                              <m:r>
                                <a:rPr lang="en-US" sz="2000">
                                  <a:latin typeface="Cambria Math"/>
                                </a:rPr>
                                <m:t>  ×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bn-BD" sz="2000">
                                      <a:latin typeface="Cambria Math"/>
                                    </a:rPr>
                                    <m:t>৮</m:t>
                                  </m:r>
                                </m:num>
                                <m:den>
                                  <m:r>
                                    <a:rPr lang="bn-BD" sz="2000">
                                      <a:latin typeface="Cambria Math"/>
                                    </a:rPr>
                                    <m:t>১০০</m:t>
                                  </m:r>
                                </m:den>
                              </m:f>
                            </m:e>
                          </m:mr>
                        </m:m>
                      </m:den>
                    </m:f>
                  </m:oMath>
                </a14:m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=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000">
                            <a:latin typeface="Cambria Math"/>
                          </a:rPr>
                          <m:t>১৬০০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p>
                                <m:sSup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bn-BD" sz="2000" strike="sngStrike">
                                      <a:latin typeface="Cambria Math"/>
                                    </a:rPr>
                                    <m:t>৪০০০</m:t>
                                  </m:r>
                                </m:e>
                                <m:sup>
                                  <m:r>
                                    <a:rPr lang="bn-BD" sz="2000">
                                      <a:latin typeface="Cambria Math"/>
                                    </a:rPr>
                                    <m:t>৪০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/>
                                </a:rPr>
                                <m:t>     ×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bn-BD" sz="2000">
                                      <a:latin typeface="Cambria Math"/>
                                    </a:rPr>
                                    <m:t>৮</m:t>
                                  </m:r>
                                </m:num>
                                <m:den>
                                  <m:r>
                                    <a:rPr lang="bn-BD" sz="2000" strike="sngStrike">
                                      <a:latin typeface="Cambria Math"/>
                                    </a:rPr>
                                    <m:t>১০০</m:t>
                                  </m:r>
                                </m:den>
                              </m:f>
                            </m:e>
                          </m:mr>
                        </m:m>
                      </m:den>
                    </m:f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    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000">
                            <a:latin typeface="Cambria Math"/>
                          </a:rPr>
                          <m:t>১৬০০</m:t>
                        </m:r>
                      </m:num>
                      <m:den>
                        <m:r>
                          <a:rPr lang="bn-BD" sz="2000">
                            <a:latin typeface="Cambria Math"/>
                          </a:rPr>
                          <m:t>৩২০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                            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=  ৫ </a:t>
                </a:r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উঃ 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৫ বছর </a:t>
                </a:r>
                <a:r>
                  <a:rPr lang="hi-IN" sz="2000" dirty="0">
                    <a:latin typeface="NikoshBAN" pitchFamily="2" charset="0"/>
                    <a:cs typeface="NikoshBAN" pitchFamily="2" charset="0"/>
                  </a:rPr>
                  <a:t>।</a:t>
                </a:r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4983163"/>
              </a:xfrm>
              <a:blipFill rotWithShape="1">
                <a:blip r:embed="rId2"/>
                <a:stretch>
                  <a:fillRect l="-519" t="-1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724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5211763"/>
              </a:xfrm>
            </p:spPr>
            <p:txBody>
              <a:bodyPr>
                <a:normAutofit fontScale="32500" lnSpcReduction="20000"/>
              </a:bodyPr>
              <a:lstStyle/>
              <a:p>
                <a:r>
                  <a:rPr lang="bn-BD" sz="6200" dirty="0">
                    <a:latin typeface="NikoshBAN" pitchFamily="2" charset="0"/>
                    <a:cs typeface="NikoshBAN" pitchFamily="2" charset="0"/>
                  </a:rPr>
                  <a:t>১৮। জামিল সাহেব পেনশনের টাকা পেয়ে ১০ লাক্ষ টাকার তিন মাস অন্তর মুনাফা ভিত্তিক পাচঁ বছর মেয়াদি পেনশনার সঞ্চয় পত্র কিনলেন । বার্ষিক মুনাফা ১২% হলে, তিনি ১ম কিস্তি অর্থাৎ প্রথম তিন মাস পর কত মুনাফা পাবেন </a:t>
                </a:r>
                <a:r>
                  <a:rPr lang="bn-BD" sz="6200" dirty="0" smtClean="0">
                    <a:latin typeface="NikoshBAN" pitchFamily="2" charset="0"/>
                    <a:cs typeface="NikoshBAN" pitchFamily="2" charset="0"/>
                  </a:rPr>
                  <a:t>? </a:t>
                </a:r>
              </a:p>
              <a:p>
                <a:endParaRPr lang="bn-BD" sz="6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6200" dirty="0" smtClean="0">
                    <a:latin typeface="NikoshBAN" pitchFamily="2" charset="0"/>
                    <a:cs typeface="NikoshBAN" pitchFamily="2" charset="0"/>
                  </a:rPr>
                  <a:t>সমাধানঃ  </a:t>
                </a:r>
                <a:r>
                  <a:rPr lang="bn-BD" sz="6200" dirty="0">
                    <a:latin typeface="NikoshBAN" pitchFamily="2" charset="0"/>
                    <a:cs typeface="NikoshBAN" pitchFamily="2" charset="0"/>
                  </a:rPr>
                  <a:t>দেওয়া আছে,  মূলধন   , P  =    ১০,০০,০০০ টাকা</a:t>
                </a:r>
                <a:endParaRPr lang="en-US" sz="6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6200" dirty="0">
                    <a:latin typeface="NikoshBAN" pitchFamily="2" charset="0"/>
                    <a:cs typeface="NikoshBAN" pitchFamily="2" charset="0"/>
                  </a:rPr>
                  <a:t>মুনাফার হার ,  r  =   ১২% 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2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6200">
                            <a:latin typeface="Cambria Math"/>
                          </a:rPr>
                          <m:t>১২</m:t>
                        </m:r>
                      </m:num>
                      <m:den>
                        <m:r>
                          <a:rPr lang="bn-BD" sz="6200">
                            <a:latin typeface="Cambria Math"/>
                          </a:rPr>
                          <m:t>১০০</m:t>
                        </m:r>
                      </m:den>
                    </m:f>
                  </m:oMath>
                </a14:m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62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62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:endParaRPr lang="bn-BD" sz="6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62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6200" dirty="0" err="1">
                    <a:latin typeface="NikoshBAN" pitchFamily="2" charset="0"/>
                    <a:cs typeface="NikoshBAN" pitchFamily="2" charset="0"/>
                  </a:rPr>
                  <a:t>সময়</a:t>
                </a:r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,   n     =   ৩ </a:t>
                </a:r>
                <a:r>
                  <a:rPr lang="en-US" sz="6200" dirty="0" err="1">
                    <a:latin typeface="NikoshBAN" pitchFamily="2" charset="0"/>
                    <a:cs typeface="NikoshBAN" pitchFamily="2" charset="0"/>
                  </a:rPr>
                  <a:t>মাস</a:t>
                </a:r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2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6200">
                            <a:latin typeface="Cambria Math"/>
                          </a:rPr>
                          <m:t>৩</m:t>
                        </m:r>
                      </m:num>
                      <m:den>
                        <m:r>
                          <a:rPr lang="bn-BD" sz="6200">
                            <a:latin typeface="Cambria Math"/>
                          </a:rPr>
                          <m:t>১২</m:t>
                        </m:r>
                      </m:den>
                    </m:f>
                  </m:oMath>
                </a14:m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6200" dirty="0" err="1">
                    <a:latin typeface="NikoshBAN" pitchFamily="2" charset="0"/>
                    <a:cs typeface="NikoshBAN" pitchFamily="2" charset="0"/>
                  </a:rPr>
                  <a:t>বছর</a:t>
                </a:r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BD" sz="62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6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6200" dirty="0" err="1">
                    <a:latin typeface="NikoshBAN" pitchFamily="2" charset="0"/>
                    <a:cs typeface="NikoshBAN" pitchFamily="2" charset="0"/>
                  </a:rPr>
                  <a:t>সরল</a:t>
                </a:r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6200" dirty="0" err="1">
                    <a:latin typeface="NikoshBAN" pitchFamily="2" charset="0"/>
                    <a:cs typeface="NikoshBAN" pitchFamily="2" charset="0"/>
                  </a:rPr>
                  <a:t>মুনাফার</a:t>
                </a:r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6200" dirty="0" err="1">
                    <a:latin typeface="NikoshBAN" pitchFamily="2" charset="0"/>
                    <a:cs typeface="NikoshBAN" pitchFamily="2" charset="0"/>
                  </a:rPr>
                  <a:t>ক্ষেত্রে</a:t>
                </a:r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en-US" sz="6200" dirty="0" err="1">
                    <a:latin typeface="NikoshBAN" pitchFamily="2" charset="0"/>
                    <a:cs typeface="NikoshBAN" pitchFamily="2" charset="0"/>
                  </a:rPr>
                  <a:t>আমরা</a:t>
                </a:r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6200" dirty="0" err="1">
                    <a:latin typeface="NikoshBAN" pitchFamily="2" charset="0"/>
                    <a:cs typeface="NikoshBAN" pitchFamily="2" charset="0"/>
                  </a:rPr>
                  <a:t>জানি</a:t>
                </a:r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,    I   =   </a:t>
                </a:r>
                <a:r>
                  <a:rPr lang="en-US" sz="6200" dirty="0" err="1">
                    <a:latin typeface="NikoshBAN" pitchFamily="2" charset="0"/>
                    <a:cs typeface="NikoshBAN" pitchFamily="2" charset="0"/>
                  </a:rPr>
                  <a:t>Pnr</a:t>
                </a:r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  </a:t>
                </a:r>
                <a:endParaRPr lang="bn-BD" sz="62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bn-BD" sz="6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6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6200" dirty="0" smtClean="0">
                    <a:latin typeface="NikoshBAN" pitchFamily="2" charset="0"/>
                    <a:cs typeface="NikoshBAN" pitchFamily="2" charset="0"/>
                  </a:rPr>
                  <a:t>                            বা</a:t>
                </a:r>
                <a:r>
                  <a:rPr lang="bn-BD" sz="6200" dirty="0">
                    <a:latin typeface="NikoshBAN" pitchFamily="2" charset="0"/>
                    <a:cs typeface="NikoshBAN" pitchFamily="2" charset="0"/>
                  </a:rPr>
                  <a:t>,  </a:t>
                </a:r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I 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200" i="1">
                            <a:latin typeface="Cambria Math"/>
                          </a:rPr>
                        </m:ctrlPr>
                      </m:sSupPr>
                      <m:e>
                        <m:r>
                          <a:rPr lang="bn-BD" sz="6200" strike="sngStrike">
                            <a:latin typeface="Cambria Math"/>
                          </a:rPr>
                          <m:t>১০০০০০০</m:t>
                        </m:r>
                      </m:e>
                      <m:sup>
                        <m:r>
                          <a:rPr lang="bn-BD" sz="6200">
                            <a:latin typeface="Cambria Math"/>
                          </a:rPr>
                          <m:t>১০০০০</m:t>
                        </m:r>
                      </m:sup>
                    </m:sSup>
                    <m:r>
                      <a:rPr lang="en-US" sz="6200">
                        <a:latin typeface="Cambria Math"/>
                      </a:rPr>
                      <m:t>×</m:t>
                    </m:r>
                    <m:f>
                      <m:fPr>
                        <m:ctrlPr>
                          <a:rPr lang="en-US" sz="62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6200">
                            <a:latin typeface="Cambria Math"/>
                          </a:rPr>
                          <m:t>৩</m:t>
                        </m:r>
                      </m:num>
                      <m:den>
                        <m:r>
                          <a:rPr lang="bn-BD" sz="6200" strike="sngStrike">
                            <a:latin typeface="Cambria Math"/>
                          </a:rPr>
                          <m:t>১২</m:t>
                        </m:r>
                      </m:den>
                    </m:f>
                  </m:oMath>
                </a14:m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6200">
                        <a:latin typeface="Cambria Math"/>
                      </a:rPr>
                      <m:t>×</m:t>
                    </m:r>
                    <m:f>
                      <m:fPr>
                        <m:ctrlPr>
                          <a:rPr lang="en-US" sz="62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6200" strike="sngStrike">
                            <a:latin typeface="Cambria Math"/>
                          </a:rPr>
                          <m:t>১২</m:t>
                        </m:r>
                      </m:num>
                      <m:den>
                        <m:r>
                          <a:rPr lang="bn-BD" sz="6200" strike="sngStrike">
                            <a:latin typeface="Cambria Math"/>
                          </a:rPr>
                          <m:t>১০০</m:t>
                        </m:r>
                      </m:den>
                    </m:f>
                  </m:oMath>
                </a14:m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BD" sz="6200" dirty="0">
                  <a:latin typeface="NikoshBAN" pitchFamily="2" charset="0"/>
                  <a:cs typeface="NikoshBAN" pitchFamily="2" charset="0"/>
                </a:endParaRPr>
              </a:p>
              <a:p>
                <a:endParaRPr lang="bn-BD" sz="6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6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6200" dirty="0" smtClean="0">
                    <a:latin typeface="NikoshBAN" pitchFamily="2" charset="0"/>
                    <a:cs typeface="NikoshBAN" pitchFamily="2" charset="0"/>
                  </a:rPr>
                  <a:t>                                 </a:t>
                </a:r>
                <a:r>
                  <a:rPr lang="en-US" sz="6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en-US" sz="6200" dirty="0" smtClean="0">
                    <a:latin typeface="NikoshBAN" pitchFamily="2" charset="0"/>
                    <a:cs typeface="NikoshBAN" pitchFamily="2" charset="0"/>
                  </a:rPr>
                  <a:t>৩০,০০০</a:t>
                </a:r>
                <a:endParaRPr lang="bn-BD" sz="62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bn-BD" sz="6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6200" dirty="0" smtClean="0">
                    <a:latin typeface="NikoshBAN" pitchFamily="2" charset="0"/>
                    <a:cs typeface="NikoshBAN" pitchFamily="2" charset="0"/>
                  </a:rPr>
                  <a:t>                             </a:t>
                </a:r>
                <a:r>
                  <a:rPr lang="en-US" sz="6200" dirty="0" err="1" smtClean="0">
                    <a:latin typeface="NikoshBAN" pitchFamily="2" charset="0"/>
                    <a:cs typeface="NikoshBAN" pitchFamily="2" charset="0"/>
                  </a:rPr>
                  <a:t>উঃ</a:t>
                </a:r>
                <a:r>
                  <a:rPr lang="en-US" sz="62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৩০,০০০ </a:t>
                </a:r>
                <a:r>
                  <a:rPr lang="en-US" sz="62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6200" dirty="0">
                    <a:latin typeface="NikoshBAN" pitchFamily="2" charset="0"/>
                    <a:cs typeface="NikoshBAN" pitchFamily="2" charset="0"/>
                  </a:rPr>
                  <a:t>  ।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5211763"/>
              </a:xfrm>
              <a:blipFill rotWithShape="1">
                <a:blip r:embed="rId2"/>
                <a:stretch>
                  <a:fillRect l="-593" t="-1520" b="-9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146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521176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2200" dirty="0" smtClean="0">
                    <a:latin typeface="NikoshBAN" pitchFamily="2" charset="0"/>
                    <a:cs typeface="NikoshBAN" pitchFamily="2" charset="0"/>
                  </a:rPr>
                  <a:t>১৯।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একজন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ফল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ব্যবসায়ী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যশোর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থেকে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  ৩৬ 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টাকায়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 ১২ 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টি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দরে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কিছু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সংখ্যক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কুষ্টিয়া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থেকে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৩৬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টাকায়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  ১৮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টি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দরে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সমান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সংখ্যক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কলা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খরিদ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করল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 ।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ব্যবসায়ীর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বিক্রয়কর্মী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 ৩৬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টাকায়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১৫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টি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দরে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তা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বিক্রয়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করলেন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bn-BD" sz="2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BD" sz="2200" dirty="0" smtClean="0">
                    <a:latin typeface="NikoshBAN" pitchFamily="2" charset="0"/>
                    <a:cs typeface="NikoshBAN" pitchFamily="2" charset="0"/>
                  </a:rPr>
                  <a:t>ক. ব্যবসায়ী যশোর থেকে প্রতিশ কলা কি দরে ক্রয় করেছিল ? </a:t>
                </a:r>
              </a:p>
              <a:p>
                <a:endParaRPr lang="bn-BD" sz="2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200" dirty="0" smtClean="0">
                    <a:latin typeface="NikoshBAN" pitchFamily="2" charset="0"/>
                    <a:cs typeface="NikoshBAN" pitchFamily="2" charset="0"/>
                  </a:rPr>
                  <a:t>খ. বিক্রয়কর্মী সবগুলো কলা বিক্রয় করলে শতকরা কত লাভ বা ক্ষতি হবে ?</a:t>
                </a:r>
              </a:p>
              <a:p>
                <a:endParaRPr lang="bn-BD" sz="2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200" dirty="0" smtClean="0">
                    <a:latin typeface="NikoshBAN" pitchFamily="2" charset="0"/>
                    <a:cs typeface="NikoshBAN" pitchFamily="2" charset="0"/>
                  </a:rPr>
                  <a:t>গ. ব্যবসায়ী ২৫%  লাভ করতে চাইলে প্রতি হালি কলা কি দরে বিক্রয় করতে হবে ?  </a:t>
                </a:r>
              </a:p>
              <a:p>
                <a:endParaRPr lang="bn-BD" sz="2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200" dirty="0" err="1" smtClean="0">
                    <a:latin typeface="NikoshBAN" pitchFamily="2" charset="0"/>
                    <a:cs typeface="NikoshBAN" pitchFamily="2" charset="0"/>
                  </a:rPr>
                  <a:t>সমাধানঃ</a:t>
                </a:r>
                <a:r>
                  <a:rPr lang="en-US" sz="2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smtClean="0">
                    <a:latin typeface="NikoshBAN" pitchFamily="2" charset="0"/>
                    <a:cs typeface="NikoshBAN" pitchFamily="2" charset="0"/>
                  </a:rPr>
                  <a:t>ক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.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দেওয়া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আছে</a:t>
                </a:r>
                <a:r>
                  <a:rPr lang="en-US" sz="22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bn-BD" sz="2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BD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2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১২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টি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কলার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200" dirty="0" smtClean="0">
                    <a:latin typeface="NikoshBAN" pitchFamily="2" charset="0"/>
                    <a:cs typeface="NikoshBAN" pitchFamily="2" charset="0"/>
                  </a:rPr>
                  <a:t> ক্রয়মূল্য </a:t>
                </a:r>
                <a:r>
                  <a:rPr lang="en-US" sz="22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BD" sz="22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200" dirty="0" smtClean="0">
                    <a:latin typeface="NikoshBAN" pitchFamily="2" charset="0"/>
                    <a:cs typeface="NikoshBAN" pitchFamily="2" charset="0"/>
                  </a:rPr>
                  <a:t>৩৬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endParaRPr lang="en-US" sz="2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2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bn-BD" sz="22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>
                      <a:rPr lang="bn-BD" sz="2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 </m:t>
                    </m:r>
                  </m:oMath>
                </a14:m>
                <a:r>
                  <a:rPr lang="en-US" sz="2200" dirty="0" smtClean="0">
                    <a:latin typeface="NikoshBAN" pitchFamily="2" charset="0"/>
                    <a:cs typeface="NikoshBAN" pitchFamily="2" charset="0"/>
                  </a:rPr>
                  <a:t>১   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, ,          , ,    </a:t>
                </a:r>
                <a:r>
                  <a:rPr lang="bn-BD" sz="2200" dirty="0" smtClean="0">
                    <a:latin typeface="NikoshBAN" pitchFamily="2" charset="0"/>
                    <a:cs typeface="NikoshBAN" pitchFamily="2" charset="0"/>
                  </a:rPr>
                  <a:t>     </a:t>
                </a:r>
                <a:r>
                  <a:rPr lang="en-US" sz="2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200" b="0" i="1" smtClean="0">
                            <a:latin typeface="Cambria Math"/>
                          </a:rPr>
                          <m:t> </m:t>
                        </m:r>
                        <m:r>
                          <a:rPr lang="bn-BD" sz="2200">
                            <a:latin typeface="Cambria Math"/>
                          </a:rPr>
                          <m:t>৩৬</m:t>
                        </m:r>
                      </m:num>
                      <m:den>
                        <m:r>
                          <a:rPr lang="bn-BD" sz="2200">
                            <a:latin typeface="Cambria Math"/>
                          </a:rPr>
                          <m:t>১২</m:t>
                        </m:r>
                      </m:den>
                    </m:f>
                  </m:oMath>
                </a14:m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BD" sz="22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bn-BD" sz="22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>
                      <a:rPr lang="bn-BD" sz="22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  </m:t>
                    </m:r>
                  </m:oMath>
                </a14:m>
                <a:r>
                  <a:rPr lang="en-US" sz="2200" dirty="0" smtClean="0">
                    <a:latin typeface="NikoshBAN" pitchFamily="2" charset="0"/>
                    <a:cs typeface="NikoshBAN" pitchFamily="2" charset="0"/>
                  </a:rPr>
                  <a:t>১০০  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, ,           , , </a:t>
                </a:r>
                <a:r>
                  <a:rPr lang="bn-BD" sz="2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bn-BD" sz="2200" strike="sngStrike">
                                <a:latin typeface="Cambria Math"/>
                              </a:rPr>
                              <m:t>৩৬</m:t>
                            </m:r>
                          </m:e>
                          <m:sup>
                            <m:r>
                              <a:rPr lang="bn-BD" sz="2200">
                                <a:latin typeface="Cambria Math"/>
                              </a:rPr>
                              <m:t>৩</m:t>
                            </m:r>
                          </m:sup>
                        </m:sSup>
                        <m:r>
                          <a:rPr lang="en-US" sz="2200">
                            <a:latin typeface="Cambria Math"/>
                          </a:rPr>
                          <m:t>×</m:t>
                        </m:r>
                        <m:r>
                          <a:rPr lang="bn-BD" sz="2200">
                            <a:latin typeface="Cambria Math"/>
                          </a:rPr>
                          <m:t>১০০</m:t>
                        </m:r>
                        <m:r>
                          <a:rPr lang="bn-BD" sz="2200" b="0" i="0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bn-BD" sz="2200" strike="sngStrike">
                            <a:latin typeface="Cambria Math"/>
                          </a:rPr>
                          <m:t>১২</m:t>
                        </m:r>
                      </m:den>
                    </m:f>
                  </m:oMath>
                </a14:m>
                <a:r>
                  <a:rPr lang="bn-BD" sz="2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endParaRPr lang="bn-BD" sz="2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200" dirty="0" smtClean="0">
                    <a:latin typeface="NikoshBAN" pitchFamily="2" charset="0"/>
                    <a:cs typeface="NikoshBAN" pitchFamily="2" charset="0"/>
                  </a:rPr>
                  <a:t>                                    </a:t>
                </a:r>
                <a:r>
                  <a:rPr lang="en-US" sz="2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=   ৩০০  </a:t>
                </a:r>
                <a:r>
                  <a:rPr lang="en-US" sz="22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2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5211763"/>
              </a:xfrm>
              <a:blipFill rotWithShape="1">
                <a:blip r:embed="rId2"/>
                <a:stretch>
                  <a:fillRect l="-593" t="-1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26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</p:spPr>
            <p:txBody>
              <a:bodyPr>
                <a:noAutofit/>
              </a:bodyPr>
              <a:lstStyle/>
              <a:p>
                <a:r>
                  <a:rPr lang="bn-BD" sz="2000" u="sng" dirty="0" smtClean="0">
                    <a:latin typeface="NikoshBAN" pitchFamily="2" charset="0"/>
                    <a:cs typeface="NikoshBAN" pitchFamily="2" charset="0"/>
                  </a:rPr>
                  <a:t>খ. বিক্রয়কর্মী সবগুলো কলা বিক্রয় করলে শতকরা কত লাভ বা ক্ষতি হবে ?</a:t>
                </a:r>
              </a:p>
              <a:p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খ.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সমাধানঃ 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যশোর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থেকে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কেনা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,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১২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টি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কলার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ক্রয়মূল্য  =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৩৬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BD" sz="2000" dirty="0" smtClean="0">
                    <a:ea typeface="Cambria Math"/>
                    <a:cs typeface="NikoshBAN" pitchFamily="2" charset="0"/>
                  </a:rPr>
                  <a:t>                                   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>
                      <a:rPr lang="bn-BD" sz="20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১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, ,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, , 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, , 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=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000">
                            <a:latin typeface="Cambria Math"/>
                          </a:rPr>
                          <m:t>৩৬</m:t>
                        </m:r>
                      </m:num>
                      <m:den>
                        <m:r>
                          <a:rPr lang="bn-BD" sz="2000">
                            <a:latin typeface="Cambria Math"/>
                          </a:rPr>
                          <m:t>১২</m:t>
                        </m:r>
                      </m:den>
                    </m:f>
                  </m:oMath>
                </a14:m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  টাকা =   ৩ টাকা </a:t>
                </a:r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আবার,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কুষ্টিয়া থেকে কেনা,   ১৮  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টি কলার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ক্রয়মূল্য    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=   ৩৬ টাকা </a:t>
                </a:r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000" dirty="0" smtClean="0">
                    <a:ea typeface="Cambria Math"/>
                    <a:cs typeface="NikoshBAN" pitchFamily="2" charset="0"/>
                  </a:rPr>
                  <a:t>                               </a:t>
                </a:r>
                <a14:m>
                  <m:oMath xmlns:m="http://schemas.openxmlformats.org/officeDocument/2006/math">
                    <m:r>
                      <a:rPr lang="bn-BD" sz="20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  <m:r>
                      <a:rPr lang="bn-BD" sz="2000" b="0" i="1" smtClean="0">
                        <a:latin typeface="Cambria Math"/>
                        <a:ea typeface="Cambria Math"/>
                        <a:cs typeface="NikoshBAN" pitchFamily="2" charset="0"/>
                      </a:rPr>
                      <m:t>    </m:t>
                    </m:r>
                  </m:oMath>
                </a14:m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১ 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, ,     , ,       , ,   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000">
                            <a:latin typeface="Cambria Math"/>
                          </a:rPr>
                          <m:t>৩৬</m:t>
                        </m:r>
                      </m:num>
                      <m:den>
                        <m:r>
                          <a:rPr lang="bn-BD" sz="2000">
                            <a:latin typeface="Cambria Math"/>
                          </a:rPr>
                          <m:t>১৮</m:t>
                        </m:r>
                      </m:den>
                    </m:f>
                  </m:oMath>
                </a14:m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=   ২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BD" sz="2000" dirty="0" smtClean="0">
                  <a:latin typeface="NikoshBAN" pitchFamily="2" charset="0"/>
                  <a:cs typeface="NikoshBAN" pitchFamily="2" charset="0"/>
                </a:endParaRPr>
              </a:p>
              <a:p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১+১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, ২ 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টি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কলা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র  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ক্রয়মূল্য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=  ( ৩ + ২ ) 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=  ৫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১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টি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কলার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     ক্রয়মূল্য     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000">
                            <a:latin typeface="Cambria Math"/>
                          </a:rPr>
                          <m:t>৫</m:t>
                        </m:r>
                      </m:num>
                      <m:den>
                        <m:r>
                          <a:rPr lang="bn-BD" sz="2000">
                            <a:latin typeface="Cambria Math"/>
                          </a:rPr>
                          <m:t>২</m:t>
                        </m:r>
                      </m:den>
                    </m:f>
                  </m:oMath>
                </a14:m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 =   ২.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৫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০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আবার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,</a:t>
                </a:r>
              </a:p>
              <a:p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      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১৫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টি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কলার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বিক্রয়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মূল্য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=    ৩৬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bn-BD" sz="2000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১  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, ,          , ,           , , 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000">
                            <a:latin typeface="Cambria Math"/>
                          </a:rPr>
                          <m:t>৩৬</m:t>
                        </m:r>
                      </m:num>
                      <m:den>
                        <m:r>
                          <a:rPr lang="bn-BD" sz="2000">
                            <a:latin typeface="Cambria Math"/>
                          </a:rPr>
                          <m:t>১৫</m:t>
                        </m:r>
                        <m:r>
                          <a:rPr lang="bn-BD" sz="200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=   ২. ৪০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টাকা</a:t>
                </a:r>
                <a:endParaRPr lang="bn-BD" sz="2000" dirty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ক্ষতি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হয়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   =     ( ২.৫০     -    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২.৪০)  </a:t>
                </a:r>
                <a:r>
                  <a:rPr lang="en-US" sz="2000" dirty="0" err="1" smtClean="0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bn-BD" sz="20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=  ০. ১০   </a:t>
                </a:r>
                <a:r>
                  <a:rPr lang="en-US" sz="20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000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20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  <a:blipFill rotWithShape="1">
                <a:blip r:embed="rId2"/>
                <a:stretch>
                  <a:fillRect l="-593" t="-568" b="-107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074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২. ৫০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টাকায়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ক্ষতি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হয়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  =   ০.১০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১   , ,     , ,         , ,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400">
                            <a:latin typeface="Cambria Math"/>
                          </a:rPr>
                          <m:t>০</m:t>
                        </m:r>
                        <m:r>
                          <a:rPr lang="bn-BD" sz="2400">
                            <a:latin typeface="Cambria Math"/>
                          </a:rPr>
                          <m:t>.  </m:t>
                        </m:r>
                        <m:r>
                          <a:rPr lang="bn-BD" sz="2400">
                            <a:latin typeface="Cambria Math"/>
                          </a:rPr>
                          <m:t>১০</m:t>
                        </m:r>
                      </m:num>
                      <m:den>
                        <m:r>
                          <a:rPr lang="bn-BD" sz="2400">
                            <a:latin typeface="Cambria Math"/>
                          </a:rPr>
                          <m:t>২</m:t>
                        </m:r>
                        <m:r>
                          <a:rPr lang="bn-BD" sz="2400">
                            <a:latin typeface="Cambria Math"/>
                          </a:rPr>
                          <m:t>.  </m:t>
                        </m:r>
                        <m:r>
                          <a:rPr lang="bn-BD" sz="2400">
                            <a:latin typeface="Cambria Math"/>
                          </a:rPr>
                          <m:t>৫০</m:t>
                        </m:r>
                        <m:r>
                          <a:rPr lang="bn-BD" sz="240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১০০   , ,       , ,                 , ,     =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bn-BD" sz="2400">
                            <a:latin typeface="Cambria Math"/>
                          </a:rPr>
                          <m:t>০</m:t>
                        </m:r>
                        <m:r>
                          <a:rPr lang="bn-BD" sz="2400">
                            <a:latin typeface="Cambria Math"/>
                          </a:rPr>
                          <m:t>.   </m:t>
                        </m:r>
                        <m:r>
                          <a:rPr lang="bn-BD" sz="2400">
                            <a:latin typeface="Cambria Math"/>
                          </a:rPr>
                          <m:t>১০</m:t>
                        </m:r>
                        <m:r>
                          <a:rPr lang="bn-BD" sz="2400">
                            <a:latin typeface="Cambria Math"/>
                          </a:rPr>
                          <m:t> ×</m:t>
                        </m:r>
                        <m:r>
                          <a:rPr lang="bn-BD" sz="2400">
                            <a:latin typeface="Cambria Math"/>
                          </a:rPr>
                          <m:t>১০০</m:t>
                        </m:r>
                      </m:num>
                      <m:den>
                        <m:r>
                          <a:rPr lang="bn-BD" sz="2400">
                            <a:latin typeface="Cambria Math"/>
                          </a:rPr>
                          <m:t>২</m:t>
                        </m:r>
                        <m:r>
                          <a:rPr lang="bn-BD" sz="2400">
                            <a:latin typeface="Cambria Math"/>
                          </a:rPr>
                          <m:t>.   </m:t>
                        </m:r>
                        <m:r>
                          <a:rPr lang="bn-BD" sz="2400">
                            <a:latin typeface="Cambria Math"/>
                          </a:rPr>
                          <m:t>৫০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                                           =  ৪  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টাকা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ঊঃ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ক্ষতি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হয়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 ৪ 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%   । 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249</TotalTime>
  <Words>905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 শিক্ষক পরিচিতি</vt:lpstr>
      <vt:lpstr>৮ম শ্রেণি অনুঃ ২.১ ( পর্ব ৪র্থ)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৮ম শ্রেণি অনুঃ ২.১ ( পর্ব ৪র্থ) </dc:title>
  <dc:creator>abc</dc:creator>
  <cp:lastModifiedBy>abc</cp:lastModifiedBy>
  <cp:revision>60</cp:revision>
  <dcterms:created xsi:type="dcterms:W3CDTF">2020-04-27T06:54:07Z</dcterms:created>
  <dcterms:modified xsi:type="dcterms:W3CDTF">2020-05-27T14:56:37Z</dcterms:modified>
</cp:coreProperties>
</file>