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23"/>
  </p:notesMasterIdLst>
  <p:sldIdLst>
    <p:sldId id="290" r:id="rId4"/>
    <p:sldId id="277" r:id="rId5"/>
    <p:sldId id="279" r:id="rId6"/>
    <p:sldId id="292" r:id="rId7"/>
    <p:sldId id="280" r:id="rId8"/>
    <p:sldId id="278" r:id="rId9"/>
    <p:sldId id="281" r:id="rId10"/>
    <p:sldId id="284" r:id="rId11"/>
    <p:sldId id="260" r:id="rId12"/>
    <p:sldId id="282" r:id="rId13"/>
    <p:sldId id="283" r:id="rId14"/>
    <p:sldId id="285" r:id="rId15"/>
    <p:sldId id="286" r:id="rId16"/>
    <p:sldId id="287" r:id="rId17"/>
    <p:sldId id="273" r:id="rId18"/>
    <p:sldId id="289" r:id="rId19"/>
    <p:sldId id="291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966"/>
    <a:srgbClr val="27BB4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224912-0D1D-4C59-B868-1351E574844D}" type="doc">
      <dgm:prSet loTypeId="urn:microsoft.com/office/officeart/2011/layout/CircleProcess" loCatId="officeonlin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3470D9-5879-493D-A35D-24AEDC01A81C}">
      <dgm:prSet phldrT="[Text]"/>
      <dgm:spPr/>
      <dgm:t>
        <a:bodyPr/>
        <a:lstStyle/>
        <a:p>
          <a:r>
            <a:rPr lang="bn-IN" b="1" cap="none" spc="0" dirty="0" smtClean="0">
              <a:ln w="0"/>
              <a:effectLst/>
              <a:latin typeface="NikoshBAN" panose="02000000000000000000" pitchFamily="2" charset="0"/>
              <a:cs typeface="NikoshBAN" panose="02000000000000000000" pitchFamily="2" charset="0"/>
            </a:rPr>
            <a:t>১।আয়তকার ঘনবস্তুর আয়তন নির্ণয়ের সুত্র প্রতিপাদন করতে পারবে</a:t>
          </a:r>
          <a:r>
            <a:rPr lang="en-US" b="1" cap="none" spc="0" dirty="0" smtClean="0">
              <a:ln w="0"/>
              <a:effectLst/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b="1" dirty="0">
            <a:effectLst/>
          </a:endParaRPr>
        </a:p>
      </dgm:t>
    </dgm:pt>
    <dgm:pt modelId="{6DC00F9C-F787-41C9-8A86-0D0D4B31E4BA}" type="parTrans" cxnId="{3D220CF5-CDDA-4048-98B6-409D26BB3609}">
      <dgm:prSet/>
      <dgm:spPr/>
      <dgm:t>
        <a:bodyPr/>
        <a:lstStyle/>
        <a:p>
          <a:endParaRPr lang="en-US"/>
        </a:p>
      </dgm:t>
    </dgm:pt>
    <dgm:pt modelId="{C8F1D8F5-E11F-410D-A3A4-9CDFF53DF369}" type="sibTrans" cxnId="{3D220CF5-CDDA-4048-98B6-409D26BB3609}">
      <dgm:prSet/>
      <dgm:spPr/>
      <dgm:t>
        <a:bodyPr/>
        <a:lstStyle/>
        <a:p>
          <a:endParaRPr lang="en-US"/>
        </a:p>
      </dgm:t>
    </dgm:pt>
    <dgm:pt modelId="{6C4733C2-9FD6-479E-B82B-D953C41653D5}">
      <dgm:prSet phldrT="[Text]"/>
      <dgm:spPr/>
      <dgm:t>
        <a:bodyPr/>
        <a:lstStyle/>
        <a:p>
          <a:r>
            <a:rPr lang="bn-IN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২।আয়তকার  ঘনবস্তুর কর্ণের দৈর্ঘ্য  নির্ণয়ের সুত্র প্রতিপাদন করতে পারবে</a:t>
          </a:r>
          <a:r>
            <a:rPr lang="en-US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b="1" dirty="0">
            <a:effectLst/>
          </a:endParaRPr>
        </a:p>
      </dgm:t>
    </dgm:pt>
    <dgm:pt modelId="{901BCC64-2B65-4B45-AC48-66446D82BF2C}" type="parTrans" cxnId="{CE1C0CAC-AFD4-4FA8-AE0E-86D50A48B5AB}">
      <dgm:prSet/>
      <dgm:spPr/>
      <dgm:t>
        <a:bodyPr/>
        <a:lstStyle/>
        <a:p>
          <a:endParaRPr lang="en-US"/>
        </a:p>
      </dgm:t>
    </dgm:pt>
    <dgm:pt modelId="{53A64DE6-A2DA-4C6A-A9D3-B73A72367E5D}" type="sibTrans" cxnId="{CE1C0CAC-AFD4-4FA8-AE0E-86D50A48B5AB}">
      <dgm:prSet/>
      <dgm:spPr/>
      <dgm:t>
        <a:bodyPr/>
        <a:lstStyle/>
        <a:p>
          <a:endParaRPr lang="en-US"/>
        </a:p>
      </dgm:t>
    </dgm:pt>
    <dgm:pt modelId="{F58BCD0E-FA06-42A3-8C2C-AF5E44FC80BC}">
      <dgm:prSet phldrT="[Text]" custT="1"/>
      <dgm:spPr>
        <a:scene3d>
          <a:camera prst="perspectiveBelow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gm:spPr>
      <dgm:t>
        <a:bodyPr/>
        <a:lstStyle/>
        <a:p>
          <a:r>
            <a:rPr lang="bn-IN" sz="20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৩।আয়তকার পৃষ্ঠের ক্ষেত্রফল নির্ণয় করতে পারবে এবং সম্পর্কিত গাণিতিক সমস্যা সমাধান করতে পারবে।</a:t>
          </a:r>
          <a:endParaRPr lang="en-US" sz="2000" b="1" dirty="0">
            <a:effectLst/>
          </a:endParaRPr>
        </a:p>
      </dgm:t>
    </dgm:pt>
    <dgm:pt modelId="{96F31FE5-1AFB-43B6-A4A1-8F3125371572}" type="parTrans" cxnId="{F476BE7A-E0E9-4070-9721-62CC223B1FD8}">
      <dgm:prSet/>
      <dgm:spPr/>
      <dgm:t>
        <a:bodyPr/>
        <a:lstStyle/>
        <a:p>
          <a:endParaRPr lang="en-US"/>
        </a:p>
      </dgm:t>
    </dgm:pt>
    <dgm:pt modelId="{78DBFB94-E1BC-46AF-9026-FC7B9F6D0291}" type="sibTrans" cxnId="{F476BE7A-E0E9-4070-9721-62CC223B1FD8}">
      <dgm:prSet/>
      <dgm:spPr/>
      <dgm:t>
        <a:bodyPr/>
        <a:lstStyle/>
        <a:p>
          <a:endParaRPr lang="en-US"/>
        </a:p>
      </dgm:t>
    </dgm:pt>
    <dgm:pt modelId="{2B345B65-E51E-4A4D-9520-DCA07EB6BC6D}" type="pres">
      <dgm:prSet presAssocID="{F4224912-0D1D-4C59-B868-1351E574844D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D5C7FAD-2C99-420C-A16B-0AFFBB49F8A6}" type="pres">
      <dgm:prSet presAssocID="{F58BCD0E-FA06-42A3-8C2C-AF5E44FC80BC}" presName="Accent3" presStyleCnt="0"/>
      <dgm:spPr/>
      <dgm:t>
        <a:bodyPr/>
        <a:lstStyle/>
        <a:p>
          <a:endParaRPr lang="en-US"/>
        </a:p>
      </dgm:t>
    </dgm:pt>
    <dgm:pt modelId="{4521F535-CDC0-4682-A45D-76A057E72692}" type="pres">
      <dgm:prSet presAssocID="{F58BCD0E-FA06-42A3-8C2C-AF5E44FC80BC}" presName="Accent" presStyleLbl="node1" presStyleIdx="0" presStyleCnt="3"/>
      <dgm:spPr/>
      <dgm:t>
        <a:bodyPr/>
        <a:lstStyle/>
        <a:p>
          <a:endParaRPr lang="en-US"/>
        </a:p>
      </dgm:t>
    </dgm:pt>
    <dgm:pt modelId="{60BA4F52-29AC-485E-9EAC-29C66CB5EA53}" type="pres">
      <dgm:prSet presAssocID="{F58BCD0E-FA06-42A3-8C2C-AF5E44FC80BC}" presName="ParentBackground3" presStyleCnt="0"/>
      <dgm:spPr/>
      <dgm:t>
        <a:bodyPr/>
        <a:lstStyle/>
        <a:p>
          <a:endParaRPr lang="en-US"/>
        </a:p>
      </dgm:t>
    </dgm:pt>
    <dgm:pt modelId="{244CF176-023D-44F5-9E6D-4101C4E144A4}" type="pres">
      <dgm:prSet presAssocID="{F58BCD0E-FA06-42A3-8C2C-AF5E44FC80BC}" presName="ParentBackground" presStyleLbl="fgAcc1" presStyleIdx="0" presStyleCnt="3" custScaleX="119644" custScaleY="110538" custLinFactNeighborX="2951"/>
      <dgm:spPr/>
      <dgm:t>
        <a:bodyPr/>
        <a:lstStyle/>
        <a:p>
          <a:endParaRPr lang="en-US"/>
        </a:p>
      </dgm:t>
    </dgm:pt>
    <dgm:pt modelId="{6D010D3C-13E7-4AFB-8617-F0011BC02B53}" type="pres">
      <dgm:prSet presAssocID="{F58BCD0E-FA06-42A3-8C2C-AF5E44FC80BC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FA6C6-5D78-4F2C-B588-E15E86542846}" type="pres">
      <dgm:prSet presAssocID="{6C4733C2-9FD6-479E-B82B-D953C41653D5}" presName="Accent2" presStyleCnt="0"/>
      <dgm:spPr/>
      <dgm:t>
        <a:bodyPr/>
        <a:lstStyle/>
        <a:p>
          <a:endParaRPr lang="en-US"/>
        </a:p>
      </dgm:t>
    </dgm:pt>
    <dgm:pt modelId="{F610912E-E679-4F7B-BC78-4B38545ABF54}" type="pres">
      <dgm:prSet presAssocID="{6C4733C2-9FD6-479E-B82B-D953C41653D5}" presName="Accent" presStyleLbl="node1" presStyleIdx="1" presStyleCnt="3"/>
      <dgm:spPr/>
      <dgm:t>
        <a:bodyPr/>
        <a:lstStyle/>
        <a:p>
          <a:endParaRPr lang="en-US"/>
        </a:p>
      </dgm:t>
    </dgm:pt>
    <dgm:pt modelId="{3A561559-62D1-4168-9876-A41ADC80F6D9}" type="pres">
      <dgm:prSet presAssocID="{6C4733C2-9FD6-479E-B82B-D953C41653D5}" presName="ParentBackground2" presStyleCnt="0"/>
      <dgm:spPr/>
      <dgm:t>
        <a:bodyPr/>
        <a:lstStyle/>
        <a:p>
          <a:endParaRPr lang="en-US"/>
        </a:p>
      </dgm:t>
    </dgm:pt>
    <dgm:pt modelId="{35AD205D-13DA-4CDA-B070-7CE974567534}" type="pres">
      <dgm:prSet presAssocID="{6C4733C2-9FD6-479E-B82B-D953C41653D5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7234EE75-4D1E-4D36-A541-7F447259E3FE}" type="pres">
      <dgm:prSet presAssocID="{6C4733C2-9FD6-479E-B82B-D953C41653D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E71B0-04D3-4BBD-84C0-86AE599E9270}" type="pres">
      <dgm:prSet presAssocID="{CC3470D9-5879-493D-A35D-24AEDC01A81C}" presName="Accent1" presStyleCnt="0"/>
      <dgm:spPr/>
      <dgm:t>
        <a:bodyPr/>
        <a:lstStyle/>
        <a:p>
          <a:endParaRPr lang="en-US"/>
        </a:p>
      </dgm:t>
    </dgm:pt>
    <dgm:pt modelId="{854B8FCD-6DE3-448A-A8E4-EF771C0637D0}" type="pres">
      <dgm:prSet presAssocID="{CC3470D9-5879-493D-A35D-24AEDC01A81C}" presName="Accent" presStyleLbl="node1" presStyleIdx="2" presStyleCnt="3"/>
      <dgm:spPr/>
      <dgm:t>
        <a:bodyPr/>
        <a:lstStyle/>
        <a:p>
          <a:endParaRPr lang="en-US"/>
        </a:p>
      </dgm:t>
    </dgm:pt>
    <dgm:pt modelId="{2D3E9017-89A6-40BB-9CD0-2859FD9617C1}" type="pres">
      <dgm:prSet presAssocID="{CC3470D9-5879-493D-A35D-24AEDC01A81C}" presName="ParentBackground1" presStyleCnt="0"/>
      <dgm:spPr/>
      <dgm:t>
        <a:bodyPr/>
        <a:lstStyle/>
        <a:p>
          <a:endParaRPr lang="en-US"/>
        </a:p>
      </dgm:t>
    </dgm:pt>
    <dgm:pt modelId="{AFE776B9-9D06-4570-8A72-92305C574A8A}" type="pres">
      <dgm:prSet presAssocID="{CC3470D9-5879-493D-A35D-24AEDC01A81C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A72655EC-DFC1-4DA4-909F-40BB40FB8622}" type="pres">
      <dgm:prSet presAssocID="{CC3470D9-5879-493D-A35D-24AEDC01A81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80A7AA-B0DA-48F0-A619-EBCADA01E6C0}" type="presOf" srcId="{F4224912-0D1D-4C59-B868-1351E574844D}" destId="{2B345B65-E51E-4A4D-9520-DCA07EB6BC6D}" srcOrd="0" destOrd="0" presId="urn:microsoft.com/office/officeart/2011/layout/CircleProcess"/>
    <dgm:cxn modelId="{4D18DDEC-1FAF-4985-8A09-C89EE59D3278}" type="presOf" srcId="{CC3470D9-5879-493D-A35D-24AEDC01A81C}" destId="{A72655EC-DFC1-4DA4-909F-40BB40FB8622}" srcOrd="1" destOrd="0" presId="urn:microsoft.com/office/officeart/2011/layout/CircleProcess"/>
    <dgm:cxn modelId="{9146A6EF-C29C-4ED9-AD7D-5F2821A9F099}" type="presOf" srcId="{F58BCD0E-FA06-42A3-8C2C-AF5E44FC80BC}" destId="{6D010D3C-13E7-4AFB-8617-F0011BC02B53}" srcOrd="1" destOrd="0" presId="urn:microsoft.com/office/officeart/2011/layout/CircleProcess"/>
    <dgm:cxn modelId="{07687698-D546-4182-87BD-6B59410D5876}" type="presOf" srcId="{CC3470D9-5879-493D-A35D-24AEDC01A81C}" destId="{AFE776B9-9D06-4570-8A72-92305C574A8A}" srcOrd="0" destOrd="0" presId="urn:microsoft.com/office/officeart/2011/layout/CircleProcess"/>
    <dgm:cxn modelId="{F476BE7A-E0E9-4070-9721-62CC223B1FD8}" srcId="{F4224912-0D1D-4C59-B868-1351E574844D}" destId="{F58BCD0E-FA06-42A3-8C2C-AF5E44FC80BC}" srcOrd="2" destOrd="0" parTransId="{96F31FE5-1AFB-43B6-A4A1-8F3125371572}" sibTransId="{78DBFB94-E1BC-46AF-9026-FC7B9F6D0291}"/>
    <dgm:cxn modelId="{CE1C0CAC-AFD4-4FA8-AE0E-86D50A48B5AB}" srcId="{F4224912-0D1D-4C59-B868-1351E574844D}" destId="{6C4733C2-9FD6-479E-B82B-D953C41653D5}" srcOrd="1" destOrd="0" parTransId="{901BCC64-2B65-4B45-AC48-66446D82BF2C}" sibTransId="{53A64DE6-A2DA-4C6A-A9D3-B73A72367E5D}"/>
    <dgm:cxn modelId="{65E9557B-2C08-4469-90B4-779F45BF38D4}" type="presOf" srcId="{F58BCD0E-FA06-42A3-8C2C-AF5E44FC80BC}" destId="{244CF176-023D-44F5-9E6D-4101C4E144A4}" srcOrd="0" destOrd="0" presId="urn:microsoft.com/office/officeart/2011/layout/CircleProcess"/>
    <dgm:cxn modelId="{2DF527E2-2E19-4AE9-86F2-7912E6FE1B89}" type="presOf" srcId="{6C4733C2-9FD6-479E-B82B-D953C41653D5}" destId="{7234EE75-4D1E-4D36-A541-7F447259E3FE}" srcOrd="1" destOrd="0" presId="urn:microsoft.com/office/officeart/2011/layout/CircleProcess"/>
    <dgm:cxn modelId="{8FA266DE-856A-4D07-BC86-1BA0F142CBCB}" type="presOf" srcId="{6C4733C2-9FD6-479E-B82B-D953C41653D5}" destId="{35AD205D-13DA-4CDA-B070-7CE974567534}" srcOrd="0" destOrd="0" presId="urn:microsoft.com/office/officeart/2011/layout/CircleProcess"/>
    <dgm:cxn modelId="{3D220CF5-CDDA-4048-98B6-409D26BB3609}" srcId="{F4224912-0D1D-4C59-B868-1351E574844D}" destId="{CC3470D9-5879-493D-A35D-24AEDC01A81C}" srcOrd="0" destOrd="0" parTransId="{6DC00F9C-F787-41C9-8A86-0D0D4B31E4BA}" sibTransId="{C8F1D8F5-E11F-410D-A3A4-9CDFF53DF369}"/>
    <dgm:cxn modelId="{54C2BA22-7951-4A3A-B481-48B2AFF0155D}" type="presParOf" srcId="{2B345B65-E51E-4A4D-9520-DCA07EB6BC6D}" destId="{0D5C7FAD-2C99-420C-A16B-0AFFBB49F8A6}" srcOrd="0" destOrd="0" presId="urn:microsoft.com/office/officeart/2011/layout/CircleProcess"/>
    <dgm:cxn modelId="{1253F91C-3AA1-4135-B912-3E72DAD16289}" type="presParOf" srcId="{0D5C7FAD-2C99-420C-A16B-0AFFBB49F8A6}" destId="{4521F535-CDC0-4682-A45D-76A057E72692}" srcOrd="0" destOrd="0" presId="urn:microsoft.com/office/officeart/2011/layout/CircleProcess"/>
    <dgm:cxn modelId="{65DF4104-2C99-49AB-8379-82F135AB08E8}" type="presParOf" srcId="{2B345B65-E51E-4A4D-9520-DCA07EB6BC6D}" destId="{60BA4F52-29AC-485E-9EAC-29C66CB5EA53}" srcOrd="1" destOrd="0" presId="urn:microsoft.com/office/officeart/2011/layout/CircleProcess"/>
    <dgm:cxn modelId="{53EA9F6D-5A09-40ED-A54B-875B8B19216E}" type="presParOf" srcId="{60BA4F52-29AC-485E-9EAC-29C66CB5EA53}" destId="{244CF176-023D-44F5-9E6D-4101C4E144A4}" srcOrd="0" destOrd="0" presId="urn:microsoft.com/office/officeart/2011/layout/CircleProcess"/>
    <dgm:cxn modelId="{2CEFD6B8-8CF0-4ABC-9B26-CD0B4E321B36}" type="presParOf" srcId="{2B345B65-E51E-4A4D-9520-DCA07EB6BC6D}" destId="{6D010D3C-13E7-4AFB-8617-F0011BC02B53}" srcOrd="2" destOrd="0" presId="urn:microsoft.com/office/officeart/2011/layout/CircleProcess"/>
    <dgm:cxn modelId="{F6672021-1181-4971-B79B-CFB413556585}" type="presParOf" srcId="{2B345B65-E51E-4A4D-9520-DCA07EB6BC6D}" destId="{543FA6C6-5D78-4F2C-B588-E15E86542846}" srcOrd="3" destOrd="0" presId="urn:microsoft.com/office/officeart/2011/layout/CircleProcess"/>
    <dgm:cxn modelId="{65FCFD5B-1873-4F62-A818-5399E4B7302B}" type="presParOf" srcId="{543FA6C6-5D78-4F2C-B588-E15E86542846}" destId="{F610912E-E679-4F7B-BC78-4B38545ABF54}" srcOrd="0" destOrd="0" presId="urn:microsoft.com/office/officeart/2011/layout/CircleProcess"/>
    <dgm:cxn modelId="{F4D11BE2-7F50-4D5A-BE6C-88C467B682D5}" type="presParOf" srcId="{2B345B65-E51E-4A4D-9520-DCA07EB6BC6D}" destId="{3A561559-62D1-4168-9876-A41ADC80F6D9}" srcOrd="4" destOrd="0" presId="urn:microsoft.com/office/officeart/2011/layout/CircleProcess"/>
    <dgm:cxn modelId="{D31B30FD-D3B5-46F5-A325-C21DA0032543}" type="presParOf" srcId="{3A561559-62D1-4168-9876-A41ADC80F6D9}" destId="{35AD205D-13DA-4CDA-B070-7CE974567534}" srcOrd="0" destOrd="0" presId="urn:microsoft.com/office/officeart/2011/layout/CircleProcess"/>
    <dgm:cxn modelId="{F00E0518-2EE5-4165-BB2F-A89AAF7B718B}" type="presParOf" srcId="{2B345B65-E51E-4A4D-9520-DCA07EB6BC6D}" destId="{7234EE75-4D1E-4D36-A541-7F447259E3FE}" srcOrd="5" destOrd="0" presId="urn:microsoft.com/office/officeart/2011/layout/CircleProcess"/>
    <dgm:cxn modelId="{2EC014E5-CE84-4F58-9388-B307655D899A}" type="presParOf" srcId="{2B345B65-E51E-4A4D-9520-DCA07EB6BC6D}" destId="{EFEE71B0-04D3-4BBD-84C0-86AE599E9270}" srcOrd="6" destOrd="0" presId="urn:microsoft.com/office/officeart/2011/layout/CircleProcess"/>
    <dgm:cxn modelId="{64342695-28CC-48AF-BA37-8F602371DC35}" type="presParOf" srcId="{EFEE71B0-04D3-4BBD-84C0-86AE599E9270}" destId="{854B8FCD-6DE3-448A-A8E4-EF771C0637D0}" srcOrd="0" destOrd="0" presId="urn:microsoft.com/office/officeart/2011/layout/CircleProcess"/>
    <dgm:cxn modelId="{3D527EE3-69DD-4649-A66C-9C220F534E5E}" type="presParOf" srcId="{2B345B65-E51E-4A4D-9520-DCA07EB6BC6D}" destId="{2D3E9017-89A6-40BB-9CD0-2859FD9617C1}" srcOrd="7" destOrd="0" presId="urn:microsoft.com/office/officeart/2011/layout/CircleProcess"/>
    <dgm:cxn modelId="{0BC0AF3E-36CA-49E7-AEEF-C271A3AEB735}" type="presParOf" srcId="{2D3E9017-89A6-40BB-9CD0-2859FD9617C1}" destId="{AFE776B9-9D06-4570-8A72-92305C574A8A}" srcOrd="0" destOrd="0" presId="urn:microsoft.com/office/officeart/2011/layout/CircleProcess"/>
    <dgm:cxn modelId="{B16111CC-228C-4A27-8865-A30DBEE5D0F2}" type="presParOf" srcId="{2B345B65-E51E-4A4D-9520-DCA07EB6BC6D}" destId="{A72655EC-DFC1-4DA4-909F-40BB40FB8622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F2D27-B186-4395-BC1A-6D087B42ECEA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109C5-7818-43DB-8738-E6C157A9D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4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109C5-7818-43DB-8738-E6C157A9D7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25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27B2B-2331-447F-A94F-7C8B3BB836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64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27B2B-2331-447F-A94F-7C8B3BB836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8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109C5-7818-43DB-8738-E6C157A9D7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B45A-FCA1-428A-A52D-BAC23E7142A2}" type="datetime2">
              <a:rPr lang="en-US" smtClean="0"/>
              <a:t>Friday, May 29,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E079-687C-4461-B126-C374B1C1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3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B93C-EA07-4E0A-B5CF-5B1E3F040E19}" type="datetime2">
              <a:rPr lang="en-US" smtClean="0"/>
              <a:t>Friday, May 29,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E079-687C-4461-B126-C374B1C1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C9B8-0957-4A95-8E58-D60F6C4936A9}" type="datetime2">
              <a:rPr lang="en-US" smtClean="0"/>
              <a:t>Friday, May 29,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E079-687C-4461-B126-C374B1C1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01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90A0-6060-4B54-B070-F3C2E11474F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61B-812A-44B0-A28D-9D664F43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56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90A0-6060-4B54-B070-F3C2E11474F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61B-812A-44B0-A28D-9D664F43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57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90A0-6060-4B54-B070-F3C2E11474F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61B-812A-44B0-A28D-9D664F43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47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90A0-6060-4B54-B070-F3C2E11474F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61B-812A-44B0-A28D-9D664F43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52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90A0-6060-4B54-B070-F3C2E11474F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61B-812A-44B0-A28D-9D664F43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78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90A0-6060-4B54-B070-F3C2E11474F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61B-812A-44B0-A28D-9D664F43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35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90A0-6060-4B54-B070-F3C2E11474F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61B-812A-44B0-A28D-9D664F43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49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90A0-6060-4B54-B070-F3C2E11474F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61B-812A-44B0-A28D-9D664F43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1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41BE-8B47-4877-BB04-69E6B74AF112}" type="datetime2">
              <a:rPr lang="en-US" smtClean="0"/>
              <a:t>Friday, May 29,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E079-687C-4461-B126-C374B1C1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67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90A0-6060-4B54-B070-F3C2E11474F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61B-812A-44B0-A28D-9D664F43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57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90A0-6060-4B54-B070-F3C2E11474F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61B-812A-44B0-A28D-9D664F43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96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90A0-6060-4B54-B070-F3C2E11474F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61B-812A-44B0-A28D-9D664F43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1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F18-7895-4DB8-A1A1-D4E74DBF7E6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B343-E60A-4D4F-8A2C-EAC2E375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88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F18-7895-4DB8-A1A1-D4E74DBF7E6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B343-E60A-4D4F-8A2C-EAC2E375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61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F18-7895-4DB8-A1A1-D4E74DBF7E6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B343-E60A-4D4F-8A2C-EAC2E375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6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F18-7895-4DB8-A1A1-D4E74DBF7E6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B343-E60A-4D4F-8A2C-EAC2E375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78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F18-7895-4DB8-A1A1-D4E74DBF7E6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B343-E60A-4D4F-8A2C-EAC2E375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59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F18-7895-4DB8-A1A1-D4E74DBF7E6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B343-E60A-4D4F-8A2C-EAC2E375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19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F18-7895-4DB8-A1A1-D4E74DBF7E6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B343-E60A-4D4F-8A2C-EAC2E375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8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0EFB-CA90-4C8D-B007-8D08AC45FFC2}" type="datetime2">
              <a:rPr lang="en-US" smtClean="0"/>
              <a:t>Friday, May 29,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E079-687C-4461-B126-C374B1C1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4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F18-7895-4DB8-A1A1-D4E74DBF7E6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B343-E60A-4D4F-8A2C-EAC2E375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31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F18-7895-4DB8-A1A1-D4E74DBF7E6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B343-E60A-4D4F-8A2C-EAC2E375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29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F18-7895-4DB8-A1A1-D4E74DBF7E6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B343-E60A-4D4F-8A2C-EAC2E375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72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F18-7895-4DB8-A1A1-D4E74DBF7E6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B343-E60A-4D4F-8A2C-EAC2E375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5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2E2F-E0F0-4295-AABC-A75275037362}" type="datetime2">
              <a:rPr lang="en-US" smtClean="0"/>
              <a:t>Friday, May 29,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E079-687C-4461-B126-C374B1C1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3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BB18-AC77-4868-87E4-90F0E52CC7C7}" type="datetime2">
              <a:rPr lang="en-US" smtClean="0"/>
              <a:t>Friday, May 29,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E079-687C-4461-B126-C374B1C1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6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A30B-78F7-45C4-AEBB-0F98972DF7E8}" type="datetime2">
              <a:rPr lang="en-US" smtClean="0"/>
              <a:t>Friday, May 29,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E079-687C-4461-B126-C374B1C1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8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406400"/>
            <a:ext cx="1041400" cy="1041400"/>
          </a:xfrm>
          <a:prstGeom prst="rect">
            <a:avLst/>
          </a:prstGeom>
        </p:spPr>
      </p:pic>
      <p:cxnSp>
        <p:nvCxnSpPr>
          <p:cNvPr id="45" name="Straight Connector 44"/>
          <p:cNvCxnSpPr/>
          <p:nvPr userDrawn="1"/>
        </p:nvCxnSpPr>
        <p:spPr>
          <a:xfrm flipH="1">
            <a:off x="228600" y="171450"/>
            <a:ext cx="11715751" cy="100013"/>
          </a:xfrm>
          <a:prstGeom prst="line">
            <a:avLst/>
          </a:prstGeom>
          <a:ln w="158750" cap="sq">
            <a:solidFill>
              <a:srgbClr val="27BB43"/>
            </a:solidFill>
            <a:bevel/>
            <a:headEnd type="oval"/>
            <a:tailEnd type="oval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 flipH="1" flipV="1">
            <a:off x="11944350" y="157163"/>
            <a:ext cx="57150" cy="6486525"/>
          </a:xfrm>
          <a:prstGeom prst="line">
            <a:avLst/>
          </a:prstGeom>
          <a:ln w="133350" cap="sq">
            <a:solidFill>
              <a:srgbClr val="FF0000"/>
            </a:solidFill>
            <a:bevel/>
            <a:headEnd type="oval"/>
            <a:tailEnd type="oval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V="1">
            <a:off x="171450" y="271463"/>
            <a:ext cx="71438" cy="6429375"/>
          </a:xfrm>
          <a:prstGeom prst="line">
            <a:avLst/>
          </a:prstGeom>
          <a:ln w="123825" cap="sq">
            <a:solidFill>
              <a:srgbClr val="FF0000"/>
            </a:solidFill>
            <a:bevel/>
            <a:headEnd type="oval"/>
            <a:tailEnd type="oval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204789" y="6672262"/>
            <a:ext cx="11758611" cy="28575"/>
          </a:xfrm>
          <a:prstGeom prst="line">
            <a:avLst/>
          </a:prstGeom>
          <a:ln w="158750" cap="sq">
            <a:solidFill>
              <a:srgbClr val="7030A0"/>
            </a:solidFill>
            <a:bevel/>
            <a:headEnd type="oval"/>
            <a:tailEnd type="oval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93064" y="6203950"/>
            <a:ext cx="3492500" cy="365125"/>
          </a:xfrm>
        </p:spPr>
        <p:txBody>
          <a:bodyPr/>
          <a:lstStyle>
            <a:lvl1pPr>
              <a:defRPr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urlz MT" panose="04040404050702020202" pitchFamily="82" charset="0"/>
              </a:defRPr>
            </a:lvl1pPr>
          </a:lstStyle>
          <a:p>
            <a:fld id="{DF7AAFBD-1485-4872-9666-BBDDA6BCA769}" type="datetime2">
              <a:rPr lang="en-US" smtClean="0"/>
              <a:pPr/>
              <a:t>Friday, May 29,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E079-687C-4461-B126-C374B1C1A9A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678930" cy="81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700"/>
            <a:ext cx="678930" cy="81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0500"/>
            <a:ext cx="678930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5800"/>
            <a:ext cx="678930" cy="81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5700"/>
            <a:ext cx="678930" cy="81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9900"/>
            <a:ext cx="678930" cy="812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100"/>
            <a:ext cx="678930" cy="812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070" y="2463800"/>
            <a:ext cx="678930" cy="81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070" y="5511800"/>
            <a:ext cx="678930" cy="812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070" y="6045200"/>
            <a:ext cx="678930" cy="812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070" y="4965700"/>
            <a:ext cx="678930" cy="812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070" y="4419600"/>
            <a:ext cx="678930" cy="812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070" y="3886200"/>
            <a:ext cx="678930" cy="812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070" y="596900"/>
            <a:ext cx="678930" cy="812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070" y="2019300"/>
            <a:ext cx="678930" cy="812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070" y="2908300"/>
            <a:ext cx="678930" cy="812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070" y="3429000"/>
            <a:ext cx="678930" cy="812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0"/>
            <a:ext cx="678930" cy="812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200"/>
            <a:ext cx="678930" cy="812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0"/>
            <a:ext cx="678930" cy="812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070" y="0"/>
            <a:ext cx="678930" cy="812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070" y="241300"/>
            <a:ext cx="678930" cy="812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070" y="1562100"/>
            <a:ext cx="678930" cy="812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070" y="1079500"/>
            <a:ext cx="678930" cy="812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159" y="6199188"/>
            <a:ext cx="678930" cy="812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587"/>
            <a:ext cx="678930" cy="8128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8930" cy="812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678930" cy="812800"/>
          </a:xfrm>
          <a:prstGeom prst="rect">
            <a:avLst/>
          </a:prstGeom>
        </p:spPr>
      </p:pic>
      <p:sp>
        <p:nvSpPr>
          <p:cNvPr id="39" name="Rectangle 38"/>
          <p:cNvSpPr/>
          <p:nvPr userDrawn="1"/>
        </p:nvSpPr>
        <p:spPr>
          <a:xfrm>
            <a:off x="613152" y="6190734"/>
            <a:ext cx="2493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spc="0" dirty="0" err="1" smtClean="0">
                <a:effectLst/>
                <a:latin typeface="Curlz MT" panose="04040404050702020202" pitchFamily="82" charset="0"/>
                <a:cs typeface="Browallia New" panose="020B0604020202020204" pitchFamily="34" charset="-34"/>
              </a:rPr>
              <a:t>Md.Sofiur</a:t>
            </a:r>
            <a:r>
              <a:rPr lang="en-US" sz="2400" b="1" i="1" spc="0" baseline="0" dirty="0" smtClean="0">
                <a:effectLst/>
                <a:latin typeface="Curlz MT" panose="04040404050702020202" pitchFamily="82" charset="0"/>
                <a:cs typeface="Browallia New" panose="020B0604020202020204" pitchFamily="34" charset="-34"/>
              </a:rPr>
              <a:t> </a:t>
            </a:r>
            <a:r>
              <a:rPr lang="en-US" sz="2400" b="1" i="1" spc="0" baseline="0" dirty="0" err="1" smtClean="0">
                <a:effectLst/>
                <a:latin typeface="Curlz MT" panose="04040404050702020202" pitchFamily="82" charset="0"/>
                <a:cs typeface="Browallia New" panose="020B0604020202020204" pitchFamily="34" charset="-34"/>
              </a:rPr>
              <a:t>Rahaman</a:t>
            </a:r>
            <a:r>
              <a:rPr lang="en-US" sz="2400" b="1" i="1" spc="0" baseline="0" dirty="0" smtClean="0">
                <a:effectLst/>
                <a:latin typeface="Curlz MT" panose="04040404050702020202" pitchFamily="82" charset="0"/>
                <a:cs typeface="Browallia New" panose="020B0604020202020204" pitchFamily="34" charset="-34"/>
              </a:rPr>
              <a:t>,</a:t>
            </a:r>
            <a:endParaRPr lang="en-US" sz="2400" b="1" i="1" spc="0" dirty="0">
              <a:effectLst/>
              <a:latin typeface="Curlz MT" panose="04040404050702020202" pitchFamily="82" charset="0"/>
              <a:cs typeface="Browallia New" panose="020B0604020202020204" pitchFamily="34" charset="-34"/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2997200" y="6199882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spc="0" dirty="0" err="1" smtClean="0">
                <a:effectLst/>
                <a:latin typeface="Curlz MT" panose="04040404050702020202" pitchFamily="82" charset="0"/>
                <a:cs typeface="Browallia New" panose="020B0604020202020204" pitchFamily="34" charset="-34"/>
              </a:rPr>
              <a:t>Birjoan</a:t>
            </a:r>
            <a:r>
              <a:rPr lang="en-US" sz="2400" b="1" i="1" spc="0" baseline="0" dirty="0" smtClean="0">
                <a:effectLst/>
                <a:latin typeface="Curlz MT" panose="04040404050702020202" pitchFamily="82" charset="0"/>
                <a:cs typeface="Browallia New" panose="020B0604020202020204" pitchFamily="34" charset="-34"/>
              </a:rPr>
              <a:t> High School, </a:t>
            </a:r>
            <a:r>
              <a:rPr lang="en-US" sz="2400" b="1" i="1" spc="0" baseline="0" dirty="0" err="1" smtClean="0">
                <a:effectLst/>
                <a:latin typeface="Curlz MT" panose="04040404050702020202" pitchFamily="82" charset="0"/>
                <a:cs typeface="Browallia New" panose="020B0604020202020204" pitchFamily="34" charset="-34"/>
              </a:rPr>
              <a:t>Niamatpue,Naogaon</a:t>
            </a:r>
            <a:endParaRPr lang="en-US" sz="2400" b="1" i="1" spc="0" dirty="0" smtClean="0">
              <a:effectLst/>
              <a:latin typeface="Curlz MT" panose="04040404050702020202" pitchFamily="82" charset="0"/>
              <a:cs typeface="Browallia New" panose="020B0604020202020204" pitchFamily="34" charset="-34"/>
            </a:endParaRPr>
          </a:p>
          <a:p>
            <a:endParaRPr lang="en-US" sz="2400" dirty="0">
              <a:latin typeface="Curlz MT" panose="04040404050702020202" pitchFamily="8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325" y="368300"/>
            <a:ext cx="873270" cy="655637"/>
          </a:xfrm>
          <a:prstGeom prst="ellipse">
            <a:avLst/>
          </a:prstGeom>
          <a:ln w="9525" cap="rnd">
            <a:solidFill>
              <a:srgbClr val="FF0000"/>
            </a:solidFill>
            <a:prstDash val="soli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slope"/>
            <a:bevelB/>
          </a:sp3d>
        </p:spPr>
      </p:pic>
    </p:spTree>
    <p:extLst>
      <p:ext uri="{BB962C8B-B14F-4D97-AF65-F5344CB8AC3E}">
        <p14:creationId xmlns:p14="http://schemas.microsoft.com/office/powerpoint/2010/main" val="55550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E1FA-CCD9-47A8-97A1-6DB4F616A664}" type="datetime2">
              <a:rPr lang="en-US" smtClean="0"/>
              <a:t>Friday, May 29,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E079-687C-4461-B126-C374B1C1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9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8DEF-CB16-459F-B8CB-411F8ACD74D2}" type="datetime2">
              <a:rPr lang="en-US" smtClean="0"/>
              <a:t>Friday, May 29,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E079-687C-4461-B126-C374B1C1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9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41B9-5FDD-4CE1-A2A8-87423FE51935}" type="datetime2">
              <a:rPr lang="en-US" smtClean="0"/>
              <a:t>Friday, May 29,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4E079-687C-4461-B126-C374B1C1A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4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190A0-6060-4B54-B070-F3C2E11474F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4A61B-812A-44B0-A28D-9D664F43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4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C1F18-7895-4DB8-A1A1-D4E74DBF7E6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B343-E60A-4D4F-8A2C-EAC2E375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3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942764" y="1897039"/>
            <a:ext cx="2154071" cy="20198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 prst="slope"/>
            </a:sp3d>
          </a:bodyPr>
          <a:lstStyle/>
          <a:p>
            <a:pPr algn="ctr"/>
            <a:r>
              <a:rPr lang="bn-IN" sz="2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আছো তো?</a:t>
            </a:r>
            <a:endParaRPr lang="en-US" sz="24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Moon 3"/>
          <p:cNvSpPr/>
          <p:nvPr/>
        </p:nvSpPr>
        <p:spPr>
          <a:xfrm>
            <a:off x="3671248" y="1610436"/>
            <a:ext cx="1569495" cy="2593074"/>
          </a:xfrm>
          <a:prstGeom prst="moon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oon 4"/>
          <p:cNvSpPr/>
          <p:nvPr/>
        </p:nvSpPr>
        <p:spPr>
          <a:xfrm flipH="1">
            <a:off x="6864821" y="1651381"/>
            <a:ext cx="1610438" cy="2552130"/>
          </a:xfrm>
          <a:prstGeom prst="moon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42764" y="1897039"/>
            <a:ext cx="2142698" cy="19948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 prst="slope"/>
            </a:sp3d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06" y="1791331"/>
            <a:ext cx="1650835" cy="2412179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8475259" y="6159448"/>
            <a:ext cx="3125338" cy="498475"/>
          </a:xfrm>
        </p:spPr>
        <p:txBody>
          <a:bodyPr/>
          <a:lstStyle/>
          <a:p>
            <a:fld id="{ADFC78F5-EEA1-4762-AF56-E96E7F7C7002}" type="datetime2">
              <a:rPr lang="en-GB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Friday, 29 May 2020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7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8D5F-D05B-43C9-8A61-FB655BBE0C79}" type="datetime3">
              <a:rPr lang="en-US" smtClean="0"/>
              <a:t>29 May 2020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645220" y="1558343"/>
            <a:ext cx="3288166" cy="1969603"/>
            <a:chOff x="4245976" y="603850"/>
            <a:chExt cx="5259045" cy="3902890"/>
          </a:xfrm>
        </p:grpSpPr>
        <p:sp>
          <p:nvSpPr>
            <p:cNvPr id="4" name="Rectangle 3"/>
            <p:cNvSpPr/>
            <p:nvPr/>
          </p:nvSpPr>
          <p:spPr>
            <a:xfrm>
              <a:off x="4617725" y="1894113"/>
              <a:ext cx="3949337" cy="21945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170170" y="929221"/>
              <a:ext cx="3949337" cy="21945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4617724" y="929221"/>
              <a:ext cx="4501783" cy="3159453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8567062" y="3123782"/>
              <a:ext cx="552447" cy="9502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8567062" y="904854"/>
              <a:ext cx="552446" cy="9892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617725" y="904854"/>
              <a:ext cx="552446" cy="10136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617724" y="3099415"/>
              <a:ext cx="552448" cy="9648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617725" y="3148149"/>
              <a:ext cx="4501784" cy="916158"/>
            </a:xfrm>
            <a:prstGeom prst="line">
              <a:avLst/>
            </a:prstGeom>
            <a:ln w="28575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428312" y="4137408"/>
              <a:ext cx="378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464462" y="4064307"/>
              <a:ext cx="378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26198" y="2871512"/>
              <a:ext cx="378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34428" y="2786402"/>
              <a:ext cx="378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67792" y="603850"/>
              <a:ext cx="378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084675" y="654861"/>
              <a:ext cx="378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559987" y="1733814"/>
              <a:ext cx="378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45976" y="1688873"/>
              <a:ext cx="378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27289" y="3850783"/>
            <a:ext cx="7765961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করি,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+mj-lt"/>
                <a:cs typeface="NikoshBAN" panose="02000000000000000000" pitchFamily="2" charset="0"/>
              </a:rPr>
              <a:t>ABCDEFGH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আয়তকার ঘনবস্তু।এর দৈর্ঘ্য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AB=a,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প্রস্থ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BC=b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উচ্চতা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AH=c.</a:t>
            </a:r>
          </a:p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এখানে, কর্ণ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AF.</a:t>
            </a:r>
            <a:endParaRPr lang="bn-I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lowchart: Decision 21"/>
          <p:cNvSpPr/>
          <p:nvPr/>
        </p:nvSpPr>
        <p:spPr>
          <a:xfrm>
            <a:off x="4752303" y="515157"/>
            <a:ext cx="3271234" cy="965915"/>
          </a:xfrm>
          <a:prstGeom prst="flowChartDecisi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কর্ণের দৈর্ঘ্য নির্ণয়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7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23"/>
          <p:cNvSpPr/>
          <p:nvPr/>
        </p:nvSpPr>
        <p:spPr>
          <a:xfrm rot="10032478" flipV="1">
            <a:off x="7915303" y="2270297"/>
            <a:ext cx="2824087" cy="1123190"/>
          </a:xfrm>
          <a:custGeom>
            <a:avLst/>
            <a:gdLst>
              <a:gd name="connsiteX0" fmla="*/ 0 w 2735627"/>
              <a:gd name="connsiteY0" fmla="*/ 909700 h 909700"/>
              <a:gd name="connsiteX1" fmla="*/ 0 w 2735627"/>
              <a:gd name="connsiteY1" fmla="*/ 0 h 909700"/>
              <a:gd name="connsiteX2" fmla="*/ 2735627 w 2735627"/>
              <a:gd name="connsiteY2" fmla="*/ 909700 h 909700"/>
              <a:gd name="connsiteX3" fmla="*/ 0 w 2735627"/>
              <a:gd name="connsiteY3" fmla="*/ 909700 h 909700"/>
              <a:gd name="connsiteX0" fmla="*/ 163815 w 2735627"/>
              <a:gd name="connsiteY0" fmla="*/ 991366 h 991366"/>
              <a:gd name="connsiteX1" fmla="*/ 0 w 2735627"/>
              <a:gd name="connsiteY1" fmla="*/ 0 h 991366"/>
              <a:gd name="connsiteX2" fmla="*/ 2735627 w 2735627"/>
              <a:gd name="connsiteY2" fmla="*/ 909700 h 991366"/>
              <a:gd name="connsiteX3" fmla="*/ 163815 w 2735627"/>
              <a:gd name="connsiteY3" fmla="*/ 991366 h 991366"/>
              <a:gd name="connsiteX0" fmla="*/ 163815 w 2735627"/>
              <a:gd name="connsiteY0" fmla="*/ 991366 h 996428"/>
              <a:gd name="connsiteX1" fmla="*/ 0 w 2735627"/>
              <a:gd name="connsiteY1" fmla="*/ 0 h 996428"/>
              <a:gd name="connsiteX2" fmla="*/ 2735627 w 2735627"/>
              <a:gd name="connsiteY2" fmla="*/ 909700 h 996428"/>
              <a:gd name="connsiteX3" fmla="*/ 163815 w 2735627"/>
              <a:gd name="connsiteY3" fmla="*/ 991366 h 996428"/>
              <a:gd name="connsiteX0" fmla="*/ 246572 w 2818384"/>
              <a:gd name="connsiteY0" fmla="*/ 1065024 h 1070086"/>
              <a:gd name="connsiteX1" fmla="*/ 0 w 2818384"/>
              <a:gd name="connsiteY1" fmla="*/ 0 h 1070086"/>
              <a:gd name="connsiteX2" fmla="*/ 2818384 w 2818384"/>
              <a:gd name="connsiteY2" fmla="*/ 983358 h 1070086"/>
              <a:gd name="connsiteX3" fmla="*/ 246572 w 2818384"/>
              <a:gd name="connsiteY3" fmla="*/ 1065024 h 1070086"/>
              <a:gd name="connsiteX0" fmla="*/ 246572 w 2824087"/>
              <a:gd name="connsiteY0" fmla="*/ 1065024 h 1071749"/>
              <a:gd name="connsiteX1" fmla="*/ 0 w 2824087"/>
              <a:gd name="connsiteY1" fmla="*/ 0 h 1071749"/>
              <a:gd name="connsiteX2" fmla="*/ 2824087 w 2824087"/>
              <a:gd name="connsiteY2" fmla="*/ 1008477 h 1071749"/>
              <a:gd name="connsiteX3" fmla="*/ 246572 w 2824087"/>
              <a:gd name="connsiteY3" fmla="*/ 1065024 h 1071749"/>
              <a:gd name="connsiteX0" fmla="*/ 298507 w 2824087"/>
              <a:gd name="connsiteY0" fmla="*/ 1119266 h 1123190"/>
              <a:gd name="connsiteX1" fmla="*/ 0 w 2824087"/>
              <a:gd name="connsiteY1" fmla="*/ 0 h 1123190"/>
              <a:gd name="connsiteX2" fmla="*/ 2824087 w 2824087"/>
              <a:gd name="connsiteY2" fmla="*/ 1008477 h 1123190"/>
              <a:gd name="connsiteX3" fmla="*/ 298507 w 2824087"/>
              <a:gd name="connsiteY3" fmla="*/ 1119266 h 112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4087" h="1123190">
                <a:moveTo>
                  <a:pt x="298507" y="1119266"/>
                </a:moveTo>
                <a:lnTo>
                  <a:pt x="0" y="0"/>
                </a:lnTo>
                <a:lnTo>
                  <a:pt x="2824087" y="1008477"/>
                </a:lnTo>
                <a:cubicBezTo>
                  <a:pt x="1966816" y="1035699"/>
                  <a:pt x="1154625" y="1145132"/>
                  <a:pt x="298507" y="1119266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7F23-01FD-4703-8A83-5615906F47C2}" type="datetime3">
              <a:rPr lang="en-US" smtClean="0"/>
              <a:t>29 May 2020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40119" y="2492374"/>
            <a:ext cx="2303712" cy="11294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62369" y="1995764"/>
            <a:ext cx="2303712" cy="11294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940119" y="1995764"/>
            <a:ext cx="2625962" cy="16261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0243831" y="3125258"/>
            <a:ext cx="322251" cy="4890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0243831" y="1983223"/>
            <a:ext cx="322251" cy="5091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940119" y="1983223"/>
            <a:ext cx="322251" cy="5216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940119" y="3112717"/>
            <a:ext cx="322252" cy="4966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940119" y="3137799"/>
            <a:ext cx="2625963" cy="47152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829632" y="2684329"/>
            <a:ext cx="2937105" cy="1371864"/>
            <a:chOff x="7829632" y="2684329"/>
            <a:chExt cx="2937105" cy="1371864"/>
          </a:xfrm>
        </p:grpSpPr>
        <p:sp>
          <p:nvSpPr>
            <p:cNvPr id="20" name="Right Triangle 19"/>
            <p:cNvSpPr/>
            <p:nvPr/>
          </p:nvSpPr>
          <p:spPr>
            <a:xfrm rot="12004598" flipV="1">
              <a:off x="8143085" y="2684329"/>
              <a:ext cx="2261885" cy="1371864"/>
            </a:xfrm>
            <a:custGeom>
              <a:avLst/>
              <a:gdLst>
                <a:gd name="connsiteX0" fmla="*/ 0 w 2431297"/>
                <a:gd name="connsiteY0" fmla="*/ 720753 h 720753"/>
                <a:gd name="connsiteX1" fmla="*/ 0 w 2431297"/>
                <a:gd name="connsiteY1" fmla="*/ 0 h 720753"/>
                <a:gd name="connsiteX2" fmla="*/ 2431297 w 2431297"/>
                <a:gd name="connsiteY2" fmla="*/ 720753 h 720753"/>
                <a:gd name="connsiteX3" fmla="*/ 0 w 2431297"/>
                <a:gd name="connsiteY3" fmla="*/ 720753 h 720753"/>
                <a:gd name="connsiteX0" fmla="*/ 0 w 2192562"/>
                <a:gd name="connsiteY0" fmla="*/ 720753 h 1373952"/>
                <a:gd name="connsiteX1" fmla="*/ 0 w 2192562"/>
                <a:gd name="connsiteY1" fmla="*/ 0 h 1373952"/>
                <a:gd name="connsiteX2" fmla="*/ 2192562 w 2192562"/>
                <a:gd name="connsiteY2" fmla="*/ 1373952 h 1373952"/>
                <a:gd name="connsiteX3" fmla="*/ 0 w 2192562"/>
                <a:gd name="connsiteY3" fmla="*/ 720753 h 1373952"/>
                <a:gd name="connsiteX0" fmla="*/ 69323 w 2261885"/>
                <a:gd name="connsiteY0" fmla="*/ 718665 h 1371864"/>
                <a:gd name="connsiteX1" fmla="*/ 0 w 2261885"/>
                <a:gd name="connsiteY1" fmla="*/ 0 h 1371864"/>
                <a:gd name="connsiteX2" fmla="*/ 2261885 w 2261885"/>
                <a:gd name="connsiteY2" fmla="*/ 1371864 h 1371864"/>
                <a:gd name="connsiteX3" fmla="*/ 69323 w 2261885"/>
                <a:gd name="connsiteY3" fmla="*/ 718665 h 1371864"/>
                <a:gd name="connsiteX0" fmla="*/ 154243 w 2261885"/>
                <a:gd name="connsiteY0" fmla="*/ 598868 h 1371864"/>
                <a:gd name="connsiteX1" fmla="*/ 0 w 2261885"/>
                <a:gd name="connsiteY1" fmla="*/ 0 h 1371864"/>
                <a:gd name="connsiteX2" fmla="*/ 2261885 w 2261885"/>
                <a:gd name="connsiteY2" fmla="*/ 1371864 h 1371864"/>
                <a:gd name="connsiteX3" fmla="*/ 154243 w 2261885"/>
                <a:gd name="connsiteY3" fmla="*/ 598868 h 1371864"/>
                <a:gd name="connsiteX0" fmla="*/ 154243 w 2261885"/>
                <a:gd name="connsiteY0" fmla="*/ 598868 h 1371864"/>
                <a:gd name="connsiteX1" fmla="*/ 0 w 2261885"/>
                <a:gd name="connsiteY1" fmla="*/ 0 h 1371864"/>
                <a:gd name="connsiteX2" fmla="*/ 2261885 w 2261885"/>
                <a:gd name="connsiteY2" fmla="*/ 1371864 h 1371864"/>
                <a:gd name="connsiteX3" fmla="*/ 154243 w 2261885"/>
                <a:gd name="connsiteY3" fmla="*/ 598868 h 137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1885" h="1371864">
                  <a:moveTo>
                    <a:pt x="154243" y="598868"/>
                  </a:moveTo>
                  <a:lnTo>
                    <a:pt x="0" y="0"/>
                  </a:lnTo>
                  <a:lnTo>
                    <a:pt x="2261885" y="1371864"/>
                  </a:lnTo>
                  <a:lnTo>
                    <a:pt x="154243" y="598868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29632" y="3646950"/>
              <a:ext cx="220974" cy="190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183983" y="3609326"/>
              <a:ext cx="220974" cy="190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545763" y="3030214"/>
              <a:ext cx="220974" cy="190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056634" y="3009606"/>
            <a:ext cx="220974" cy="190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9701" y="1785825"/>
            <a:ext cx="220974" cy="190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71521" y="1841678"/>
            <a:ext cx="220974" cy="190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39704" y="2409871"/>
            <a:ext cx="220974" cy="190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23272" y="2386741"/>
            <a:ext cx="220974" cy="190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5465" y="2318197"/>
            <a:ext cx="3193960" cy="708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14382" y="1931974"/>
                <a:ext cx="4468988" cy="1245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1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24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82" y="1931974"/>
                <a:ext cx="4468988" cy="1245469"/>
              </a:xfrm>
              <a:prstGeom prst="rect">
                <a:avLst/>
              </a:prstGeom>
              <a:blipFill rotWithShape="0">
                <a:blip r:embed="rId2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859110" y="4121239"/>
            <a:ext cx="2846231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78975" y="2073497"/>
                <a:ext cx="4903640" cy="2486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𝐴𝐶𝐹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b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এ</m:t>
                          </m:r>
                          <m:r>
                            <a:rPr lang="b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𝐴𝐹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  <m: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𝐶𝐹</m:t>
                              </m:r>
                            </m:e>
                            <m: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b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2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</a:p>
              <a:p>
                <a:r>
                  <a:rPr lang="en-US" sz="12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  </m:t>
                    </m:r>
                    <m: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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𝐴𝐹</m:t>
                    </m:r>
                  </m:oMath>
                </a14:m>
                <a:r>
                  <a:rPr lang="en-US" sz="12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bn-IN" sz="2400" dirty="0" smtClean="0">
                  <a:sym typeface="Symbol" panose="05050102010706020507" pitchFamily="18" charset="2"/>
                </a:endParaRPr>
              </a:p>
              <a:p>
                <a:r>
                  <a:rPr lang="en-US" sz="2400" dirty="0" smtClean="0">
                    <a:sym typeface="Symbol" panose="05050102010706020507" pitchFamily="18" charset="2"/>
                  </a:rPr>
                  <a:t>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আয়তাকার ঘনবস্তুর কর্ণ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75" y="2073497"/>
                <a:ext cx="4903640" cy="2486706"/>
              </a:xfrm>
              <a:prstGeom prst="rect">
                <a:avLst/>
              </a:prstGeom>
              <a:blipFill rotWithShape="0">
                <a:blip r:embed="rId3"/>
                <a:stretch>
                  <a:fillRect l="-1863"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45478" y="4829577"/>
                <a:ext cx="5061396" cy="65601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আয়তকার ঘনবস্তুর কর্ণ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bn-I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IN" b="0" i="0" smtClean="0">
                                <a:latin typeface="Cambria Math" panose="02040503050406030204" pitchFamily="18" charset="0"/>
                              </a:rPr>
                              <m:t>দৈর্ঘ্য</m:t>
                            </m:r>
                          </m:e>
                          <m:sup>
                            <m:r>
                              <a:rPr lang="bn-IN" b="0" i="0" smtClean="0">
                                <a:latin typeface="Cambria Math" panose="02040503050406030204" pitchFamily="18" charset="0"/>
                              </a:rPr>
                              <m:t>২</m:t>
                            </m:r>
                          </m:sup>
                        </m:sSup>
                        <m:r>
                          <a:rPr lang="bn-IN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b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IN" b="0" i="0" smtClean="0">
                                <a:latin typeface="Cambria Math" panose="02040503050406030204" pitchFamily="18" charset="0"/>
                              </a:rPr>
                              <m:t>প্রস্থ</m:t>
                            </m:r>
                          </m:e>
                          <m:sup>
                            <m:r>
                              <a:rPr lang="bn-IN" b="0" i="0" smtClean="0">
                                <a:latin typeface="Cambria Math" panose="02040503050406030204" pitchFamily="18" charset="0"/>
                              </a:rPr>
                              <m:t>২</m:t>
                            </m:r>
                          </m:sup>
                        </m:sSup>
                        <m:r>
                          <a:rPr lang="bn-IN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b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IN" b="0" i="0" smtClean="0">
                                <a:latin typeface="Cambria Math" panose="02040503050406030204" pitchFamily="18" charset="0"/>
                              </a:rPr>
                              <m:t>উচ্চতা</m:t>
                            </m:r>
                          </m:e>
                          <m:sup>
                            <m:r>
                              <a:rPr lang="bn-IN" b="0" i="0" smtClean="0">
                                <a:latin typeface="Cambria Math" panose="02040503050406030204" pitchFamily="18" charset="0"/>
                              </a:rPr>
                              <m:t>২</m:t>
                            </m:r>
                          </m:sup>
                        </m:sSup>
                      </m:e>
                    </m:rad>
                  </m:oMath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478" y="4829577"/>
                <a:ext cx="5061396" cy="6560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4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53346 -0.312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0" y="-15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48932 -0.210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6" y="-1050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/>
      <p:bldP spid="26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6F8B-B8B0-45CA-85C5-6DA04D61345E}" type="datetime3">
              <a:rPr lang="en-US" smtClean="0"/>
              <a:t>29 May 2020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752304" y="2356834"/>
            <a:ext cx="3296991" cy="2047742"/>
            <a:chOff x="4415920" y="1733527"/>
            <a:chExt cx="4159842" cy="20875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643" y="1733527"/>
              <a:ext cx="3570356" cy="188339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411358" y="3482490"/>
              <a:ext cx="1369286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দৈর্ঘ্য</a:t>
              </a:r>
              <a:r>
                <a:rPr lang="bn-IN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</a:t>
              </a:r>
              <a:r>
                <a:rPr lang="en-US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a=25</a:t>
              </a:r>
              <a:r>
                <a:rPr lang="bn-IN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সে</a:t>
              </a:r>
              <a:r>
                <a:rPr lang="bn-IN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</a:t>
              </a:r>
              <a:r>
                <a:rPr lang="bn-IN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8908717">
              <a:off x="7204151" y="3113828"/>
              <a:ext cx="1371611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প্রস্থ</a:t>
              </a:r>
              <a:r>
                <a:rPr lang="bn-IN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</a:t>
              </a:r>
              <a:r>
                <a:rPr lang="en-US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b=20</a:t>
              </a:r>
              <a:r>
                <a:rPr lang="bn-IN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সেমি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6356842">
              <a:off x="3837236" y="2721635"/>
              <a:ext cx="149592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উচ্চতা</a:t>
              </a:r>
              <a:r>
                <a:rPr lang="bn-IN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</a:t>
              </a:r>
              <a:r>
                <a:rPr lang="en-US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c=15</a:t>
              </a:r>
              <a:r>
                <a:rPr lang="bn-IN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সেমি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Flowchart: Internal Storage 9"/>
          <p:cNvSpPr/>
          <p:nvPr/>
        </p:nvSpPr>
        <p:spPr>
          <a:xfrm>
            <a:off x="2962487" y="4723716"/>
            <a:ext cx="7328080" cy="901522"/>
          </a:xfrm>
          <a:prstGeom prst="flowChartInternalStorag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আয়তকার বস্তুটির কর্ণের দৈর্ঘ্য নির্ণয় কর।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nut 10"/>
          <p:cNvSpPr/>
          <p:nvPr/>
        </p:nvSpPr>
        <p:spPr>
          <a:xfrm>
            <a:off x="4718980" y="507502"/>
            <a:ext cx="1721333" cy="1427370"/>
          </a:xfrm>
          <a:prstGeom prst="donu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onut 11"/>
          <p:cNvSpPr/>
          <p:nvPr/>
        </p:nvSpPr>
        <p:spPr>
          <a:xfrm>
            <a:off x="5835831" y="507502"/>
            <a:ext cx="1615847" cy="1456966"/>
          </a:xfrm>
          <a:prstGeom prst="donu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Explosion 2 12"/>
          <p:cNvSpPr/>
          <p:nvPr/>
        </p:nvSpPr>
        <p:spPr>
          <a:xfrm>
            <a:off x="9831001" y="1164010"/>
            <a:ext cx="1719618" cy="996286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সময়-৫ মিনিট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34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mph" presetSubtype="0" repeatCount="3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FE0D-75A2-48F7-8137-853049634236}" type="datetime3">
              <a:rPr lang="en-US" smtClean="0"/>
              <a:t>29 May 2020</a:t>
            </a:fld>
            <a:endParaRPr lang="en-US"/>
          </a:p>
        </p:txBody>
      </p:sp>
      <p:sp>
        <p:nvSpPr>
          <p:cNvPr id="11" name="Flowchart: Predefined Process 10"/>
          <p:cNvSpPr/>
          <p:nvPr/>
        </p:nvSpPr>
        <p:spPr>
          <a:xfrm>
            <a:off x="4443211" y="566671"/>
            <a:ext cx="4043967" cy="746974"/>
          </a:xfrm>
          <a:prstGeom prst="flowChartPredefined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সমগ্রতলের ক্ষেত্রফল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6235" y="4340181"/>
            <a:ext cx="634928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আয়তকার ঘনবস্তুর ৬ টি তল।যেখানে বিপরীত তলগুলো পরস্পর সমান।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968">
            <a:off x="5031750" y="1738915"/>
            <a:ext cx="29527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011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3629695" y="3758485"/>
            <a:ext cx="2781837" cy="588273"/>
            <a:chOff x="1154118" y="1349621"/>
            <a:chExt cx="3389977" cy="668207"/>
          </a:xfrm>
        </p:grpSpPr>
        <p:sp>
          <p:nvSpPr>
            <p:cNvPr id="63" name="Parallelogram 9"/>
            <p:cNvSpPr/>
            <p:nvPr/>
          </p:nvSpPr>
          <p:spPr>
            <a:xfrm>
              <a:off x="1154118" y="1349621"/>
              <a:ext cx="3254084" cy="487432"/>
            </a:xfrm>
            <a:custGeom>
              <a:avLst/>
              <a:gdLst>
                <a:gd name="connsiteX0" fmla="*/ 0 w 3361293"/>
                <a:gd name="connsiteY0" fmla="*/ 489468 h 489468"/>
                <a:gd name="connsiteX1" fmla="*/ 122367 w 3361293"/>
                <a:gd name="connsiteY1" fmla="*/ 0 h 489468"/>
                <a:gd name="connsiteX2" fmla="*/ 3361293 w 3361293"/>
                <a:gd name="connsiteY2" fmla="*/ 0 h 489468"/>
                <a:gd name="connsiteX3" fmla="*/ 3238926 w 3361293"/>
                <a:gd name="connsiteY3" fmla="*/ 489468 h 489468"/>
                <a:gd name="connsiteX4" fmla="*/ 0 w 3361293"/>
                <a:gd name="connsiteY4" fmla="*/ 489468 h 489468"/>
                <a:gd name="connsiteX0" fmla="*/ 0 w 3361293"/>
                <a:gd name="connsiteY0" fmla="*/ 489468 h 489468"/>
                <a:gd name="connsiteX1" fmla="*/ 212519 w 3361293"/>
                <a:gd name="connsiteY1" fmla="*/ 90152 h 489468"/>
                <a:gd name="connsiteX2" fmla="*/ 3361293 w 3361293"/>
                <a:gd name="connsiteY2" fmla="*/ 0 h 489468"/>
                <a:gd name="connsiteX3" fmla="*/ 3238926 w 3361293"/>
                <a:gd name="connsiteY3" fmla="*/ 489468 h 489468"/>
                <a:gd name="connsiteX4" fmla="*/ 0 w 3361293"/>
                <a:gd name="connsiteY4" fmla="*/ 489468 h 489468"/>
                <a:gd name="connsiteX0" fmla="*/ 0 w 3361293"/>
                <a:gd name="connsiteY0" fmla="*/ 489468 h 489468"/>
                <a:gd name="connsiteX1" fmla="*/ 251156 w 3361293"/>
                <a:gd name="connsiteY1" fmla="*/ 141667 h 489468"/>
                <a:gd name="connsiteX2" fmla="*/ 3361293 w 3361293"/>
                <a:gd name="connsiteY2" fmla="*/ 0 h 489468"/>
                <a:gd name="connsiteX3" fmla="*/ 3238926 w 3361293"/>
                <a:gd name="connsiteY3" fmla="*/ 489468 h 489468"/>
                <a:gd name="connsiteX4" fmla="*/ 0 w 3361293"/>
                <a:gd name="connsiteY4" fmla="*/ 489468 h 489468"/>
                <a:gd name="connsiteX0" fmla="*/ 0 w 3361293"/>
                <a:gd name="connsiteY0" fmla="*/ 489468 h 708409"/>
                <a:gd name="connsiteX1" fmla="*/ 251156 w 3361293"/>
                <a:gd name="connsiteY1" fmla="*/ 141667 h 708409"/>
                <a:gd name="connsiteX2" fmla="*/ 3361293 w 3361293"/>
                <a:gd name="connsiteY2" fmla="*/ 0 h 708409"/>
                <a:gd name="connsiteX3" fmla="*/ 2916954 w 3361293"/>
                <a:gd name="connsiteY3" fmla="*/ 708409 h 708409"/>
                <a:gd name="connsiteX4" fmla="*/ 0 w 3361293"/>
                <a:gd name="connsiteY4" fmla="*/ 489468 h 708409"/>
                <a:gd name="connsiteX0" fmla="*/ 0 w 3322656"/>
                <a:gd name="connsiteY0" fmla="*/ 347801 h 566742"/>
                <a:gd name="connsiteX1" fmla="*/ 251156 w 3322656"/>
                <a:gd name="connsiteY1" fmla="*/ 0 h 566742"/>
                <a:gd name="connsiteX2" fmla="*/ 3322656 w 3322656"/>
                <a:gd name="connsiteY2" fmla="*/ 334852 h 566742"/>
                <a:gd name="connsiteX3" fmla="*/ 2916954 w 3322656"/>
                <a:gd name="connsiteY3" fmla="*/ 566742 h 566742"/>
                <a:gd name="connsiteX4" fmla="*/ 0 w 3322656"/>
                <a:gd name="connsiteY4" fmla="*/ 347801 h 566742"/>
                <a:gd name="connsiteX0" fmla="*/ 0 w 3322656"/>
                <a:gd name="connsiteY0" fmla="*/ 244770 h 463711"/>
                <a:gd name="connsiteX1" fmla="*/ 251156 w 3322656"/>
                <a:gd name="connsiteY1" fmla="*/ 0 h 463711"/>
                <a:gd name="connsiteX2" fmla="*/ 3322656 w 3322656"/>
                <a:gd name="connsiteY2" fmla="*/ 231821 h 463711"/>
                <a:gd name="connsiteX3" fmla="*/ 2916954 w 3322656"/>
                <a:gd name="connsiteY3" fmla="*/ 463711 h 463711"/>
                <a:gd name="connsiteX4" fmla="*/ 0 w 3322656"/>
                <a:gd name="connsiteY4" fmla="*/ 244770 h 463711"/>
                <a:gd name="connsiteX0" fmla="*/ 0 w 3322656"/>
                <a:gd name="connsiteY0" fmla="*/ 221495 h 440436"/>
                <a:gd name="connsiteX1" fmla="*/ 277474 w 3322656"/>
                <a:gd name="connsiteY1" fmla="*/ 0 h 440436"/>
                <a:gd name="connsiteX2" fmla="*/ 3322656 w 3322656"/>
                <a:gd name="connsiteY2" fmla="*/ 208546 h 440436"/>
                <a:gd name="connsiteX3" fmla="*/ 2916954 w 3322656"/>
                <a:gd name="connsiteY3" fmla="*/ 440436 h 440436"/>
                <a:gd name="connsiteX4" fmla="*/ 0 w 3322656"/>
                <a:gd name="connsiteY4" fmla="*/ 221495 h 440436"/>
                <a:gd name="connsiteX0" fmla="*/ 0 w 3309497"/>
                <a:gd name="connsiteY0" fmla="*/ 221495 h 440436"/>
                <a:gd name="connsiteX1" fmla="*/ 277474 w 3309497"/>
                <a:gd name="connsiteY1" fmla="*/ 0 h 440436"/>
                <a:gd name="connsiteX2" fmla="*/ 3309497 w 3309497"/>
                <a:gd name="connsiteY2" fmla="*/ 220184 h 440436"/>
                <a:gd name="connsiteX3" fmla="*/ 2916954 w 3309497"/>
                <a:gd name="connsiteY3" fmla="*/ 440436 h 440436"/>
                <a:gd name="connsiteX4" fmla="*/ 0 w 3309497"/>
                <a:gd name="connsiteY4" fmla="*/ 221495 h 440436"/>
                <a:gd name="connsiteX0" fmla="*/ 0 w 3283506"/>
                <a:gd name="connsiteY0" fmla="*/ 221495 h 440436"/>
                <a:gd name="connsiteX1" fmla="*/ 277474 w 3283506"/>
                <a:gd name="connsiteY1" fmla="*/ 0 h 440436"/>
                <a:gd name="connsiteX2" fmla="*/ 3283506 w 3283506"/>
                <a:gd name="connsiteY2" fmla="*/ 231821 h 440436"/>
                <a:gd name="connsiteX3" fmla="*/ 2916954 w 3283506"/>
                <a:gd name="connsiteY3" fmla="*/ 440436 h 440436"/>
                <a:gd name="connsiteX4" fmla="*/ 0 w 3283506"/>
                <a:gd name="connsiteY4" fmla="*/ 221495 h 440436"/>
                <a:gd name="connsiteX0" fmla="*/ 0 w 3283506"/>
                <a:gd name="connsiteY0" fmla="*/ 221495 h 440436"/>
                <a:gd name="connsiteX1" fmla="*/ 277474 w 3283506"/>
                <a:gd name="connsiteY1" fmla="*/ 0 h 440436"/>
                <a:gd name="connsiteX2" fmla="*/ 3283506 w 3283506"/>
                <a:gd name="connsiteY2" fmla="*/ 231821 h 440436"/>
                <a:gd name="connsiteX3" fmla="*/ 2916954 w 3283506"/>
                <a:gd name="connsiteY3" fmla="*/ 440436 h 440436"/>
                <a:gd name="connsiteX4" fmla="*/ 0 w 3283506"/>
                <a:gd name="connsiteY4" fmla="*/ 221495 h 44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3506" h="440436">
                  <a:moveTo>
                    <a:pt x="0" y="221495"/>
                  </a:moveTo>
                  <a:lnTo>
                    <a:pt x="277474" y="0"/>
                  </a:lnTo>
                  <a:lnTo>
                    <a:pt x="3283506" y="231821"/>
                  </a:lnTo>
                  <a:lnTo>
                    <a:pt x="2916954" y="440436"/>
                  </a:lnTo>
                  <a:lnTo>
                    <a:pt x="0" y="221495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solidFill>
                <a:srgbClr val="E818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434108" y="1648496"/>
              <a:ext cx="321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222124" y="1569076"/>
              <a:ext cx="321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95166" y="2560751"/>
            <a:ext cx="2341147" cy="1917652"/>
            <a:chOff x="2440182" y="2962349"/>
            <a:chExt cx="2930621" cy="2195777"/>
          </a:xfrm>
        </p:grpSpPr>
        <p:sp>
          <p:nvSpPr>
            <p:cNvPr id="37" name="Parallelogram 6"/>
            <p:cNvSpPr/>
            <p:nvPr/>
          </p:nvSpPr>
          <p:spPr>
            <a:xfrm rot="5233106">
              <a:off x="2920345" y="2482186"/>
              <a:ext cx="1970295" cy="2930621"/>
            </a:xfrm>
            <a:custGeom>
              <a:avLst/>
              <a:gdLst>
                <a:gd name="connsiteX0" fmla="*/ 0 w 2057841"/>
                <a:gd name="connsiteY0" fmla="*/ 2874791 h 2874791"/>
                <a:gd name="connsiteX1" fmla="*/ 516518 w 2057841"/>
                <a:gd name="connsiteY1" fmla="*/ 0 h 2874791"/>
                <a:gd name="connsiteX2" fmla="*/ 2057841 w 2057841"/>
                <a:gd name="connsiteY2" fmla="*/ 0 h 2874791"/>
                <a:gd name="connsiteX3" fmla="*/ 1541323 w 2057841"/>
                <a:gd name="connsiteY3" fmla="*/ 2874791 h 2874791"/>
                <a:gd name="connsiteX4" fmla="*/ 0 w 2057841"/>
                <a:gd name="connsiteY4" fmla="*/ 2874791 h 2874791"/>
                <a:gd name="connsiteX0" fmla="*/ 0 w 1970295"/>
                <a:gd name="connsiteY0" fmla="*/ 2930621 h 2930621"/>
                <a:gd name="connsiteX1" fmla="*/ 428972 w 1970295"/>
                <a:gd name="connsiteY1" fmla="*/ 0 h 2930621"/>
                <a:gd name="connsiteX2" fmla="*/ 1970295 w 1970295"/>
                <a:gd name="connsiteY2" fmla="*/ 0 h 2930621"/>
                <a:gd name="connsiteX3" fmla="*/ 1453777 w 1970295"/>
                <a:gd name="connsiteY3" fmla="*/ 2874791 h 2930621"/>
                <a:gd name="connsiteX4" fmla="*/ 0 w 1970295"/>
                <a:gd name="connsiteY4" fmla="*/ 2930621 h 2930621"/>
                <a:gd name="connsiteX0" fmla="*/ 0 w 1970295"/>
                <a:gd name="connsiteY0" fmla="*/ 2930621 h 2930621"/>
                <a:gd name="connsiteX1" fmla="*/ 387880 w 1970295"/>
                <a:gd name="connsiteY1" fmla="*/ 49579 h 2930621"/>
                <a:gd name="connsiteX2" fmla="*/ 1970295 w 1970295"/>
                <a:gd name="connsiteY2" fmla="*/ 0 h 2930621"/>
                <a:gd name="connsiteX3" fmla="*/ 1453777 w 1970295"/>
                <a:gd name="connsiteY3" fmla="*/ 2874791 h 2930621"/>
                <a:gd name="connsiteX4" fmla="*/ 0 w 1970295"/>
                <a:gd name="connsiteY4" fmla="*/ 2930621 h 2930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295" h="2930621">
                  <a:moveTo>
                    <a:pt x="0" y="2930621"/>
                  </a:moveTo>
                  <a:lnTo>
                    <a:pt x="387880" y="49579"/>
                  </a:lnTo>
                  <a:lnTo>
                    <a:pt x="1970295" y="0"/>
                  </a:lnTo>
                  <a:lnTo>
                    <a:pt x="1453777" y="2874791"/>
                  </a:lnTo>
                  <a:lnTo>
                    <a:pt x="0" y="2930621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solidFill>
                <a:srgbClr val="0000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61397" y="4031087"/>
              <a:ext cx="167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62269" y="4788794"/>
              <a:ext cx="272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FE0D-75A2-48F7-8137-853049634236}" type="datetime3">
              <a:rPr lang="en-US" smtClean="0"/>
              <a:t>29 May 2020</a:t>
            </a:fld>
            <a:endParaRPr lang="en-US"/>
          </a:p>
        </p:txBody>
      </p:sp>
      <p:sp>
        <p:nvSpPr>
          <p:cNvPr id="56" name="Parallelogram 8"/>
          <p:cNvSpPr/>
          <p:nvPr/>
        </p:nvSpPr>
        <p:spPr>
          <a:xfrm rot="10228111">
            <a:off x="3372039" y="2741035"/>
            <a:ext cx="474584" cy="1432693"/>
          </a:xfrm>
          <a:custGeom>
            <a:avLst/>
            <a:gdLst>
              <a:gd name="connsiteX0" fmla="*/ 0 w 709679"/>
              <a:gd name="connsiteY0" fmla="*/ 1660283 h 1660283"/>
              <a:gd name="connsiteX1" fmla="*/ 177420 w 709679"/>
              <a:gd name="connsiteY1" fmla="*/ 0 h 1660283"/>
              <a:gd name="connsiteX2" fmla="*/ 709679 w 709679"/>
              <a:gd name="connsiteY2" fmla="*/ 0 h 1660283"/>
              <a:gd name="connsiteX3" fmla="*/ 532259 w 709679"/>
              <a:gd name="connsiteY3" fmla="*/ 1660283 h 1660283"/>
              <a:gd name="connsiteX4" fmla="*/ 0 w 709679"/>
              <a:gd name="connsiteY4" fmla="*/ 1660283 h 1660283"/>
              <a:gd name="connsiteX0" fmla="*/ 0 w 561721"/>
              <a:gd name="connsiteY0" fmla="*/ 1867954 h 1867954"/>
              <a:gd name="connsiteX1" fmla="*/ 29462 w 561721"/>
              <a:gd name="connsiteY1" fmla="*/ 0 h 1867954"/>
              <a:gd name="connsiteX2" fmla="*/ 561721 w 561721"/>
              <a:gd name="connsiteY2" fmla="*/ 0 h 1867954"/>
              <a:gd name="connsiteX3" fmla="*/ 384301 w 561721"/>
              <a:gd name="connsiteY3" fmla="*/ 1660283 h 1867954"/>
              <a:gd name="connsiteX4" fmla="*/ 0 w 561721"/>
              <a:gd name="connsiteY4" fmla="*/ 1867954 h 1867954"/>
              <a:gd name="connsiteX0" fmla="*/ 0 w 561721"/>
              <a:gd name="connsiteY0" fmla="*/ 1867954 h 1867954"/>
              <a:gd name="connsiteX1" fmla="*/ 29462 w 561721"/>
              <a:gd name="connsiteY1" fmla="*/ 0 h 1867954"/>
              <a:gd name="connsiteX2" fmla="*/ 561721 w 561721"/>
              <a:gd name="connsiteY2" fmla="*/ 0 h 1867954"/>
              <a:gd name="connsiteX3" fmla="*/ 397002 w 561721"/>
              <a:gd name="connsiteY3" fmla="*/ 1662415 h 1867954"/>
              <a:gd name="connsiteX4" fmla="*/ 0 w 561721"/>
              <a:gd name="connsiteY4" fmla="*/ 1867954 h 1867954"/>
              <a:gd name="connsiteX0" fmla="*/ 0 w 546793"/>
              <a:gd name="connsiteY0" fmla="*/ 1867954 h 1867954"/>
              <a:gd name="connsiteX1" fmla="*/ 29462 w 546793"/>
              <a:gd name="connsiteY1" fmla="*/ 0 h 1867954"/>
              <a:gd name="connsiteX2" fmla="*/ 546793 w 546793"/>
              <a:gd name="connsiteY2" fmla="*/ 88907 h 1867954"/>
              <a:gd name="connsiteX3" fmla="*/ 397002 w 546793"/>
              <a:gd name="connsiteY3" fmla="*/ 1662415 h 1867954"/>
              <a:gd name="connsiteX4" fmla="*/ 0 w 546793"/>
              <a:gd name="connsiteY4" fmla="*/ 1867954 h 1867954"/>
              <a:gd name="connsiteX0" fmla="*/ 0 w 546793"/>
              <a:gd name="connsiteY0" fmla="*/ 1785255 h 1785255"/>
              <a:gd name="connsiteX1" fmla="*/ 133108 w 546793"/>
              <a:gd name="connsiteY1" fmla="*/ 0 h 1785255"/>
              <a:gd name="connsiteX2" fmla="*/ 546793 w 546793"/>
              <a:gd name="connsiteY2" fmla="*/ 6208 h 1785255"/>
              <a:gd name="connsiteX3" fmla="*/ 397002 w 546793"/>
              <a:gd name="connsiteY3" fmla="*/ 1579716 h 1785255"/>
              <a:gd name="connsiteX4" fmla="*/ 0 w 546793"/>
              <a:gd name="connsiteY4" fmla="*/ 1785255 h 1785255"/>
              <a:gd name="connsiteX0" fmla="*/ 0 w 546793"/>
              <a:gd name="connsiteY0" fmla="*/ 1779047 h 1779047"/>
              <a:gd name="connsiteX1" fmla="*/ 135051 w 546793"/>
              <a:gd name="connsiteY1" fmla="*/ 137769 h 1779047"/>
              <a:gd name="connsiteX2" fmla="*/ 546793 w 546793"/>
              <a:gd name="connsiteY2" fmla="*/ 0 h 1779047"/>
              <a:gd name="connsiteX3" fmla="*/ 397002 w 546793"/>
              <a:gd name="connsiteY3" fmla="*/ 1573508 h 1779047"/>
              <a:gd name="connsiteX4" fmla="*/ 0 w 546793"/>
              <a:gd name="connsiteY4" fmla="*/ 1779047 h 1779047"/>
              <a:gd name="connsiteX0" fmla="*/ 0 w 546793"/>
              <a:gd name="connsiteY0" fmla="*/ 1779047 h 1779047"/>
              <a:gd name="connsiteX1" fmla="*/ 137089 w 546793"/>
              <a:gd name="connsiteY1" fmla="*/ 203408 h 1779047"/>
              <a:gd name="connsiteX2" fmla="*/ 546793 w 546793"/>
              <a:gd name="connsiteY2" fmla="*/ 0 h 1779047"/>
              <a:gd name="connsiteX3" fmla="*/ 397002 w 546793"/>
              <a:gd name="connsiteY3" fmla="*/ 1573508 h 1779047"/>
              <a:gd name="connsiteX4" fmla="*/ 0 w 546793"/>
              <a:gd name="connsiteY4" fmla="*/ 1779047 h 1779047"/>
              <a:gd name="connsiteX0" fmla="*/ 0 w 546793"/>
              <a:gd name="connsiteY0" fmla="*/ 1779047 h 1779047"/>
              <a:gd name="connsiteX1" fmla="*/ 137089 w 546793"/>
              <a:gd name="connsiteY1" fmla="*/ 203408 h 1779047"/>
              <a:gd name="connsiteX2" fmla="*/ 546793 w 546793"/>
              <a:gd name="connsiteY2" fmla="*/ 0 h 1779047"/>
              <a:gd name="connsiteX3" fmla="*/ 407571 w 546793"/>
              <a:gd name="connsiteY3" fmla="*/ 1588342 h 1779047"/>
              <a:gd name="connsiteX4" fmla="*/ 0 w 546793"/>
              <a:gd name="connsiteY4" fmla="*/ 1779047 h 1779047"/>
              <a:gd name="connsiteX0" fmla="*/ 0 w 551058"/>
              <a:gd name="connsiteY0" fmla="*/ 1804450 h 1804450"/>
              <a:gd name="connsiteX1" fmla="*/ 141354 w 551058"/>
              <a:gd name="connsiteY1" fmla="*/ 203408 h 1804450"/>
              <a:gd name="connsiteX2" fmla="*/ 551058 w 551058"/>
              <a:gd name="connsiteY2" fmla="*/ 0 h 1804450"/>
              <a:gd name="connsiteX3" fmla="*/ 411836 w 551058"/>
              <a:gd name="connsiteY3" fmla="*/ 1588342 h 1804450"/>
              <a:gd name="connsiteX4" fmla="*/ 0 w 551058"/>
              <a:gd name="connsiteY4" fmla="*/ 1804450 h 1804450"/>
              <a:gd name="connsiteX0" fmla="*/ 0 w 492233"/>
              <a:gd name="connsiteY0" fmla="*/ 1730807 h 1730807"/>
              <a:gd name="connsiteX1" fmla="*/ 82529 w 492233"/>
              <a:gd name="connsiteY1" fmla="*/ 203408 h 1730807"/>
              <a:gd name="connsiteX2" fmla="*/ 492233 w 492233"/>
              <a:gd name="connsiteY2" fmla="*/ 0 h 1730807"/>
              <a:gd name="connsiteX3" fmla="*/ 353011 w 492233"/>
              <a:gd name="connsiteY3" fmla="*/ 1588342 h 1730807"/>
              <a:gd name="connsiteX4" fmla="*/ 0 w 492233"/>
              <a:gd name="connsiteY4" fmla="*/ 1730807 h 1730807"/>
              <a:gd name="connsiteX0" fmla="*/ 0 w 454130"/>
              <a:gd name="connsiteY0" fmla="*/ 1738835 h 1738835"/>
              <a:gd name="connsiteX1" fmla="*/ 44426 w 454130"/>
              <a:gd name="connsiteY1" fmla="*/ 203408 h 1738835"/>
              <a:gd name="connsiteX2" fmla="*/ 454130 w 454130"/>
              <a:gd name="connsiteY2" fmla="*/ 0 h 1738835"/>
              <a:gd name="connsiteX3" fmla="*/ 314908 w 454130"/>
              <a:gd name="connsiteY3" fmla="*/ 1588342 h 1738835"/>
              <a:gd name="connsiteX4" fmla="*/ 0 w 454130"/>
              <a:gd name="connsiteY4" fmla="*/ 1738835 h 1738835"/>
              <a:gd name="connsiteX0" fmla="*/ 0 w 454130"/>
              <a:gd name="connsiteY0" fmla="*/ 1738835 h 1738835"/>
              <a:gd name="connsiteX1" fmla="*/ 44426 w 454130"/>
              <a:gd name="connsiteY1" fmla="*/ 203408 h 1738835"/>
              <a:gd name="connsiteX2" fmla="*/ 454130 w 454130"/>
              <a:gd name="connsiteY2" fmla="*/ 0 h 1738835"/>
              <a:gd name="connsiteX3" fmla="*/ 314908 w 454130"/>
              <a:gd name="connsiteY3" fmla="*/ 1588342 h 1738835"/>
              <a:gd name="connsiteX4" fmla="*/ 0 w 454130"/>
              <a:gd name="connsiteY4" fmla="*/ 1738835 h 1738835"/>
              <a:gd name="connsiteX0" fmla="*/ 0 w 503359"/>
              <a:gd name="connsiteY0" fmla="*/ 1740753 h 1740753"/>
              <a:gd name="connsiteX1" fmla="*/ 93655 w 503359"/>
              <a:gd name="connsiteY1" fmla="*/ 203408 h 1740753"/>
              <a:gd name="connsiteX2" fmla="*/ 503359 w 503359"/>
              <a:gd name="connsiteY2" fmla="*/ 0 h 1740753"/>
              <a:gd name="connsiteX3" fmla="*/ 364137 w 503359"/>
              <a:gd name="connsiteY3" fmla="*/ 1588342 h 1740753"/>
              <a:gd name="connsiteX4" fmla="*/ 0 w 503359"/>
              <a:gd name="connsiteY4" fmla="*/ 1740753 h 1740753"/>
              <a:gd name="connsiteX0" fmla="*/ 0 w 485836"/>
              <a:gd name="connsiteY0" fmla="*/ 1682989 h 1682989"/>
              <a:gd name="connsiteX1" fmla="*/ 93655 w 485836"/>
              <a:gd name="connsiteY1" fmla="*/ 145644 h 1682989"/>
              <a:gd name="connsiteX2" fmla="*/ 485836 w 485836"/>
              <a:gd name="connsiteY2" fmla="*/ 0 h 1682989"/>
              <a:gd name="connsiteX3" fmla="*/ 364137 w 485836"/>
              <a:gd name="connsiteY3" fmla="*/ 1530578 h 1682989"/>
              <a:gd name="connsiteX4" fmla="*/ 0 w 485836"/>
              <a:gd name="connsiteY4" fmla="*/ 1682989 h 168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36" h="1682989">
                <a:moveTo>
                  <a:pt x="0" y="1682989"/>
                </a:moveTo>
                <a:lnTo>
                  <a:pt x="93655" y="145644"/>
                </a:lnTo>
                <a:lnTo>
                  <a:pt x="485836" y="0"/>
                </a:lnTo>
                <a:lnTo>
                  <a:pt x="364137" y="1530578"/>
                </a:lnTo>
                <a:lnTo>
                  <a:pt x="0" y="1682989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919">
            <a:off x="3313824" y="2186321"/>
            <a:ext cx="3211930" cy="235876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591323" y="2717039"/>
            <a:ext cx="2603417" cy="1751926"/>
            <a:chOff x="1988004" y="3015333"/>
            <a:chExt cx="3240819" cy="2142793"/>
          </a:xfrm>
        </p:grpSpPr>
        <p:sp>
          <p:nvSpPr>
            <p:cNvPr id="33" name="Parallelogram 6"/>
            <p:cNvSpPr/>
            <p:nvPr/>
          </p:nvSpPr>
          <p:spPr>
            <a:xfrm rot="5233106">
              <a:off x="2452427" y="2550910"/>
              <a:ext cx="2065354" cy="2994199"/>
            </a:xfrm>
            <a:custGeom>
              <a:avLst/>
              <a:gdLst>
                <a:gd name="connsiteX0" fmla="*/ 0 w 2057841"/>
                <a:gd name="connsiteY0" fmla="*/ 2874791 h 2874791"/>
                <a:gd name="connsiteX1" fmla="*/ 516518 w 2057841"/>
                <a:gd name="connsiteY1" fmla="*/ 0 h 2874791"/>
                <a:gd name="connsiteX2" fmla="*/ 2057841 w 2057841"/>
                <a:gd name="connsiteY2" fmla="*/ 0 h 2874791"/>
                <a:gd name="connsiteX3" fmla="*/ 1541323 w 2057841"/>
                <a:gd name="connsiteY3" fmla="*/ 2874791 h 2874791"/>
                <a:gd name="connsiteX4" fmla="*/ 0 w 2057841"/>
                <a:gd name="connsiteY4" fmla="*/ 2874791 h 2874791"/>
                <a:gd name="connsiteX0" fmla="*/ 0 w 1970295"/>
                <a:gd name="connsiteY0" fmla="*/ 2930621 h 2930621"/>
                <a:gd name="connsiteX1" fmla="*/ 428972 w 1970295"/>
                <a:gd name="connsiteY1" fmla="*/ 0 h 2930621"/>
                <a:gd name="connsiteX2" fmla="*/ 1970295 w 1970295"/>
                <a:gd name="connsiteY2" fmla="*/ 0 h 2930621"/>
                <a:gd name="connsiteX3" fmla="*/ 1453777 w 1970295"/>
                <a:gd name="connsiteY3" fmla="*/ 2874791 h 2930621"/>
                <a:gd name="connsiteX4" fmla="*/ 0 w 1970295"/>
                <a:gd name="connsiteY4" fmla="*/ 2930621 h 2930621"/>
                <a:gd name="connsiteX0" fmla="*/ 0 w 1970295"/>
                <a:gd name="connsiteY0" fmla="*/ 2930621 h 2930621"/>
                <a:gd name="connsiteX1" fmla="*/ 387880 w 1970295"/>
                <a:gd name="connsiteY1" fmla="*/ 49579 h 2930621"/>
                <a:gd name="connsiteX2" fmla="*/ 1970295 w 1970295"/>
                <a:gd name="connsiteY2" fmla="*/ 0 h 2930621"/>
                <a:gd name="connsiteX3" fmla="*/ 1453777 w 1970295"/>
                <a:gd name="connsiteY3" fmla="*/ 2874791 h 2930621"/>
                <a:gd name="connsiteX4" fmla="*/ 0 w 1970295"/>
                <a:gd name="connsiteY4" fmla="*/ 2930621 h 2930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295" h="2930621">
                  <a:moveTo>
                    <a:pt x="0" y="2930621"/>
                  </a:moveTo>
                  <a:lnTo>
                    <a:pt x="387880" y="49579"/>
                  </a:lnTo>
                  <a:lnTo>
                    <a:pt x="1970295" y="0"/>
                  </a:lnTo>
                  <a:lnTo>
                    <a:pt x="1453777" y="2874791"/>
                  </a:lnTo>
                  <a:lnTo>
                    <a:pt x="0" y="2930621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solidFill>
                <a:srgbClr val="0000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61397" y="4031087"/>
              <a:ext cx="167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62269" y="4788794"/>
              <a:ext cx="272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885672" y="2380442"/>
            <a:ext cx="1025984" cy="1973923"/>
            <a:chOff x="2872951" y="2095334"/>
            <a:chExt cx="744268" cy="1596245"/>
          </a:xfrm>
        </p:grpSpPr>
        <p:sp>
          <p:nvSpPr>
            <p:cNvPr id="59" name="Parallelogram 8"/>
            <p:cNvSpPr/>
            <p:nvPr/>
          </p:nvSpPr>
          <p:spPr>
            <a:xfrm rot="10228111">
              <a:off x="2872951" y="2439234"/>
              <a:ext cx="344272" cy="1252345"/>
            </a:xfrm>
            <a:custGeom>
              <a:avLst/>
              <a:gdLst>
                <a:gd name="connsiteX0" fmla="*/ 0 w 709679"/>
                <a:gd name="connsiteY0" fmla="*/ 1660283 h 1660283"/>
                <a:gd name="connsiteX1" fmla="*/ 177420 w 709679"/>
                <a:gd name="connsiteY1" fmla="*/ 0 h 1660283"/>
                <a:gd name="connsiteX2" fmla="*/ 709679 w 709679"/>
                <a:gd name="connsiteY2" fmla="*/ 0 h 1660283"/>
                <a:gd name="connsiteX3" fmla="*/ 532259 w 709679"/>
                <a:gd name="connsiteY3" fmla="*/ 1660283 h 1660283"/>
                <a:gd name="connsiteX4" fmla="*/ 0 w 709679"/>
                <a:gd name="connsiteY4" fmla="*/ 1660283 h 1660283"/>
                <a:gd name="connsiteX0" fmla="*/ 0 w 561721"/>
                <a:gd name="connsiteY0" fmla="*/ 1867954 h 1867954"/>
                <a:gd name="connsiteX1" fmla="*/ 29462 w 561721"/>
                <a:gd name="connsiteY1" fmla="*/ 0 h 1867954"/>
                <a:gd name="connsiteX2" fmla="*/ 561721 w 561721"/>
                <a:gd name="connsiteY2" fmla="*/ 0 h 1867954"/>
                <a:gd name="connsiteX3" fmla="*/ 384301 w 561721"/>
                <a:gd name="connsiteY3" fmla="*/ 1660283 h 1867954"/>
                <a:gd name="connsiteX4" fmla="*/ 0 w 561721"/>
                <a:gd name="connsiteY4" fmla="*/ 1867954 h 1867954"/>
                <a:gd name="connsiteX0" fmla="*/ 0 w 561721"/>
                <a:gd name="connsiteY0" fmla="*/ 1867954 h 1867954"/>
                <a:gd name="connsiteX1" fmla="*/ 29462 w 561721"/>
                <a:gd name="connsiteY1" fmla="*/ 0 h 1867954"/>
                <a:gd name="connsiteX2" fmla="*/ 561721 w 561721"/>
                <a:gd name="connsiteY2" fmla="*/ 0 h 1867954"/>
                <a:gd name="connsiteX3" fmla="*/ 397002 w 561721"/>
                <a:gd name="connsiteY3" fmla="*/ 1662415 h 1867954"/>
                <a:gd name="connsiteX4" fmla="*/ 0 w 561721"/>
                <a:gd name="connsiteY4" fmla="*/ 1867954 h 1867954"/>
                <a:gd name="connsiteX0" fmla="*/ 0 w 546793"/>
                <a:gd name="connsiteY0" fmla="*/ 1867954 h 1867954"/>
                <a:gd name="connsiteX1" fmla="*/ 29462 w 546793"/>
                <a:gd name="connsiteY1" fmla="*/ 0 h 1867954"/>
                <a:gd name="connsiteX2" fmla="*/ 546793 w 546793"/>
                <a:gd name="connsiteY2" fmla="*/ 88907 h 1867954"/>
                <a:gd name="connsiteX3" fmla="*/ 397002 w 546793"/>
                <a:gd name="connsiteY3" fmla="*/ 1662415 h 1867954"/>
                <a:gd name="connsiteX4" fmla="*/ 0 w 546793"/>
                <a:gd name="connsiteY4" fmla="*/ 1867954 h 1867954"/>
                <a:gd name="connsiteX0" fmla="*/ 0 w 546793"/>
                <a:gd name="connsiteY0" fmla="*/ 1785255 h 1785255"/>
                <a:gd name="connsiteX1" fmla="*/ 133108 w 546793"/>
                <a:gd name="connsiteY1" fmla="*/ 0 h 1785255"/>
                <a:gd name="connsiteX2" fmla="*/ 546793 w 546793"/>
                <a:gd name="connsiteY2" fmla="*/ 6208 h 1785255"/>
                <a:gd name="connsiteX3" fmla="*/ 397002 w 546793"/>
                <a:gd name="connsiteY3" fmla="*/ 1579716 h 1785255"/>
                <a:gd name="connsiteX4" fmla="*/ 0 w 546793"/>
                <a:gd name="connsiteY4" fmla="*/ 1785255 h 1785255"/>
                <a:gd name="connsiteX0" fmla="*/ 0 w 546793"/>
                <a:gd name="connsiteY0" fmla="*/ 1779047 h 1779047"/>
                <a:gd name="connsiteX1" fmla="*/ 135051 w 546793"/>
                <a:gd name="connsiteY1" fmla="*/ 137769 h 1779047"/>
                <a:gd name="connsiteX2" fmla="*/ 546793 w 546793"/>
                <a:gd name="connsiteY2" fmla="*/ 0 h 1779047"/>
                <a:gd name="connsiteX3" fmla="*/ 397002 w 546793"/>
                <a:gd name="connsiteY3" fmla="*/ 1573508 h 1779047"/>
                <a:gd name="connsiteX4" fmla="*/ 0 w 546793"/>
                <a:gd name="connsiteY4" fmla="*/ 1779047 h 1779047"/>
                <a:gd name="connsiteX0" fmla="*/ 0 w 546793"/>
                <a:gd name="connsiteY0" fmla="*/ 1779047 h 1779047"/>
                <a:gd name="connsiteX1" fmla="*/ 137089 w 546793"/>
                <a:gd name="connsiteY1" fmla="*/ 203408 h 1779047"/>
                <a:gd name="connsiteX2" fmla="*/ 546793 w 546793"/>
                <a:gd name="connsiteY2" fmla="*/ 0 h 1779047"/>
                <a:gd name="connsiteX3" fmla="*/ 397002 w 546793"/>
                <a:gd name="connsiteY3" fmla="*/ 1573508 h 1779047"/>
                <a:gd name="connsiteX4" fmla="*/ 0 w 546793"/>
                <a:gd name="connsiteY4" fmla="*/ 1779047 h 1779047"/>
                <a:gd name="connsiteX0" fmla="*/ 0 w 546793"/>
                <a:gd name="connsiteY0" fmla="*/ 1779047 h 1779047"/>
                <a:gd name="connsiteX1" fmla="*/ 137089 w 546793"/>
                <a:gd name="connsiteY1" fmla="*/ 203408 h 1779047"/>
                <a:gd name="connsiteX2" fmla="*/ 546793 w 546793"/>
                <a:gd name="connsiteY2" fmla="*/ 0 h 1779047"/>
                <a:gd name="connsiteX3" fmla="*/ 407571 w 546793"/>
                <a:gd name="connsiteY3" fmla="*/ 1588342 h 1779047"/>
                <a:gd name="connsiteX4" fmla="*/ 0 w 546793"/>
                <a:gd name="connsiteY4" fmla="*/ 1779047 h 1779047"/>
                <a:gd name="connsiteX0" fmla="*/ 0 w 551058"/>
                <a:gd name="connsiteY0" fmla="*/ 1804450 h 1804450"/>
                <a:gd name="connsiteX1" fmla="*/ 141354 w 551058"/>
                <a:gd name="connsiteY1" fmla="*/ 203408 h 1804450"/>
                <a:gd name="connsiteX2" fmla="*/ 551058 w 551058"/>
                <a:gd name="connsiteY2" fmla="*/ 0 h 1804450"/>
                <a:gd name="connsiteX3" fmla="*/ 411836 w 551058"/>
                <a:gd name="connsiteY3" fmla="*/ 1588342 h 1804450"/>
                <a:gd name="connsiteX4" fmla="*/ 0 w 551058"/>
                <a:gd name="connsiteY4" fmla="*/ 1804450 h 1804450"/>
                <a:gd name="connsiteX0" fmla="*/ 0 w 492233"/>
                <a:gd name="connsiteY0" fmla="*/ 1730807 h 1730807"/>
                <a:gd name="connsiteX1" fmla="*/ 82529 w 492233"/>
                <a:gd name="connsiteY1" fmla="*/ 203408 h 1730807"/>
                <a:gd name="connsiteX2" fmla="*/ 492233 w 492233"/>
                <a:gd name="connsiteY2" fmla="*/ 0 h 1730807"/>
                <a:gd name="connsiteX3" fmla="*/ 353011 w 492233"/>
                <a:gd name="connsiteY3" fmla="*/ 1588342 h 1730807"/>
                <a:gd name="connsiteX4" fmla="*/ 0 w 492233"/>
                <a:gd name="connsiteY4" fmla="*/ 1730807 h 1730807"/>
                <a:gd name="connsiteX0" fmla="*/ 0 w 454130"/>
                <a:gd name="connsiteY0" fmla="*/ 1738835 h 1738835"/>
                <a:gd name="connsiteX1" fmla="*/ 44426 w 454130"/>
                <a:gd name="connsiteY1" fmla="*/ 203408 h 1738835"/>
                <a:gd name="connsiteX2" fmla="*/ 454130 w 454130"/>
                <a:gd name="connsiteY2" fmla="*/ 0 h 1738835"/>
                <a:gd name="connsiteX3" fmla="*/ 314908 w 454130"/>
                <a:gd name="connsiteY3" fmla="*/ 1588342 h 1738835"/>
                <a:gd name="connsiteX4" fmla="*/ 0 w 454130"/>
                <a:gd name="connsiteY4" fmla="*/ 1738835 h 1738835"/>
                <a:gd name="connsiteX0" fmla="*/ 0 w 454130"/>
                <a:gd name="connsiteY0" fmla="*/ 1738835 h 1738835"/>
                <a:gd name="connsiteX1" fmla="*/ 44426 w 454130"/>
                <a:gd name="connsiteY1" fmla="*/ 203408 h 1738835"/>
                <a:gd name="connsiteX2" fmla="*/ 454130 w 454130"/>
                <a:gd name="connsiteY2" fmla="*/ 0 h 1738835"/>
                <a:gd name="connsiteX3" fmla="*/ 314908 w 454130"/>
                <a:gd name="connsiteY3" fmla="*/ 1588342 h 1738835"/>
                <a:gd name="connsiteX4" fmla="*/ 0 w 454130"/>
                <a:gd name="connsiteY4" fmla="*/ 1738835 h 1738835"/>
                <a:gd name="connsiteX0" fmla="*/ 0 w 503359"/>
                <a:gd name="connsiteY0" fmla="*/ 1740753 h 1740753"/>
                <a:gd name="connsiteX1" fmla="*/ 93655 w 503359"/>
                <a:gd name="connsiteY1" fmla="*/ 203408 h 1740753"/>
                <a:gd name="connsiteX2" fmla="*/ 503359 w 503359"/>
                <a:gd name="connsiteY2" fmla="*/ 0 h 1740753"/>
                <a:gd name="connsiteX3" fmla="*/ 364137 w 503359"/>
                <a:gd name="connsiteY3" fmla="*/ 1588342 h 1740753"/>
                <a:gd name="connsiteX4" fmla="*/ 0 w 503359"/>
                <a:gd name="connsiteY4" fmla="*/ 1740753 h 1740753"/>
                <a:gd name="connsiteX0" fmla="*/ 0 w 485836"/>
                <a:gd name="connsiteY0" fmla="*/ 1682989 h 1682989"/>
                <a:gd name="connsiteX1" fmla="*/ 93655 w 485836"/>
                <a:gd name="connsiteY1" fmla="*/ 145644 h 1682989"/>
                <a:gd name="connsiteX2" fmla="*/ 485836 w 485836"/>
                <a:gd name="connsiteY2" fmla="*/ 0 h 1682989"/>
                <a:gd name="connsiteX3" fmla="*/ 364137 w 485836"/>
                <a:gd name="connsiteY3" fmla="*/ 1530578 h 1682989"/>
                <a:gd name="connsiteX4" fmla="*/ 0 w 485836"/>
                <a:gd name="connsiteY4" fmla="*/ 1682989 h 168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836" h="1682989">
                  <a:moveTo>
                    <a:pt x="0" y="1682989"/>
                  </a:moveTo>
                  <a:lnTo>
                    <a:pt x="93655" y="145644"/>
                  </a:lnTo>
                  <a:lnTo>
                    <a:pt x="485836" y="0"/>
                  </a:lnTo>
                  <a:lnTo>
                    <a:pt x="364137" y="1530578"/>
                  </a:lnTo>
                  <a:lnTo>
                    <a:pt x="0" y="1682989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05095" y="2612117"/>
              <a:ext cx="412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927427" y="2095334"/>
              <a:ext cx="412124" cy="344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80325" y="2511380"/>
            <a:ext cx="2781837" cy="588273"/>
            <a:chOff x="1154118" y="1349621"/>
            <a:chExt cx="3389977" cy="668207"/>
          </a:xfrm>
        </p:grpSpPr>
        <p:sp>
          <p:nvSpPr>
            <p:cNvPr id="44" name="Parallelogram 9"/>
            <p:cNvSpPr/>
            <p:nvPr/>
          </p:nvSpPr>
          <p:spPr>
            <a:xfrm>
              <a:off x="1154118" y="1349621"/>
              <a:ext cx="3254084" cy="487432"/>
            </a:xfrm>
            <a:custGeom>
              <a:avLst/>
              <a:gdLst>
                <a:gd name="connsiteX0" fmla="*/ 0 w 3361293"/>
                <a:gd name="connsiteY0" fmla="*/ 489468 h 489468"/>
                <a:gd name="connsiteX1" fmla="*/ 122367 w 3361293"/>
                <a:gd name="connsiteY1" fmla="*/ 0 h 489468"/>
                <a:gd name="connsiteX2" fmla="*/ 3361293 w 3361293"/>
                <a:gd name="connsiteY2" fmla="*/ 0 h 489468"/>
                <a:gd name="connsiteX3" fmla="*/ 3238926 w 3361293"/>
                <a:gd name="connsiteY3" fmla="*/ 489468 h 489468"/>
                <a:gd name="connsiteX4" fmla="*/ 0 w 3361293"/>
                <a:gd name="connsiteY4" fmla="*/ 489468 h 489468"/>
                <a:gd name="connsiteX0" fmla="*/ 0 w 3361293"/>
                <a:gd name="connsiteY0" fmla="*/ 489468 h 489468"/>
                <a:gd name="connsiteX1" fmla="*/ 212519 w 3361293"/>
                <a:gd name="connsiteY1" fmla="*/ 90152 h 489468"/>
                <a:gd name="connsiteX2" fmla="*/ 3361293 w 3361293"/>
                <a:gd name="connsiteY2" fmla="*/ 0 h 489468"/>
                <a:gd name="connsiteX3" fmla="*/ 3238926 w 3361293"/>
                <a:gd name="connsiteY3" fmla="*/ 489468 h 489468"/>
                <a:gd name="connsiteX4" fmla="*/ 0 w 3361293"/>
                <a:gd name="connsiteY4" fmla="*/ 489468 h 489468"/>
                <a:gd name="connsiteX0" fmla="*/ 0 w 3361293"/>
                <a:gd name="connsiteY0" fmla="*/ 489468 h 489468"/>
                <a:gd name="connsiteX1" fmla="*/ 251156 w 3361293"/>
                <a:gd name="connsiteY1" fmla="*/ 141667 h 489468"/>
                <a:gd name="connsiteX2" fmla="*/ 3361293 w 3361293"/>
                <a:gd name="connsiteY2" fmla="*/ 0 h 489468"/>
                <a:gd name="connsiteX3" fmla="*/ 3238926 w 3361293"/>
                <a:gd name="connsiteY3" fmla="*/ 489468 h 489468"/>
                <a:gd name="connsiteX4" fmla="*/ 0 w 3361293"/>
                <a:gd name="connsiteY4" fmla="*/ 489468 h 489468"/>
                <a:gd name="connsiteX0" fmla="*/ 0 w 3361293"/>
                <a:gd name="connsiteY0" fmla="*/ 489468 h 708409"/>
                <a:gd name="connsiteX1" fmla="*/ 251156 w 3361293"/>
                <a:gd name="connsiteY1" fmla="*/ 141667 h 708409"/>
                <a:gd name="connsiteX2" fmla="*/ 3361293 w 3361293"/>
                <a:gd name="connsiteY2" fmla="*/ 0 h 708409"/>
                <a:gd name="connsiteX3" fmla="*/ 2916954 w 3361293"/>
                <a:gd name="connsiteY3" fmla="*/ 708409 h 708409"/>
                <a:gd name="connsiteX4" fmla="*/ 0 w 3361293"/>
                <a:gd name="connsiteY4" fmla="*/ 489468 h 708409"/>
                <a:gd name="connsiteX0" fmla="*/ 0 w 3322656"/>
                <a:gd name="connsiteY0" fmla="*/ 347801 h 566742"/>
                <a:gd name="connsiteX1" fmla="*/ 251156 w 3322656"/>
                <a:gd name="connsiteY1" fmla="*/ 0 h 566742"/>
                <a:gd name="connsiteX2" fmla="*/ 3322656 w 3322656"/>
                <a:gd name="connsiteY2" fmla="*/ 334852 h 566742"/>
                <a:gd name="connsiteX3" fmla="*/ 2916954 w 3322656"/>
                <a:gd name="connsiteY3" fmla="*/ 566742 h 566742"/>
                <a:gd name="connsiteX4" fmla="*/ 0 w 3322656"/>
                <a:gd name="connsiteY4" fmla="*/ 347801 h 566742"/>
                <a:gd name="connsiteX0" fmla="*/ 0 w 3322656"/>
                <a:gd name="connsiteY0" fmla="*/ 244770 h 463711"/>
                <a:gd name="connsiteX1" fmla="*/ 251156 w 3322656"/>
                <a:gd name="connsiteY1" fmla="*/ 0 h 463711"/>
                <a:gd name="connsiteX2" fmla="*/ 3322656 w 3322656"/>
                <a:gd name="connsiteY2" fmla="*/ 231821 h 463711"/>
                <a:gd name="connsiteX3" fmla="*/ 2916954 w 3322656"/>
                <a:gd name="connsiteY3" fmla="*/ 463711 h 463711"/>
                <a:gd name="connsiteX4" fmla="*/ 0 w 3322656"/>
                <a:gd name="connsiteY4" fmla="*/ 244770 h 463711"/>
                <a:gd name="connsiteX0" fmla="*/ 0 w 3322656"/>
                <a:gd name="connsiteY0" fmla="*/ 221495 h 440436"/>
                <a:gd name="connsiteX1" fmla="*/ 277474 w 3322656"/>
                <a:gd name="connsiteY1" fmla="*/ 0 h 440436"/>
                <a:gd name="connsiteX2" fmla="*/ 3322656 w 3322656"/>
                <a:gd name="connsiteY2" fmla="*/ 208546 h 440436"/>
                <a:gd name="connsiteX3" fmla="*/ 2916954 w 3322656"/>
                <a:gd name="connsiteY3" fmla="*/ 440436 h 440436"/>
                <a:gd name="connsiteX4" fmla="*/ 0 w 3322656"/>
                <a:gd name="connsiteY4" fmla="*/ 221495 h 440436"/>
                <a:gd name="connsiteX0" fmla="*/ 0 w 3309497"/>
                <a:gd name="connsiteY0" fmla="*/ 221495 h 440436"/>
                <a:gd name="connsiteX1" fmla="*/ 277474 w 3309497"/>
                <a:gd name="connsiteY1" fmla="*/ 0 h 440436"/>
                <a:gd name="connsiteX2" fmla="*/ 3309497 w 3309497"/>
                <a:gd name="connsiteY2" fmla="*/ 220184 h 440436"/>
                <a:gd name="connsiteX3" fmla="*/ 2916954 w 3309497"/>
                <a:gd name="connsiteY3" fmla="*/ 440436 h 440436"/>
                <a:gd name="connsiteX4" fmla="*/ 0 w 3309497"/>
                <a:gd name="connsiteY4" fmla="*/ 221495 h 440436"/>
                <a:gd name="connsiteX0" fmla="*/ 0 w 3283506"/>
                <a:gd name="connsiteY0" fmla="*/ 221495 h 440436"/>
                <a:gd name="connsiteX1" fmla="*/ 277474 w 3283506"/>
                <a:gd name="connsiteY1" fmla="*/ 0 h 440436"/>
                <a:gd name="connsiteX2" fmla="*/ 3283506 w 3283506"/>
                <a:gd name="connsiteY2" fmla="*/ 231821 h 440436"/>
                <a:gd name="connsiteX3" fmla="*/ 2916954 w 3283506"/>
                <a:gd name="connsiteY3" fmla="*/ 440436 h 440436"/>
                <a:gd name="connsiteX4" fmla="*/ 0 w 3283506"/>
                <a:gd name="connsiteY4" fmla="*/ 221495 h 440436"/>
                <a:gd name="connsiteX0" fmla="*/ 0 w 3283506"/>
                <a:gd name="connsiteY0" fmla="*/ 221495 h 440436"/>
                <a:gd name="connsiteX1" fmla="*/ 277474 w 3283506"/>
                <a:gd name="connsiteY1" fmla="*/ 0 h 440436"/>
                <a:gd name="connsiteX2" fmla="*/ 3283506 w 3283506"/>
                <a:gd name="connsiteY2" fmla="*/ 231821 h 440436"/>
                <a:gd name="connsiteX3" fmla="*/ 2916954 w 3283506"/>
                <a:gd name="connsiteY3" fmla="*/ 440436 h 440436"/>
                <a:gd name="connsiteX4" fmla="*/ 0 w 3283506"/>
                <a:gd name="connsiteY4" fmla="*/ 221495 h 44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3506" h="440436">
                  <a:moveTo>
                    <a:pt x="0" y="221495"/>
                  </a:moveTo>
                  <a:lnTo>
                    <a:pt x="277474" y="0"/>
                  </a:lnTo>
                  <a:lnTo>
                    <a:pt x="3283506" y="231821"/>
                  </a:lnTo>
                  <a:lnTo>
                    <a:pt x="2916954" y="440436"/>
                  </a:lnTo>
                  <a:lnTo>
                    <a:pt x="0" y="221495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solidFill>
                <a:srgbClr val="E818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4108" y="1648496"/>
              <a:ext cx="321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22124" y="1569076"/>
              <a:ext cx="321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503833" y="5215945"/>
            <a:ext cx="207349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দুই পৃষ্ঠের ক্ষেত্রফল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bc+bc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dirty="0" smtClean="0">
                <a:latin typeface="+mj-lt"/>
                <a:cs typeface="NikoshBAN" panose="02000000000000000000" pitchFamily="2" charset="0"/>
              </a:rPr>
              <a:t>2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46386" y="3243330"/>
            <a:ext cx="199836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দুই পৃষ্ঠের ক্ষেত্রফল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ab+ab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dirty="0" smtClean="0">
                <a:latin typeface="+mj-lt"/>
                <a:cs typeface="NikoshBAN" panose="02000000000000000000" pitchFamily="2" charset="0"/>
              </a:rPr>
              <a:t>2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03184" y="1440288"/>
            <a:ext cx="204988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দুই পৃষ্ঠের ক্ষেত্রফল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ac+ac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dirty="0" smtClean="0">
                <a:latin typeface="+mj-lt"/>
                <a:cs typeface="NikoshBAN" panose="02000000000000000000" pitchFamily="2" charset="0"/>
              </a:rPr>
              <a:t>2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ac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464418" y="4492581"/>
                <a:ext cx="2202286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সমগ্রপৃষ্ঠের ক্ষেত্রফল </a:t>
                </a:r>
                <a:r>
                  <a:rPr lang="en-US" dirty="0" smtClean="0">
                    <a:latin typeface="+mj-lt"/>
                    <a:cs typeface="NikoshBAN" panose="02000000000000000000" pitchFamily="2" charset="0"/>
                  </a:rPr>
                  <a:t>2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ab+bc+ca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418" y="4492581"/>
                <a:ext cx="2202286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2210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5022762" y="3812147"/>
            <a:ext cx="1996224" cy="11977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928056" y="1852412"/>
            <a:ext cx="49369" cy="26423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5035639" y="5100033"/>
            <a:ext cx="1661377" cy="3875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2590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0.36029 -0.1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3806 -0.289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3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185 L 0.2875 0.13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06471 -0.441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0.05599 -0.230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4625 0.16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" grpId="0" animBg="1"/>
      <p:bldP spid="30" grpId="0" animBg="1"/>
      <p:bldP spid="3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/>
          <p:cNvSpPr/>
          <p:nvPr/>
        </p:nvSpPr>
        <p:spPr>
          <a:xfrm>
            <a:off x="4463908" y="618313"/>
            <a:ext cx="1622738" cy="1429555"/>
          </a:xfrm>
          <a:prstGeom prst="teardrop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AFBD-1485-4872-9666-BBDDA6BCA769}" type="datetime2">
              <a:rPr lang="en-US" smtClean="0"/>
              <a:pPr/>
              <a:t>Friday, May 29, 2020</a:t>
            </a:fld>
            <a:endParaRPr lang="en-US" dirty="0"/>
          </a:p>
        </p:txBody>
      </p:sp>
      <p:sp>
        <p:nvSpPr>
          <p:cNvPr id="3" name="Teardrop 2"/>
          <p:cNvSpPr/>
          <p:nvPr/>
        </p:nvSpPr>
        <p:spPr>
          <a:xfrm>
            <a:off x="5768967" y="683347"/>
            <a:ext cx="1622738" cy="1429555"/>
          </a:xfrm>
          <a:prstGeom prst="teardrop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ardrop 3"/>
          <p:cNvSpPr/>
          <p:nvPr/>
        </p:nvSpPr>
        <p:spPr>
          <a:xfrm>
            <a:off x="7151778" y="493205"/>
            <a:ext cx="1622738" cy="1429555"/>
          </a:xfrm>
          <a:prstGeom prst="teardrop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79805" y="2238010"/>
            <a:ext cx="3201062" cy="2024561"/>
            <a:chOff x="4758238" y="2080016"/>
            <a:chExt cx="3126212" cy="21339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0409" y="2080016"/>
              <a:ext cx="2538278" cy="202834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15938136">
              <a:off x="4292832" y="2777760"/>
              <a:ext cx="1330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উচ্চতা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smtClean="0">
                  <a:latin typeface="+mj-lt"/>
                  <a:cs typeface="NikoshBAN" panose="02000000000000000000" pitchFamily="2" charset="0"/>
                </a:rPr>
                <a:t>8</a:t>
              </a:r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smtClean="0">
                  <a:latin typeface="+mj-lt"/>
                  <a:cs typeface="NikoshBAN" panose="02000000000000000000" pitchFamily="2" charset="0"/>
                </a:rPr>
                <a:t>m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8510017">
              <a:off x="7130603" y="3460123"/>
              <a:ext cx="11075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প্রস্থ </a:t>
              </a:r>
              <a:r>
                <a:rPr lang="en-US" sz="2000" dirty="0" smtClean="0">
                  <a:latin typeface="+mj-lt"/>
                  <a:cs typeface="NikoshBAN" panose="02000000000000000000" pitchFamily="2" charset="0"/>
                </a:rPr>
                <a:t>1</a:t>
              </a:r>
              <a:r>
                <a:rPr lang="bn-IN" sz="2000" dirty="0" smtClean="0">
                  <a:latin typeface="+mj-lt"/>
                  <a:cs typeface="NikoshBAN" panose="02000000000000000000" pitchFamily="2" charset="0"/>
                </a:rPr>
                <a:t>০</a:t>
              </a:r>
              <a:r>
                <a:rPr lang="en-US" sz="2000" dirty="0" smtClean="0">
                  <a:latin typeface="+mj-lt"/>
                  <a:cs typeface="NikoshBAN" panose="02000000000000000000" pitchFamily="2" charset="0"/>
                </a:rPr>
                <a:t>m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228822" y="3477296"/>
              <a:ext cx="1815922" cy="46363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669313">
              <a:off x="5267459" y="3696236"/>
              <a:ext cx="11075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দৈর্ঘ্য </a:t>
              </a:r>
              <a:r>
                <a:rPr lang="en-US" sz="2000" dirty="0" smtClean="0">
                  <a:latin typeface="+mj-lt"/>
                  <a:cs typeface="NikoshBAN" panose="02000000000000000000" pitchFamily="2" charset="0"/>
                </a:rPr>
                <a:t>15m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125792" y="2614411"/>
              <a:ext cx="51515" cy="82424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7160653" y="3348507"/>
              <a:ext cx="528034" cy="59242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853978" y="4605567"/>
            <a:ext cx="565382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বাক্সটির বাইরের মাপ চিত্রে দেওয়া আছে।যদি বাক্সটির পুরত্ব 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1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 হয় তাহলে অভ্যন্তরীন তলের ক্ষেত্রফল নির্ণয় কর।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9831001" y="1164010"/>
            <a:ext cx="1719618" cy="996286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সময়-৮ </a:t>
            </a:r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মিনিট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764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00"/>
                            </p:stCondLst>
                            <p:childTnLst>
                              <p:par>
                                <p:cTn id="33" presetID="3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F3C7-2B37-43C5-8F36-02DCDBEF248C}" type="datetime3">
              <a:rPr lang="en-US" smtClean="0"/>
              <a:t>29 May 2020</a:t>
            </a:fld>
            <a:endParaRPr lang="en-US"/>
          </a:p>
        </p:txBody>
      </p:sp>
      <p:sp>
        <p:nvSpPr>
          <p:cNvPr id="3" name="Cube 2"/>
          <p:cNvSpPr/>
          <p:nvPr/>
        </p:nvSpPr>
        <p:spPr>
          <a:xfrm>
            <a:off x="5063319" y="730252"/>
            <a:ext cx="3589361" cy="978794"/>
          </a:xfrm>
          <a:prstGeom prst="cube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অর্জন যাচাই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3320" y="3655869"/>
            <a:ext cx="7083379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 কাকে বলে?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ঘনবস্তুর আয়তন নির্ণয়ের সুত্র কি।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আয়তকার ঘনবস্তুর কর্ণের দৈর্ঘ্য নির্ণয়ের সুত্র বল।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আয়তকার ঘনবস্তুর সমগ্র পৃষ্ঠের ক্ষেত্রফল নির্ণয়ের সুত্র কি?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122225" y="2154466"/>
            <a:ext cx="5056497" cy="68749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 পারবে,প্রথমে আগে হাত তুলবে,তারপর বলবে।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30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8879385" y="6134458"/>
            <a:ext cx="2794000" cy="498475"/>
          </a:xfrm>
        </p:spPr>
        <p:txBody>
          <a:bodyPr/>
          <a:lstStyle/>
          <a:p>
            <a:fld id="{0E28DC52-4507-46A2-9EC2-CE447989A568}" type="datetime2">
              <a:rPr lang="en-GB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Friday, 29 May 2020</a:t>
            </a:fld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4039" y="888643"/>
            <a:ext cx="5512157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সংক্রান্ত তোমাদের আর কোন প্রশ্ন থাকলে বলতে পারো।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7313" y="2550017"/>
            <a:ext cx="785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00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repeatCount="3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AFBD-1485-4872-9666-BBDDA6BCA769}" type="datetime2">
              <a:rPr lang="en-US" smtClean="0"/>
              <a:pPr/>
              <a:t>Friday, May 29, 2020</a:t>
            </a:fld>
            <a:endParaRPr lang="en-US" dirty="0"/>
          </a:p>
        </p:txBody>
      </p:sp>
      <p:sp>
        <p:nvSpPr>
          <p:cNvPr id="3" name="Cube 2"/>
          <p:cNvSpPr/>
          <p:nvPr/>
        </p:nvSpPr>
        <p:spPr>
          <a:xfrm>
            <a:off x="5076969" y="655093"/>
            <a:ext cx="2606722" cy="1091821"/>
          </a:xfrm>
          <a:prstGeom prst="cub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6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n w="0">
                <a:noFill/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734" y="878592"/>
            <a:ext cx="2595492" cy="1332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55" y="1680508"/>
            <a:ext cx="1101772" cy="1528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6968" y="2604607"/>
            <a:ext cx="8255358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আয়তকার ঘনবস্তু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48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বর্গমিটার ক্ষেত্রফল বিশিষ্ট ভূমির উপর দন্ডায়মান।।এর উচ্চতা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3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মিটার এবং কর্ণের দৈর্ঘ্য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13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মিটার।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ঘনবস্তুটির আয়তন নির্ণয় কর।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ঘনবস্তুটির দৈর্ঘ্য ও প্রস্থ নির্ণয় কর।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 বর্গমিটার 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50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টাকা হিসাবে ঐ ঘনবস্তুর সম্পুর্ন পৃষ্ঠ সীসার প্রলেপ দিতে মোট কত খরচ হবে?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1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86" y="1679357"/>
            <a:ext cx="2918062" cy="3501674"/>
          </a:xfrm>
          <a:prstGeom prst="rect">
            <a:avLst/>
          </a:prstGeom>
        </p:spPr>
      </p:pic>
      <p:sp>
        <p:nvSpPr>
          <p:cNvPr id="9" name="Decagon 8"/>
          <p:cNvSpPr/>
          <p:nvPr/>
        </p:nvSpPr>
        <p:spPr>
          <a:xfrm>
            <a:off x="4369558" y="1912963"/>
            <a:ext cx="2811438" cy="2456597"/>
          </a:xfrm>
          <a:prstGeom prst="decagon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থাকা হয় যেন।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AFBD-1485-4872-9666-BBDDA6BCA769}" type="datetime2">
              <a:rPr lang="en-US" smtClean="0"/>
              <a:pPr/>
              <a:t>Friday, May 29, 2020</a:t>
            </a:fld>
            <a:endParaRPr lang="en-US" dirty="0"/>
          </a:p>
        </p:txBody>
      </p:sp>
      <p:sp>
        <p:nvSpPr>
          <p:cNvPr id="8" name="Decagon 7"/>
          <p:cNvSpPr/>
          <p:nvPr/>
        </p:nvSpPr>
        <p:spPr>
          <a:xfrm>
            <a:off x="4340950" y="1914337"/>
            <a:ext cx="2811438" cy="2456597"/>
          </a:xfrm>
          <a:prstGeom prst="decagon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ধন্যবাদ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5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0.23047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698639" y="2070836"/>
            <a:ext cx="18553" cy="2304125"/>
          </a:xfrm>
          <a:prstGeom prst="line">
            <a:avLst/>
          </a:prstGeom>
          <a:ln w="92075">
            <a:solidFill>
              <a:srgbClr val="FF0000"/>
            </a:solidFill>
            <a:headEnd type="diamond"/>
            <a:tailEnd type="oval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478702" y="1385344"/>
            <a:ext cx="3739487" cy="3575712"/>
            <a:chOff x="2620370" y="1501254"/>
            <a:chExt cx="3739487" cy="3575712"/>
          </a:xfrm>
        </p:grpSpPr>
        <p:sp>
          <p:nvSpPr>
            <p:cNvPr id="2" name="Frame 1"/>
            <p:cNvSpPr/>
            <p:nvPr/>
          </p:nvSpPr>
          <p:spPr>
            <a:xfrm>
              <a:off x="2620370" y="1820267"/>
              <a:ext cx="3739487" cy="3256699"/>
            </a:xfrm>
            <a:prstGeom prst="frame">
              <a:avLst/>
            </a:prstGeom>
            <a:solidFill>
              <a:srgbClr val="E70B4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isometricOffAxis1Right"/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 সফিউর রহমান</a:t>
              </a:r>
            </a:p>
            <a:p>
              <a:pPr algn="just"/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pPr algn="just"/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বীরজোয়ান উচ্চ বিদ্যালয়</a:t>
              </a:r>
            </a:p>
            <a:p>
              <a:pPr algn="just"/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নিয়ামতপুর,নওগাঁ</a:t>
              </a:r>
            </a:p>
            <a:p>
              <a:pPr algn="just"/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আইডি নং- ৭৩৪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2978056" y="1501254"/>
              <a:ext cx="2863186" cy="389456"/>
            </a:xfrm>
            <a:prstGeom prst="line">
              <a:avLst/>
            </a:prstGeom>
            <a:ln w="92075">
              <a:solidFill>
                <a:srgbClr val="51CD25"/>
              </a:solidFill>
              <a:headEnd type="diamond"/>
              <a:tailEnd type="oval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7-Point Star 15"/>
          <p:cNvSpPr/>
          <p:nvPr/>
        </p:nvSpPr>
        <p:spPr>
          <a:xfrm>
            <a:off x="6053145" y="716727"/>
            <a:ext cx="1328737" cy="1257300"/>
          </a:xfrm>
          <a:prstGeom prst="star7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99500" y="6222716"/>
            <a:ext cx="3492500" cy="365125"/>
          </a:xfrm>
        </p:spPr>
        <p:txBody>
          <a:bodyPr/>
          <a:lstStyle/>
          <a:p>
            <a:fld id="{828A2554-2696-41CD-9509-C50853A5C6D2}" type="datetime3">
              <a:rPr lang="en-US" b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 May 2020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011952" y="1469421"/>
            <a:ext cx="3936810" cy="3353422"/>
            <a:chOff x="7011952" y="1469421"/>
            <a:chExt cx="3936810" cy="3353422"/>
          </a:xfrm>
        </p:grpSpPr>
        <p:grpSp>
          <p:nvGrpSpPr>
            <p:cNvPr id="9" name="Group 8"/>
            <p:cNvGrpSpPr/>
            <p:nvPr/>
          </p:nvGrpSpPr>
          <p:grpSpPr>
            <a:xfrm>
              <a:off x="7011952" y="1469421"/>
              <a:ext cx="3936810" cy="3353422"/>
              <a:chOff x="7153620" y="1585331"/>
              <a:chExt cx="3936810" cy="3353422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7153620" y="1854359"/>
                <a:ext cx="3936810" cy="3084394"/>
              </a:xfrm>
              <a:prstGeom prst="fram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perspectiveLeft"/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just"/>
                <a:r>
                  <a:rPr lang="bn-IN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বিষয়ঃগণিত</a:t>
                </a:r>
              </a:p>
              <a:p>
                <a:pPr algn="just"/>
                <a:r>
                  <a:rPr lang="bn-IN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শ্রেণিঃনবম/দশম</a:t>
                </a:r>
              </a:p>
              <a:p>
                <a:pPr algn="just"/>
                <a:r>
                  <a:rPr lang="bn-IN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অধ্যায়ঃ১৬ (পরিমিতি)</a:t>
                </a:r>
              </a:p>
              <a:p>
                <a:pPr algn="just"/>
                <a:r>
                  <a:rPr lang="en-US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IN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সময়ঃ৫০মিনিট</a:t>
                </a:r>
              </a:p>
              <a:p>
                <a:pPr algn="just"/>
                <a:r>
                  <a:rPr lang="bn-IN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IN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তাং-১৮/০৫/২০</a:t>
                </a:r>
                <a:r>
                  <a:rPr lang="en-US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২০</a:t>
                </a:r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H="1">
                <a:off x="7658320" y="1585331"/>
                <a:ext cx="3111688" cy="109182"/>
              </a:xfrm>
              <a:prstGeom prst="line">
                <a:avLst/>
              </a:prstGeom>
              <a:solidFill>
                <a:srgbClr val="00B050"/>
              </a:solidFill>
              <a:ln w="92075">
                <a:solidFill>
                  <a:srgbClr val="7030A0"/>
                </a:solidFill>
                <a:headEnd type="oval" w="med" len="med"/>
                <a:tailEnd type="diamond" w="med" len="me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44" y="2192351"/>
              <a:ext cx="697959" cy="9005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1672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1309" y="682388"/>
            <a:ext cx="233376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 লক্ষ 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734403"/>
            <a:ext cx="2133600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81203" flipV="1">
            <a:off x="4994656" y="1856095"/>
            <a:ext cx="2220081" cy="1569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240" y="1705970"/>
            <a:ext cx="1921136" cy="1921136"/>
          </a:xfrm>
          <a:prstGeom prst="rect">
            <a:avLst/>
          </a:prstGeom>
        </p:spPr>
      </p:pic>
      <p:sp>
        <p:nvSpPr>
          <p:cNvPr id="7" name="Flowchart: Predefined Process 6"/>
          <p:cNvSpPr/>
          <p:nvPr/>
        </p:nvSpPr>
        <p:spPr>
          <a:xfrm>
            <a:off x="1924336" y="4067032"/>
            <a:ext cx="8297838" cy="818866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বস্তু ভূমিতে এবং শূন্যে কিছু স্থান দখল করেছে।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Predefined Process 8"/>
          <p:cNvSpPr/>
          <p:nvPr/>
        </p:nvSpPr>
        <p:spPr>
          <a:xfrm>
            <a:off x="1770526" y="4042778"/>
            <a:ext cx="8732291" cy="818866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বস্তুর তিনটি মাত্রা আছে। যথা দৈর্ঘ্য,প্রস্থ ও উচ্চতা।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ধরনের বস্তুকে কি বলে?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A9DA-5398-4313-B3E0-8FE39D345F1E}" type="datetime3">
              <a:rPr lang="en-US" smtClean="0"/>
              <a:t>29 May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24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2317" y="1051472"/>
            <a:ext cx="565017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এখানে, আয়তকার ঘনবস্তু কি করা হচ্ছে?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A9DA-5398-4313-B3E0-8FE39D345F1E}" type="datetime3">
              <a:rPr lang="en-US" smtClean="0"/>
              <a:t>29 May 2020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5" y="2634019"/>
            <a:ext cx="4380931" cy="19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55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3201" y="2822866"/>
            <a:ext cx="5429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সবাই খাতায় লিখে নাও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0993" y="2722918"/>
            <a:ext cx="6324127" cy="14677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আজ আমরা</a:t>
            </a:r>
          </a:p>
          <a:p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3600" b="1" u="sng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ঘনবস্তুর পরিমাপ” </a:t>
            </a:r>
            <a:r>
              <a:rPr lang="bn-IN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জানবো</a:t>
            </a:r>
            <a:r>
              <a:rPr lang="en-US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DBFB-9A8F-40B3-9DC4-5148E8DF42F2}" type="datetime3">
              <a:rPr lang="en-US" smtClean="0"/>
              <a:t>29 May 2020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70993" y="982639"/>
            <a:ext cx="646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শিরোনাম কি হতে পারে?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005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48900018"/>
              </p:ext>
            </p:extLst>
          </p:nvPr>
        </p:nvGraphicFramePr>
        <p:xfrm>
          <a:off x="2699971" y="2253803"/>
          <a:ext cx="7795157" cy="3606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owchart: Or 2"/>
          <p:cNvSpPr/>
          <p:nvPr/>
        </p:nvSpPr>
        <p:spPr>
          <a:xfrm>
            <a:off x="5650174" y="518614"/>
            <a:ext cx="1965277" cy="1241946"/>
          </a:xfrm>
          <a:prstGeom prst="flowChartOr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Left"/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0805-7E75-4FDD-93A9-D939CE36FE1E}" type="datetime3">
              <a:rPr lang="en-US" smtClean="0"/>
              <a:t>29 May 2020</a:t>
            </a:fld>
            <a:endParaRPr lang="en-US"/>
          </a:p>
        </p:txBody>
      </p:sp>
      <p:sp>
        <p:nvSpPr>
          <p:cNvPr id="6" name="Chevron 5"/>
          <p:cNvSpPr/>
          <p:nvPr/>
        </p:nvSpPr>
        <p:spPr>
          <a:xfrm>
            <a:off x="1777285" y="1751527"/>
            <a:ext cx="3361386" cy="74697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73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4B8FCD-6DE3-448A-A8E4-EF771C063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4B8FCD-6DE3-448A-A8E4-EF771C063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4B8FCD-6DE3-448A-A8E4-EF771C063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4B8FCD-6DE3-448A-A8E4-EF771C063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graphicEl>
                                              <a:dgm id="{854B8FCD-6DE3-448A-A8E4-EF771C063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4B8FCD-6DE3-448A-A8E4-EF771C063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4B8FCD-6DE3-448A-A8E4-EF771C063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4B8FCD-6DE3-448A-A8E4-EF771C063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4B8FCD-6DE3-448A-A8E4-EF771C063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E776B9-9D06-4570-8A72-92305C574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E776B9-9D06-4570-8A72-92305C574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E776B9-9D06-4570-8A72-92305C574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E776B9-9D06-4570-8A72-92305C574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AFE776B9-9D06-4570-8A72-92305C574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E776B9-9D06-4570-8A72-92305C574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E776B9-9D06-4570-8A72-92305C574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E776B9-9D06-4570-8A72-92305C574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E776B9-9D06-4570-8A72-92305C574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0912E-E679-4F7B-BC78-4B38545AB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0912E-E679-4F7B-BC78-4B38545AB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0912E-E679-4F7B-BC78-4B38545AB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0912E-E679-4F7B-BC78-4B38545AB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F610912E-E679-4F7B-BC78-4B38545AB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0912E-E679-4F7B-BC78-4B38545AB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0912E-E679-4F7B-BC78-4B38545AB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0912E-E679-4F7B-BC78-4B38545AB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0912E-E679-4F7B-BC78-4B38545ABF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D205D-13DA-4CDA-B070-7CE974567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D205D-13DA-4CDA-B070-7CE974567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D205D-13DA-4CDA-B070-7CE974567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D205D-13DA-4CDA-B070-7CE974567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35AD205D-13DA-4CDA-B070-7CE974567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D205D-13DA-4CDA-B070-7CE974567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D205D-13DA-4CDA-B070-7CE974567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D205D-13DA-4CDA-B070-7CE974567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D205D-13DA-4CDA-B070-7CE9745675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21F535-CDC0-4682-A45D-76A057E72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21F535-CDC0-4682-A45D-76A057E72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21F535-CDC0-4682-A45D-76A057E72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21F535-CDC0-4682-A45D-76A057E72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4521F535-CDC0-4682-A45D-76A057E72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21F535-CDC0-4682-A45D-76A057E72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21F535-CDC0-4682-A45D-76A057E72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21F535-CDC0-4682-A45D-76A057E72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21F535-CDC0-4682-A45D-76A057E726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4CF176-023D-44F5-9E6D-4101C4E14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4CF176-023D-44F5-9E6D-4101C4E14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4CF176-023D-44F5-9E6D-4101C4E14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4CF176-023D-44F5-9E6D-4101C4E14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244CF176-023D-44F5-9E6D-4101C4E14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4CF176-023D-44F5-9E6D-4101C4E14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4CF176-023D-44F5-9E6D-4101C4E14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4CF176-023D-44F5-9E6D-4101C4E14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4CF176-023D-44F5-9E6D-4101C4E14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2149960">
            <a:off x="5154357" y="2227610"/>
            <a:ext cx="2927902" cy="1585934"/>
            <a:chOff x="4245976" y="603850"/>
            <a:chExt cx="5259045" cy="3902890"/>
          </a:xfrm>
        </p:grpSpPr>
        <p:sp>
          <p:nvSpPr>
            <p:cNvPr id="9" name="Rectangle 8"/>
            <p:cNvSpPr/>
            <p:nvPr/>
          </p:nvSpPr>
          <p:spPr>
            <a:xfrm>
              <a:off x="4617725" y="1894113"/>
              <a:ext cx="3949337" cy="21945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70170" y="929221"/>
              <a:ext cx="3949337" cy="21945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8567062" y="3123782"/>
              <a:ext cx="552447" cy="9502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8567062" y="904854"/>
              <a:ext cx="552446" cy="9892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617725" y="904854"/>
              <a:ext cx="552446" cy="10136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617724" y="3099415"/>
              <a:ext cx="552448" cy="9648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428312" y="4137408"/>
              <a:ext cx="378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64462" y="4064307"/>
              <a:ext cx="378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26198" y="2871512"/>
              <a:ext cx="378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34428" y="2786402"/>
              <a:ext cx="378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67792" y="603850"/>
              <a:ext cx="378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084675" y="654861"/>
              <a:ext cx="378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559987" y="1733814"/>
              <a:ext cx="378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45976" y="1688873"/>
              <a:ext cx="378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2108" flipH="1" flipV="1">
            <a:off x="4572826" y="1590920"/>
            <a:ext cx="4071375" cy="2815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0981" y="594587"/>
            <a:ext cx="3058072" cy="743129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 ঘনবস্তু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8293" y="4899546"/>
            <a:ext cx="6250674" cy="764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99501" y="4700843"/>
            <a:ext cx="685907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জোড়া সমান্তারাল আয়তকার সমতল বা পৃষ্ঠ দ্বারা আবদ্ধ ক্ষেত্রকে আয়তকার ঘনবস্তু বলে।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C3BB-F047-483A-A7BF-C8448B2B08BD}" type="datetime3">
              <a:rPr lang="en-US" smtClean="0"/>
              <a:t>29 May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650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100"/>
                            </p:stCondLst>
                            <p:childTnLst>
                              <p:par>
                                <p:cTn id="14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Flowchart: Alternate Process 27"/>
              <p:cNvSpPr/>
              <p:nvPr/>
            </p:nvSpPr>
            <p:spPr>
              <a:xfrm>
                <a:off x="3423634" y="4582732"/>
                <a:ext cx="6207617" cy="862884"/>
              </a:xfrm>
              <a:prstGeom prst="flowChartAlternateProcess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এখানে,তিনটি মাত্রা দৈর্ঘ্য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a; </a:t>
                </a:r>
                <a:r>
                  <a:rPr lang="bn-IN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প্রস্থ,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b </a:t>
                </a:r>
                <a:r>
                  <a:rPr lang="bn-IN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উচ্চতা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c</a:t>
                </a:r>
              </a:p>
              <a:p>
                <a:pPr algn="ctr"/>
                <a:r>
                  <a:rPr lang="bn-IN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আয়তন=দৈর্ঘ্য</a:t>
                </a:r>
                <a14:m>
                  <m:oMath xmlns:m="http://schemas.openxmlformats.org/officeDocument/2006/math">
                    <m:r>
                      <a:rPr lang="bn-IN" sz="28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IN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</a:t>
                </a:r>
                <a14:m>
                  <m:oMath xmlns:m="http://schemas.openxmlformats.org/officeDocument/2006/math">
                    <m:r>
                      <a:rPr lang="bn-IN" sz="28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IN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উচ্চতা =</a:t>
                </a:r>
                <a:r>
                  <a:rPr lang="en-US" sz="2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abc</a:t>
                </a:r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Flowchart: Alternate Process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634" y="4582732"/>
                <a:ext cx="6207617" cy="862884"/>
              </a:xfrm>
              <a:prstGeom prst="flowChartAlternateProcess">
                <a:avLst/>
              </a:prstGeom>
              <a:blipFill rotWithShape="0">
                <a:blip r:embed="rId2"/>
                <a:stretch>
                  <a:fillRect b="-12291"/>
                </a:stretch>
              </a:blipFill>
              <a:ln>
                <a:noFill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3D45-C84D-4F2D-9C71-159ADDCFF48D}" type="datetime3">
              <a:rPr lang="en-US" smtClean="0"/>
              <a:t>29 May 2020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99" y="1887275"/>
            <a:ext cx="3032157" cy="2418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28" y="2007270"/>
            <a:ext cx="2362635" cy="1884233"/>
          </a:xfrm>
          <a:prstGeom prst="rect">
            <a:avLst/>
          </a:prstGeom>
        </p:spPr>
      </p:pic>
      <p:sp>
        <p:nvSpPr>
          <p:cNvPr id="5" name="Diamond 4"/>
          <p:cNvSpPr/>
          <p:nvPr/>
        </p:nvSpPr>
        <p:spPr>
          <a:xfrm>
            <a:off x="5164428" y="359237"/>
            <a:ext cx="2974130" cy="1198529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Below"/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 নির্ণয়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75307" y="2949386"/>
            <a:ext cx="1460249" cy="976836"/>
            <a:chOff x="6267657" y="2949387"/>
            <a:chExt cx="1460249" cy="976836"/>
          </a:xfrm>
        </p:grpSpPr>
        <p:cxnSp>
          <p:nvCxnSpPr>
            <p:cNvPr id="9" name="Straight Arrow Connector 8"/>
            <p:cNvCxnSpPr>
              <a:endCxn id="4" idx="3"/>
            </p:cNvCxnSpPr>
            <p:nvPr/>
          </p:nvCxnSpPr>
          <p:spPr>
            <a:xfrm flipV="1">
              <a:off x="6267657" y="2949387"/>
              <a:ext cx="1231906" cy="9768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9245124">
              <a:off x="6673573" y="3363540"/>
              <a:ext cx="10543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দৈর্ঘ্য 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35639" y="3940936"/>
            <a:ext cx="1043189" cy="477383"/>
            <a:chOff x="5035639" y="3940936"/>
            <a:chExt cx="1043189" cy="477383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5035639" y="3940936"/>
              <a:ext cx="1043189" cy="3863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164428" y="4018209"/>
              <a:ext cx="7984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প্রস্থ 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51945" y="1688820"/>
            <a:ext cx="464071" cy="1132909"/>
            <a:chOff x="7547021" y="1687565"/>
            <a:chExt cx="464071" cy="1132909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7547021" y="2009105"/>
              <a:ext cx="51514" cy="81136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15831314">
              <a:off x="7250806" y="2047741"/>
              <a:ext cx="11204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উচ্চতা</a:t>
              </a:r>
              <a:r>
                <a:rPr lang="bn-IN" dirty="0" smtClean="0"/>
                <a:t> </a:t>
              </a:r>
              <a:r>
                <a:rPr lang="en-US" sz="2000" dirty="0" smtClean="0"/>
                <a:t>c</a:t>
              </a:r>
              <a:endParaRPr lang="en-US" sz="2000" dirty="0"/>
            </a:p>
          </p:txBody>
        </p:sp>
      </p:grpSp>
      <p:sp>
        <p:nvSpPr>
          <p:cNvPr id="27" name="Flowchart: Alternate Process 26"/>
          <p:cNvSpPr/>
          <p:nvPr/>
        </p:nvSpPr>
        <p:spPr>
          <a:xfrm>
            <a:off x="3423633" y="4630443"/>
            <a:ext cx="6207617" cy="86288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আয়তনঃতিনটি মাত্রা দ্বারা সীমাবদ্ধ বা অধিকৃত স্থানকে আয়তন বলে।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/>
          <p:cNvSpPr/>
          <p:nvPr/>
        </p:nvSpPr>
        <p:spPr>
          <a:xfrm>
            <a:off x="4396854" y="657368"/>
            <a:ext cx="1460310" cy="1460310"/>
          </a:xfrm>
          <a:prstGeom prst="teardrop">
            <a:avLst/>
          </a:prstGeom>
          <a:solidFill>
            <a:srgbClr val="57D966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AFBD-1485-4872-9666-BBDDA6BCA769}" type="datetime2">
              <a:rPr lang="en-US" smtClean="0"/>
              <a:pPr/>
              <a:t>Friday, May 29, 2020</a:t>
            </a:fld>
            <a:endParaRPr lang="en-US" dirty="0"/>
          </a:p>
        </p:txBody>
      </p:sp>
      <p:sp>
        <p:nvSpPr>
          <p:cNvPr id="3" name="Teardrop 2"/>
          <p:cNvSpPr/>
          <p:nvPr/>
        </p:nvSpPr>
        <p:spPr>
          <a:xfrm>
            <a:off x="4408227" y="641445"/>
            <a:ext cx="1460310" cy="1460310"/>
          </a:xfrm>
          <a:prstGeom prst="teardrop">
            <a:avLst/>
          </a:prstGeom>
          <a:solidFill>
            <a:srgbClr val="57D966"/>
          </a:solidFill>
          <a:ln>
            <a:noFill/>
          </a:ln>
          <a:effectLst>
            <a:glow rad="139700">
              <a:schemeClr val="accent4">
                <a:lumMod val="60000"/>
                <a:lumOff val="40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Internal Storage 4"/>
          <p:cNvSpPr/>
          <p:nvPr/>
        </p:nvSpPr>
        <p:spPr>
          <a:xfrm>
            <a:off x="2825086" y="3635492"/>
            <a:ext cx="7005915" cy="901522"/>
          </a:xfrm>
          <a:prstGeom prst="flowChartInternalStorag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আয়তকার ঘনবস্তুর দৈর্ঘ্য,প্রস্থ ও উচ্চতা যথাক্রমে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5,4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3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সে,মি হলে আয়তন নির্ণয় কর।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9831001" y="1121392"/>
            <a:ext cx="1719618" cy="996286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সময়-৩ মিনিট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212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4.81481E-6 L 0.12123 -0.0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0"/>
                            </p:stCondLst>
                            <p:childTnLst>
                              <p:par>
                                <p:cTn id="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900"/>
                            </p:stCondLst>
                            <p:childTnLst>
                              <p:par>
                                <p:cTn id="15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498</Words>
  <Application>Microsoft Office PowerPoint</Application>
  <PresentationFormat>Widescreen</PresentationFormat>
  <Paragraphs>143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Browallia New</vt:lpstr>
      <vt:lpstr>Calibri</vt:lpstr>
      <vt:lpstr>Calibri Light</vt:lpstr>
      <vt:lpstr>Cambria Math</vt:lpstr>
      <vt:lpstr>Curlz MT</vt:lpstr>
      <vt:lpstr>NikoshBAN</vt:lpstr>
      <vt:lpstr>Symbol</vt:lpstr>
      <vt:lpstr>Times New Roman</vt:lpstr>
      <vt:lpstr>Vrinda</vt:lpstr>
      <vt:lpstr>Wingdings</vt:lpstr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75</cp:revision>
  <dcterms:created xsi:type="dcterms:W3CDTF">2019-04-30T12:10:46Z</dcterms:created>
  <dcterms:modified xsi:type="dcterms:W3CDTF">2020-05-29T05:12:31Z</dcterms:modified>
</cp:coreProperties>
</file>