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496" r:id="rId2"/>
    <p:sldId id="495" r:id="rId3"/>
    <p:sldId id="476" r:id="rId4"/>
    <p:sldId id="431" r:id="rId5"/>
    <p:sldId id="460" r:id="rId6"/>
    <p:sldId id="485" r:id="rId7"/>
    <p:sldId id="493" r:id="rId8"/>
    <p:sldId id="494" r:id="rId9"/>
    <p:sldId id="490" r:id="rId10"/>
    <p:sldId id="492" r:id="rId11"/>
    <p:sldId id="462" r:id="rId12"/>
    <p:sldId id="465" r:id="rId13"/>
    <p:sldId id="402" r:id="rId14"/>
    <p:sldId id="466" r:id="rId15"/>
    <p:sldId id="468" r:id="rId16"/>
    <p:sldId id="467" r:id="rId17"/>
  </p:sldIdLst>
  <p:sldSz cx="10972800" cy="7315200"/>
  <p:notesSz cx="6858000" cy="9144000"/>
  <p:defaultTextStyle>
    <a:defPPr>
      <a:defRPr lang="en-US"/>
    </a:defPPr>
    <a:lvl1pPr marL="0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70442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40884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11326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81767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52209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22651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93093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63535" algn="l" defTabSz="74088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F25"/>
    <a:srgbClr val="2B0AB6"/>
    <a:srgbClr val="009900"/>
    <a:srgbClr val="668A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984" autoAdjust="0"/>
    <p:restoredTop sz="94660"/>
  </p:normalViewPr>
  <p:slideViewPr>
    <p:cSldViewPr>
      <p:cViewPr varScale="1">
        <p:scale>
          <a:sx n="69" d="100"/>
          <a:sy n="69" d="100"/>
        </p:scale>
        <p:origin x="1464" y="66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60"/>
            <a:ext cx="9326880" cy="1568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3" y="292951"/>
            <a:ext cx="3086101" cy="62416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6" y="292951"/>
            <a:ext cx="9075421" cy="62416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702"/>
            <a:ext cx="9326880" cy="145288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6"/>
            <a:ext cx="9326880" cy="160019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2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96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48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1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14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89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80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63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06890"/>
            <a:ext cx="6080760" cy="482769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443" y="1706890"/>
            <a:ext cx="6080760" cy="4827694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37455"/>
            <a:ext cx="4848226" cy="6824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2319868"/>
            <a:ext cx="4848226" cy="421470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1637455"/>
            <a:ext cx="4850132" cy="68241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8291" indent="0">
              <a:buNone/>
              <a:defRPr sz="1500" b="1"/>
            </a:lvl2pPr>
            <a:lvl3pPr marL="696581" indent="0">
              <a:buNone/>
              <a:defRPr sz="1300" b="1"/>
            </a:lvl3pPr>
            <a:lvl4pPr marL="1044872" indent="0">
              <a:buNone/>
              <a:defRPr sz="1200" b="1"/>
            </a:lvl4pPr>
            <a:lvl5pPr marL="1393162" indent="0">
              <a:buNone/>
              <a:defRPr sz="1200" b="1"/>
            </a:lvl5pPr>
            <a:lvl6pPr marL="1741453" indent="0">
              <a:buNone/>
              <a:defRPr sz="1200" b="1"/>
            </a:lvl6pPr>
            <a:lvl7pPr marL="2089744" indent="0">
              <a:buNone/>
              <a:defRPr sz="1200" b="1"/>
            </a:lvl7pPr>
            <a:lvl8pPr marL="2438034" indent="0">
              <a:buNone/>
              <a:defRPr sz="1200" b="1"/>
            </a:lvl8pPr>
            <a:lvl9pPr marL="278632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2319868"/>
            <a:ext cx="4850132" cy="4214707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0" y="291252"/>
            <a:ext cx="3609975" cy="12395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91257"/>
            <a:ext cx="6134101" cy="62433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50" y="1530777"/>
            <a:ext cx="3609975" cy="5003802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6"/>
            <a:ext cx="6583680" cy="6045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8"/>
            <a:ext cx="6583680" cy="4389120"/>
          </a:xfrm>
        </p:spPr>
        <p:txBody>
          <a:bodyPr/>
          <a:lstStyle>
            <a:lvl1pPr marL="0" indent="0">
              <a:buNone/>
              <a:defRPr sz="2400"/>
            </a:lvl1pPr>
            <a:lvl2pPr marL="348291" indent="0">
              <a:buNone/>
              <a:defRPr sz="2100"/>
            </a:lvl2pPr>
            <a:lvl3pPr marL="696581" indent="0">
              <a:buNone/>
              <a:defRPr sz="1900"/>
            </a:lvl3pPr>
            <a:lvl4pPr marL="1044872" indent="0">
              <a:buNone/>
              <a:defRPr sz="1500"/>
            </a:lvl4pPr>
            <a:lvl5pPr marL="1393162" indent="0">
              <a:buNone/>
              <a:defRPr sz="1500"/>
            </a:lvl5pPr>
            <a:lvl6pPr marL="1741453" indent="0">
              <a:buNone/>
              <a:defRPr sz="1500"/>
            </a:lvl6pPr>
            <a:lvl7pPr marL="2089744" indent="0">
              <a:buNone/>
              <a:defRPr sz="1500"/>
            </a:lvl7pPr>
            <a:lvl8pPr marL="2438034" indent="0">
              <a:buNone/>
              <a:defRPr sz="1500"/>
            </a:lvl8pPr>
            <a:lvl9pPr marL="278632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8"/>
            <a:ext cx="6583680" cy="858518"/>
          </a:xfrm>
        </p:spPr>
        <p:txBody>
          <a:bodyPr/>
          <a:lstStyle>
            <a:lvl1pPr marL="0" indent="0">
              <a:buNone/>
              <a:defRPr sz="1100"/>
            </a:lvl1pPr>
            <a:lvl2pPr marL="348291" indent="0">
              <a:buNone/>
              <a:defRPr sz="900"/>
            </a:lvl2pPr>
            <a:lvl3pPr marL="696581" indent="0">
              <a:buNone/>
              <a:defRPr sz="800"/>
            </a:lvl3pPr>
            <a:lvl4pPr marL="1044872" indent="0">
              <a:buNone/>
              <a:defRPr sz="700"/>
            </a:lvl4pPr>
            <a:lvl5pPr marL="1393162" indent="0">
              <a:buNone/>
              <a:defRPr sz="700"/>
            </a:lvl5pPr>
            <a:lvl6pPr marL="1741453" indent="0">
              <a:buNone/>
              <a:defRPr sz="700"/>
            </a:lvl6pPr>
            <a:lvl7pPr marL="2089744" indent="0">
              <a:buNone/>
              <a:defRPr sz="700"/>
            </a:lvl7pPr>
            <a:lvl8pPr marL="2438034" indent="0">
              <a:buNone/>
              <a:defRPr sz="700"/>
            </a:lvl8pPr>
            <a:lvl9pPr marL="278632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69658" tIns="34829" rIns="69658" bIns="348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90"/>
            <a:ext cx="9875520" cy="4827694"/>
          </a:xfrm>
          <a:prstGeom prst="rect">
            <a:avLst/>
          </a:prstGeom>
        </p:spPr>
        <p:txBody>
          <a:bodyPr vert="horz" lIns="69658" tIns="34829" rIns="69658" bIns="348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12"/>
            <a:ext cx="25603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12"/>
            <a:ext cx="34747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12"/>
            <a:ext cx="2560320" cy="389468"/>
          </a:xfrm>
          <a:prstGeom prst="rect">
            <a:avLst/>
          </a:prstGeom>
        </p:spPr>
        <p:txBody>
          <a:bodyPr vert="horz" lIns="69658" tIns="34829" rIns="69658" bIns="3482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ctr" defTabSz="6965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218" indent="-261218" algn="l" defTabSz="6965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972" indent="-217681" algn="l" defTabSz="69658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726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17" indent="-174145" algn="l" defTabSz="69658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308" indent="-174145" algn="l" defTabSz="69658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59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3889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18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0470" indent="-174145" algn="l" defTabSz="6965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9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96581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87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162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453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74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034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86325" algn="l" defTabSz="69658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6.jfif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9906000" cy="63546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2133600" y="381000"/>
            <a:ext cx="7268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أرحبكم في هذا اللقاء المبارك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36111E-6 2.22222E-6 L 2.36111E-6 -0.0720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72528" y="1641760"/>
            <a:ext cx="3728817" cy="1625422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>
                <a:solidFill>
                  <a:srgbClr val="2B0AB6"/>
                </a:solidFill>
              </a:rPr>
              <a:t>الاسم الأدبي:</a:t>
            </a:r>
          </a:p>
          <a:p>
            <a:pPr algn="just" rtl="1"/>
            <a:r>
              <a:rPr lang="ar-MA" sz="2600" dirty="0" smtClean="0">
                <a:solidFill>
                  <a:schemeClr val="tx1"/>
                </a:solidFill>
              </a:rPr>
              <a:t>لقب بأمير الشعراء سنة </a:t>
            </a:r>
            <a:r>
              <a:rPr lang="en-US" sz="2600" dirty="0" smtClean="0">
                <a:solidFill>
                  <a:schemeClr val="tx1"/>
                </a:solidFill>
              </a:rPr>
              <a:t>1927</a:t>
            </a:r>
            <a:r>
              <a:rPr lang="ar-MA" sz="2600" dirty="0" smtClean="0">
                <a:solidFill>
                  <a:schemeClr val="tx1"/>
                </a:solidFill>
              </a:rPr>
              <a:t>م. وكما اشتهر بشاعر الشرق والغرب وشاعر الإسلام.</a:t>
            </a:r>
            <a:endParaRPr lang="ar-MA" sz="2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7545" y="630380"/>
            <a:ext cx="3728817" cy="838200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 smtClean="0">
                <a:solidFill>
                  <a:srgbClr val="2B0AB6"/>
                </a:solidFill>
              </a:rPr>
              <a:t>الحركة الأدبية:</a:t>
            </a:r>
            <a:endParaRPr lang="ar-MA" sz="2600" b="1" u="sng" dirty="0">
              <a:solidFill>
                <a:srgbClr val="2B0AB6"/>
              </a:solidFill>
            </a:endParaRPr>
          </a:p>
          <a:p>
            <a:pPr algn="just" rtl="1"/>
            <a:r>
              <a:rPr lang="ar-MA" sz="2600" dirty="0" smtClean="0">
                <a:solidFill>
                  <a:schemeClr val="tx1"/>
                </a:solidFill>
              </a:rPr>
              <a:t>الاتباعية.</a:t>
            </a:r>
            <a:endParaRPr lang="ar-MA" sz="2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2528" y="3756314"/>
            <a:ext cx="3728817" cy="1565753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r-MA" sz="2600" b="1" u="sng" dirty="0" smtClean="0">
                <a:solidFill>
                  <a:srgbClr val="2B0AB6"/>
                </a:solidFill>
              </a:rPr>
              <a:t>الحياة المنفية:</a:t>
            </a:r>
          </a:p>
          <a:p>
            <a:pPr algn="just"/>
            <a:r>
              <a:rPr lang="ar-MA" sz="2600" dirty="0" smtClean="0">
                <a:solidFill>
                  <a:schemeClr val="tx1"/>
                </a:solidFill>
              </a:rPr>
              <a:t>نفاه الإنجليز إلى الأندلس سنة </a:t>
            </a:r>
            <a:r>
              <a:rPr lang="en-US" sz="2600" dirty="0" smtClean="0">
                <a:solidFill>
                  <a:schemeClr val="tx1"/>
                </a:solidFill>
              </a:rPr>
              <a:t>1914</a:t>
            </a:r>
            <a:r>
              <a:rPr lang="ar-MA" sz="2600" dirty="0" smtClean="0">
                <a:solidFill>
                  <a:schemeClr val="tx1"/>
                </a:solidFill>
              </a:rPr>
              <a:t>م بعد أن اندلعت نيران الحرب العالمية الأولى.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2528" y="5462922"/>
            <a:ext cx="3728817" cy="1242683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r-MA" sz="2600" b="1" u="sng" dirty="0">
                <a:solidFill>
                  <a:srgbClr val="2B0AB6"/>
                </a:solidFill>
              </a:rPr>
              <a:t>وفاته:</a:t>
            </a:r>
          </a:p>
          <a:p>
            <a:pPr algn="just"/>
            <a:r>
              <a:rPr lang="ar-MA" sz="2600" dirty="0">
                <a:solidFill>
                  <a:schemeClr val="tx1"/>
                </a:solidFill>
              </a:rPr>
              <a:t>توفي في</a:t>
            </a:r>
            <a:r>
              <a:rPr lang="ar-SA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14</a:t>
            </a:r>
            <a:r>
              <a:rPr lang="ar-MA" sz="2600" dirty="0" smtClean="0">
                <a:solidFill>
                  <a:schemeClr val="tx1"/>
                </a:solidFill>
              </a:rPr>
              <a:t> أكتوبر </a:t>
            </a:r>
            <a:r>
              <a:rPr lang="en-US" sz="2600" dirty="0" smtClean="0">
                <a:solidFill>
                  <a:schemeClr val="tx1"/>
                </a:solidFill>
              </a:rPr>
              <a:t>1932</a:t>
            </a:r>
            <a:r>
              <a:rPr lang="ar-MA" sz="2600" dirty="0" smtClean="0">
                <a:solidFill>
                  <a:schemeClr val="tx1"/>
                </a:solidFill>
              </a:rPr>
              <a:t>م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ar-SA" sz="2600" dirty="0">
                <a:solidFill>
                  <a:schemeClr val="tx1"/>
                </a:solidFill>
              </a:rPr>
              <a:t>في </a:t>
            </a:r>
            <a:r>
              <a:rPr lang="ar-MA" sz="2600" dirty="0" smtClean="0">
                <a:solidFill>
                  <a:schemeClr val="tx1"/>
                </a:solidFill>
              </a:rPr>
              <a:t>القاهرة، المملكة المصرية.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56463"/>
            <a:ext cx="2750188" cy="31019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1920"/>
            <a:ext cx="2750188" cy="3141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84" y="356463"/>
            <a:ext cx="2848057" cy="3067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85" y="3673184"/>
            <a:ext cx="2848056" cy="3094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1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76250" y="1663634"/>
            <a:ext cx="2306782" cy="185068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803959" y="3756843"/>
            <a:ext cx="2306783" cy="2415357"/>
          </a:xfrm>
          <a:prstGeom prst="star12">
            <a:avLst/>
          </a:prstGeom>
          <a:ln w="3810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1" y="469326"/>
            <a:ext cx="8482307" cy="978474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260063" y="6490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Vertical Scroll 23"/>
          <p:cNvSpPr/>
          <p:nvPr/>
        </p:nvSpPr>
        <p:spPr>
          <a:xfrm>
            <a:off x="2971800" y="2101311"/>
            <a:ext cx="4267200" cy="4223289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endParaRPr lang="en-US" sz="3200" b="1" dirty="0"/>
          </a:p>
          <a:p>
            <a:pPr algn="ctr" rtl="1"/>
            <a:r>
              <a:rPr lang="ar-MA" sz="3200" b="1" dirty="0" smtClean="0"/>
              <a:t>اكتب حياة أمير الشعراء أحمد شوقي </a:t>
            </a:r>
            <a:r>
              <a:rPr lang="en-US" sz="3200" b="1" dirty="0" smtClean="0"/>
              <a:t> –</a:t>
            </a:r>
            <a:r>
              <a:rPr lang="ar-MA" sz="3200" b="1" dirty="0" smtClean="0"/>
              <a:t>رحمه الله تعالى مولوداً و وفاة مع ذكر اللقب له.</a:t>
            </a:r>
          </a:p>
          <a:p>
            <a:pPr algn="ctr" rtl="1"/>
            <a:endParaRPr lang="ar-MA" sz="3200" b="1" dirty="0"/>
          </a:p>
          <a:p>
            <a:pPr algn="ctr" rtl="1"/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4599" y="2362201"/>
            <a:ext cx="4572000" cy="350519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1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/>
      <p:bldP spid="2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73477" y="1752600"/>
            <a:ext cx="2064327" cy="2063262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609600" y="4103466"/>
            <a:ext cx="2636471" cy="2221134"/>
          </a:xfrm>
          <a:prstGeom prst="star12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57200"/>
            <a:ext cx="9677400" cy="97847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1619" y="602570"/>
            <a:ext cx="31987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6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4648200" y="3333638"/>
            <a:ext cx="4495800" cy="321956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Rectangular Callout 18"/>
          <p:cNvSpPr/>
          <p:nvPr/>
        </p:nvSpPr>
        <p:spPr>
          <a:xfrm>
            <a:off x="3246071" y="1656446"/>
            <a:ext cx="6736130" cy="1456420"/>
          </a:xfrm>
          <a:prstGeom prst="wedgeRectCallou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9605" tIns="39803" rIns="79605" bIns="39803" rtlCol="0" anchor="ctr"/>
          <a:lstStyle/>
          <a:p>
            <a:pPr algn="ctr" rtl="1"/>
            <a:endParaRPr lang="en-US" sz="3200" b="1" dirty="0"/>
          </a:p>
          <a:p>
            <a:pPr algn="ctr" rtl="1"/>
            <a:r>
              <a:rPr lang="ar-MA" sz="3200" b="1" dirty="0"/>
              <a:t>اكتب حياة أمير الشعراء أحمد شوقي </a:t>
            </a:r>
            <a:r>
              <a:rPr lang="en-US" sz="3200" b="1" dirty="0"/>
              <a:t> –</a:t>
            </a:r>
            <a:r>
              <a:rPr lang="ar-MA" sz="3200" b="1" dirty="0"/>
              <a:t>رحمه الله تعالى </a:t>
            </a:r>
            <a:r>
              <a:rPr lang="ar-MA" sz="3200" b="1" dirty="0" smtClean="0"/>
              <a:t>من الناحية الدراسية والحركة الأدبية له.</a:t>
            </a:r>
            <a:endParaRPr lang="en-US" sz="3200" b="1" dirty="0"/>
          </a:p>
          <a:p>
            <a:pPr algn="ctr" rtl="1"/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3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57296" y="1859279"/>
            <a:ext cx="2306782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3" y="2133600"/>
            <a:ext cx="2743200" cy="3848981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1219200" y="562712"/>
            <a:ext cx="8482307" cy="994298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146173" y="762000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200401" y="2033100"/>
            <a:ext cx="4308764" cy="1807386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3352800" y="4242900"/>
            <a:ext cx="4156364" cy="1853100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058718"/>
            <a:ext cx="4537364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000" b="1" u="sng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0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en-US" sz="3000" b="1" u="sng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endParaRPr lang="en-US" sz="1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اشرح عن الحياة العملية</a:t>
            </a:r>
            <a:r>
              <a:rPr lang="en-US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للشاعر مع ذكر خمسة كتب من تأليفه.</a:t>
            </a:r>
            <a:endParaRPr lang="en-US" sz="3000" b="1" cap="none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2800" y="4313872"/>
            <a:ext cx="415636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000" b="1" u="sng" spc="50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لفريق الأخضر</a:t>
            </a:r>
            <a:r>
              <a:rPr lang="ar-MA" sz="3000" b="1" u="sng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000" b="1" u="sng" spc="50" dirty="0" smtClean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MA" sz="1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MA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اشرح عن 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الحياة النفي للشاعر </a:t>
            </a:r>
            <a:r>
              <a:rPr lang="ar-MA" sz="3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 ذكر خمسة كتب من </a:t>
            </a:r>
            <a:r>
              <a:rPr lang="ar-MA" sz="3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تأليفه.</a:t>
            </a:r>
            <a:endParaRPr lang="en-US" sz="3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658091" y="3798666"/>
            <a:ext cx="2320634" cy="2183915"/>
          </a:xfrm>
          <a:prstGeom prst="star12">
            <a:avLst/>
          </a:prstGeom>
          <a:ln w="38100">
            <a:solidFill>
              <a:srgbClr val="2B0AB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0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/>
      <p:bldP spid="21" grpId="0" animBg="1"/>
      <p:bldP spid="22" grpId="0" animBg="1"/>
      <p:bldP spid="23" grpId="0"/>
      <p:bldP spid="24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17526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1</a:t>
            </a:r>
            <a:r>
              <a:rPr lang="ar-MA" sz="3200" b="1" dirty="0" smtClean="0"/>
              <a:t>. متى ولد وتوفي أمير الشعراء أحمد شوقي رحمه الله تعالى ؟</a:t>
            </a:r>
            <a:endParaRPr lang="ar-MA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28675" y="25908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2</a:t>
            </a:r>
            <a:r>
              <a:rPr lang="ar-MA" sz="3200" b="1" dirty="0" smtClean="0"/>
              <a:t>. اذكر عن حياته الأكاديمية باختصار .</a:t>
            </a:r>
            <a:endParaRPr lang="ar-MA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09625" y="34290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3</a:t>
            </a:r>
            <a:r>
              <a:rPr lang="ar-MA" sz="3200" b="1" dirty="0" smtClean="0"/>
              <a:t>. اذكر عن حياته العملية باختصار.</a:t>
            </a:r>
            <a:endParaRPr lang="ar-MA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19150" y="42672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4</a:t>
            </a:r>
            <a:r>
              <a:rPr lang="ar-MA" sz="3200" b="1" dirty="0" smtClean="0"/>
              <a:t>. متى وأين نفاه الإنجليز ولماذا ؟</a:t>
            </a:r>
            <a:endParaRPr lang="ar-MA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09625" y="51054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5</a:t>
            </a:r>
            <a:r>
              <a:rPr lang="ar-MA" sz="3200" b="1" dirty="0" smtClean="0"/>
              <a:t>. </a:t>
            </a:r>
            <a:r>
              <a:rPr lang="ar-MA" sz="3200" b="1" dirty="0"/>
              <a:t>لماذا لقب أحمد شوقي بأمير الشعراء ؟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625" y="5943600"/>
            <a:ext cx="9220200" cy="609600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6</a:t>
            </a:r>
            <a:r>
              <a:rPr lang="ar-MA" sz="3200" b="1" dirty="0" smtClean="0"/>
              <a:t>. </a:t>
            </a:r>
            <a:r>
              <a:rPr lang="ar-MA" sz="3200" b="1" dirty="0"/>
              <a:t>اذكر خمسة من كتبه </a:t>
            </a:r>
            <a:r>
              <a:rPr lang="ar-MA" sz="3200" b="1" dirty="0" smtClean="0"/>
              <a:t>المشهورة.</a:t>
            </a:r>
            <a:endParaRPr lang="ar-MA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38200" y="547250"/>
            <a:ext cx="9194305" cy="79501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886" y="563264"/>
            <a:ext cx="146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1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8915400" cy="52116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97152" y="457200"/>
            <a:ext cx="7775448" cy="79501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91000" y="548261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 smtClean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600" b="1" cap="none" spc="50" dirty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4380" y="1589782"/>
            <a:ext cx="79287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اقرأ ثم اكتب حياة أمير الشعراء أحمد شوقي عددة مرات </a:t>
            </a:r>
          </a:p>
          <a:p>
            <a:pPr algn="ctr" rtl="1"/>
            <a:r>
              <a:rPr lang="ar-MA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ثم جهز اللوحة عن حياته وعلقها في صفك .</a:t>
            </a:r>
            <a:endParaRPr lang="en-US" sz="32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8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0220"/>
            <a:ext cx="9906000" cy="64308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1758" y="5553670"/>
            <a:ext cx="654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 smtClean="0">
                <a:ln w="11430">
                  <a:solidFill>
                    <a:srgbClr val="0099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إلـى اللقـــاء أيهـــا الأحبــاب</a:t>
            </a:r>
            <a:endParaRPr lang="en-US" sz="5400" b="1" cap="none" spc="50" dirty="0">
              <a:ln w="11430">
                <a:solidFill>
                  <a:srgbClr val="0099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1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1840" y="46572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65" y="425531"/>
            <a:ext cx="2297827" cy="25070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778689" y="425531"/>
            <a:ext cx="1231426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8967" y="3175987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20966" y="3110673"/>
            <a:ext cx="3353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 smtClean="0">
                <a:ln w="11430"/>
                <a:solidFill>
                  <a:sysClr val="windowText" lastClr="000000"/>
                </a:solidFill>
              </a:rPr>
              <a:t>الصف : التاسع من الداخل</a:t>
            </a:r>
            <a:endParaRPr lang="en-US" sz="28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967" y="3763817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25047" y="3720273"/>
            <a:ext cx="3398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المادة : اللغة العربية الاتصالية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967" y="4320460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57202" y="4298866"/>
            <a:ext cx="1802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الوحدة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</a:t>
            </a:r>
            <a:r>
              <a:rPr lang="ar-MA" sz="2400" b="1" spc="50" dirty="0" smtClean="0">
                <a:ln w="11430"/>
                <a:solidFill>
                  <a:sysClr val="windowText" lastClr="000000"/>
                </a:solidFill>
              </a:rPr>
              <a:t>ثانية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967" y="4866176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8967" y="5452576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77357" y="4864691"/>
            <a:ext cx="1770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الدرس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الثالث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2723" y="5447473"/>
            <a:ext cx="204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الوقت : 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</a:rPr>
              <a:t>40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 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دقيقة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8967" y="6039678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49566" y="6028414"/>
            <a:ext cx="2799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التاريخ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28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05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2020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م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85888" y="3212273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685888" y="3800103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685888" y="4356746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85888" y="4902462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685888" y="5488862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685888" y="6075964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80446" y="3120084"/>
            <a:ext cx="3296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>
                <a:ln w="11430"/>
              </a:rPr>
              <a:t>عبد </a:t>
            </a:r>
            <a:r>
              <a:rPr lang="ar-MA" sz="2800" b="1" cap="none" spc="50" dirty="0" smtClean="0">
                <a:ln w="11430"/>
              </a:rPr>
              <a:t>العليم بن شمس الحق</a:t>
            </a:r>
            <a:endParaRPr lang="ar-MA" sz="2800" b="1" cap="none" spc="50" dirty="0">
              <a:ln w="1143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3685" y="3757394"/>
            <a:ext cx="2428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محاضر </a:t>
            </a:r>
            <a:r>
              <a:rPr lang="ar-MA" sz="2400" b="1" cap="none" spc="50" dirty="0">
                <a:ln w="11430"/>
              </a:rPr>
              <a:t>اللغة </a:t>
            </a:r>
            <a:r>
              <a:rPr lang="ar-MA" sz="2400" b="1" cap="none" spc="50" dirty="0" smtClean="0">
                <a:ln w="11430"/>
              </a:rPr>
              <a:t>العربية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8483" y="4308090"/>
            <a:ext cx="41152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فتاري </a:t>
            </a:r>
            <a:r>
              <a:rPr lang="ar-MA" sz="2400" b="1" cap="none" spc="50" dirty="0">
                <a:ln w="11430"/>
              </a:rPr>
              <a:t>فاضل </a:t>
            </a:r>
            <a:r>
              <a:rPr lang="ar-MA" sz="2400" b="1" cap="none" spc="50" dirty="0" smtClean="0">
                <a:ln w="11430"/>
              </a:rPr>
              <a:t>مدرسة</a:t>
            </a:r>
            <a:r>
              <a:rPr lang="ar-MA" sz="2400" b="1" spc="50" dirty="0">
                <a:ln w="11430"/>
              </a:rPr>
              <a:t>،</a:t>
            </a:r>
            <a:r>
              <a:rPr lang="en-US" sz="2400" b="1" cap="none" spc="50" dirty="0" smtClean="0">
                <a:ln w="11430"/>
              </a:rPr>
              <a:t> </a:t>
            </a:r>
            <a:r>
              <a:rPr lang="ar-MA" sz="2400" b="1" cap="none" spc="50" dirty="0" smtClean="0">
                <a:ln w="11430"/>
              </a:rPr>
              <a:t>سفاهر</a:t>
            </a:r>
            <a:r>
              <a:rPr lang="ar-MA" sz="2400" b="1" cap="none" spc="50" dirty="0">
                <a:ln w="11430"/>
              </a:rPr>
              <a:t>، </a:t>
            </a:r>
            <a:r>
              <a:rPr lang="ar-MA" sz="2400" b="1" cap="none" spc="50" dirty="0" smtClean="0">
                <a:ln w="11430"/>
              </a:rPr>
              <a:t>نوغاؤن</a:t>
            </a:r>
            <a:endParaRPr lang="ar-MA" sz="2400" b="1" cap="none" spc="50" dirty="0">
              <a:ln w="1143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06634" y="4861799"/>
            <a:ext cx="3643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رقم </a:t>
            </a:r>
            <a:r>
              <a:rPr lang="ar-MA" sz="2400" b="1" cap="none" spc="50" dirty="0">
                <a:ln w="11430"/>
              </a:rPr>
              <a:t>الجوال : </a:t>
            </a:r>
            <a:r>
              <a:rPr lang="en-US" sz="2400" b="1" cap="none" spc="50" dirty="0">
                <a:ln w="11430"/>
              </a:rPr>
              <a:t>01749-94 44 </a:t>
            </a:r>
            <a:r>
              <a:rPr lang="en-US" sz="2400" b="1" cap="none" spc="50" dirty="0" smtClean="0">
                <a:ln w="11430"/>
              </a:rPr>
              <a:t>18</a:t>
            </a:r>
            <a:endParaRPr lang="ar-MA" sz="2400" b="1" cap="none" spc="50" dirty="0">
              <a:ln w="1143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67602" y="5470383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العنوان </a:t>
            </a:r>
            <a:r>
              <a:rPr lang="ar-MA" sz="2400" b="1" cap="none" spc="50" dirty="0">
                <a:ln w="11430"/>
              </a:rPr>
              <a:t>الالكتروني </a:t>
            </a:r>
            <a:r>
              <a:rPr lang="ar-MA" sz="2400" b="1" cap="none" spc="50" dirty="0" smtClean="0">
                <a:ln w="11430"/>
              </a:rPr>
              <a:t>:</a:t>
            </a:r>
            <a:endParaRPr lang="en-US" sz="2400" b="1" cap="none" spc="50" dirty="0">
              <a:ln w="1143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71272" y="6066673"/>
            <a:ext cx="4469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78440" y="1678133"/>
            <a:ext cx="0" cy="4812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76248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89871" y="1993073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7131205" y="429491"/>
            <a:ext cx="2393796" cy="25030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3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2" y="329625"/>
            <a:ext cx="10706097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3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فهمتم أننا اليوم سنتكلم عن أمير الشعراء وشاعر الشرق والغرب وشاعر الإسلام</a:t>
            </a:r>
            <a:endParaRPr lang="en-US" sz="3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268637"/>
            <a:ext cx="51054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</a:rPr>
              <a:t>ماذا فهتم بعد قراءة العبارات التالية ؟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0" y="1074058"/>
            <a:ext cx="4826000" cy="2718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FFC00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73742"/>
            <a:ext cx="4812145" cy="2736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FFC00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1730"/>
          <a:stretch/>
        </p:blipFill>
        <p:spPr>
          <a:xfrm>
            <a:off x="5597240" y="4077810"/>
            <a:ext cx="4842159" cy="2679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FFC000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048325"/>
            <a:ext cx="4790209" cy="2708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FFC00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88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36256" y="387925"/>
            <a:ext cx="7576325" cy="972457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1429" y="363655"/>
            <a:ext cx="415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4572000" cy="482865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6FF25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599"/>
            <a:ext cx="4572000" cy="482865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6FF25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943600" y="1752600"/>
            <a:ext cx="43190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الرفق بالحيوان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98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496292" y="535747"/>
            <a:ext cx="7897091" cy="988253"/>
          </a:xfrm>
          <a:prstGeom prst="wedgeRoundRectCallo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2853396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1066800" y="4834596"/>
            <a:ext cx="8977746" cy="790905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1066800" y="3852204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1068594" y="1875693"/>
            <a:ext cx="8993899" cy="784651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5899" y="685800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</a:t>
            </a:r>
            <a:r>
              <a:rPr lang="ar-SA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SA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2000165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8600" y="2948758"/>
            <a:ext cx="5884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يبين عن الشاعر مولوداً و وفاةً ولقباً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915889"/>
            <a:ext cx="7236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-3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يقول عنه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الناحية الدراسية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والحركة الأدبية؛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400" y="3961633"/>
            <a:ext cx="8735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يقول عنه من الناحية الجنسية واللغة والديانة والمواضيع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66800" y="5790431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3131125" y="5885792"/>
            <a:ext cx="67473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يبين عنه من ناحية العمل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والتأليف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باختصار.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78200" y="1032165"/>
            <a:ext cx="4191000" cy="579521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ترون في الصورة ؟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7274" y="1097765"/>
            <a:ext cx="75841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8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كاتب، وكاتب مسرحي، وشاعر، أمير الشعراء، ولغوي، وسياسي</a:t>
            </a:r>
            <a:endParaRPr lang="en-US" sz="2800" b="1" cap="none" spc="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1840" y="6123727"/>
            <a:ext cx="4277360" cy="611893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b="1" dirty="0" smtClean="0">
                <a:solidFill>
                  <a:srgbClr val="FFC000"/>
                </a:solidFill>
              </a:rPr>
              <a:t>هو الشاعر أحمد شوقي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69"/>
          <a:stretch/>
        </p:blipFill>
        <p:spPr>
          <a:xfrm>
            <a:off x="762000" y="1738594"/>
            <a:ext cx="4648200" cy="415668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3886200" y="285133"/>
            <a:ext cx="3060288" cy="761125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rgbClr val="FFC000"/>
                </a:solidFill>
              </a:rPr>
              <a:t>التعريف بالشاعر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6" t="5405" b="20734"/>
          <a:stretch/>
        </p:blipFill>
        <p:spPr>
          <a:xfrm>
            <a:off x="5791200" y="1765126"/>
            <a:ext cx="4419600" cy="41301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90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98276" y="471149"/>
            <a:ext cx="3962399" cy="2837413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>
                <a:solidFill>
                  <a:srgbClr val="2B0AB6"/>
                </a:solidFill>
              </a:rPr>
              <a:t>الولادة: </a:t>
            </a:r>
          </a:p>
          <a:p>
            <a:pPr algn="just" rtl="1"/>
            <a:r>
              <a:rPr lang="ar-MA" sz="2600" dirty="0">
                <a:solidFill>
                  <a:schemeClr val="tx1"/>
                </a:solidFill>
              </a:rPr>
              <a:t>ولد أحمد </a:t>
            </a:r>
            <a:r>
              <a:rPr lang="ar-MA" sz="2600" dirty="0" smtClean="0">
                <a:solidFill>
                  <a:schemeClr val="tx1"/>
                </a:solidFill>
              </a:rPr>
              <a:t>شوقي على أحمد شوقي بك </a:t>
            </a:r>
            <a:r>
              <a:rPr lang="ar-MA" sz="2600" dirty="0">
                <a:solidFill>
                  <a:schemeClr val="tx1"/>
                </a:solidFill>
              </a:rPr>
              <a:t>في القاهرة بمصر </a:t>
            </a:r>
            <a:r>
              <a:rPr lang="en-US" sz="2600" dirty="0">
                <a:solidFill>
                  <a:schemeClr val="tx1"/>
                </a:solidFill>
              </a:rPr>
              <a:t>16 </a:t>
            </a:r>
            <a:r>
              <a:rPr lang="ar-MA" sz="2600" dirty="0">
                <a:solidFill>
                  <a:schemeClr val="tx1"/>
                </a:solidFill>
              </a:rPr>
              <a:t> أكتوبر في عام </a:t>
            </a:r>
            <a:r>
              <a:rPr lang="en-US" sz="2600" dirty="0">
                <a:solidFill>
                  <a:schemeClr val="tx1"/>
                </a:solidFill>
              </a:rPr>
              <a:t>1868</a:t>
            </a:r>
            <a:r>
              <a:rPr lang="ar-MA" sz="2600" dirty="0">
                <a:solidFill>
                  <a:schemeClr val="tx1"/>
                </a:solidFill>
              </a:rPr>
              <a:t>م في أسرة غنية</a:t>
            </a:r>
            <a:r>
              <a:rPr lang="ar-MA" sz="2600" dirty="0" smtClean="0">
                <a:solidFill>
                  <a:schemeClr val="tx1"/>
                </a:solidFill>
              </a:rPr>
              <a:t>. أبوه شركسي وأمه يونانية، وجدته كانت تعمل في قصر الخديوي إسماعيل.</a:t>
            </a:r>
            <a:endParaRPr lang="ar-MA" sz="26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9" y="392610"/>
            <a:ext cx="2804642" cy="3039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394855"/>
            <a:ext cx="2708991" cy="2996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9" y="3680611"/>
            <a:ext cx="2779221" cy="3076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498276" y="3760925"/>
            <a:ext cx="3962400" cy="2896185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>
                <a:solidFill>
                  <a:srgbClr val="2B0AB6"/>
                </a:solidFill>
              </a:rPr>
              <a:t>الحياة الأكاديمية:</a:t>
            </a:r>
          </a:p>
          <a:p>
            <a:pPr algn="just" rtl="1"/>
            <a:r>
              <a:rPr lang="ar-MA" sz="2600" dirty="0">
                <a:solidFill>
                  <a:schemeClr val="tx1"/>
                </a:solidFill>
              </a:rPr>
              <a:t>تلقى تعليمه </a:t>
            </a:r>
            <a:r>
              <a:rPr lang="ar-MA" sz="2600" dirty="0" smtClean="0">
                <a:solidFill>
                  <a:schemeClr val="tx1"/>
                </a:solidFill>
              </a:rPr>
              <a:t>بالمدرسة </a:t>
            </a:r>
            <a:r>
              <a:rPr lang="ar-MA" sz="2600" dirty="0">
                <a:solidFill>
                  <a:schemeClr val="tx1"/>
                </a:solidFill>
              </a:rPr>
              <a:t>الابتدائية ثم الثانوية ثم التحق بمدرسة الحقوق، وبعد أن درس بها عامين حصل الشهادة النهائية في الترجمة حتى </a:t>
            </a:r>
            <a:r>
              <a:rPr lang="ar-MA" sz="2600" dirty="0" smtClean="0">
                <a:solidFill>
                  <a:schemeClr val="tx1"/>
                </a:solidFill>
              </a:rPr>
              <a:t>عينه الخديوي في خاصته، ثم حصل على الشهادة النهائية من فرنسا.</a:t>
            </a:r>
            <a:endParaRPr lang="ar-MA" sz="26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3632923"/>
            <a:ext cx="2745447" cy="3102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8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79457" y="3808737"/>
            <a:ext cx="3728817" cy="2845690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dirty="0" smtClean="0">
                <a:solidFill>
                  <a:srgbClr val="2B0AB6"/>
                </a:solidFill>
              </a:rPr>
              <a:t>مؤلفات أحمد شوقي:</a:t>
            </a:r>
          </a:p>
          <a:p>
            <a:pPr algn="just" rtl="1"/>
            <a:r>
              <a:rPr lang="ar-MA" sz="2600" dirty="0" smtClean="0">
                <a:solidFill>
                  <a:schemeClr val="tx1"/>
                </a:solidFill>
              </a:rPr>
              <a:t>أسواق الذهب، أميرة الأندلس، البخيلة، الست هدي، الشوقيات، دول العرب وعظماء الإسلام، عذراء الهند، مجنون ليلي، عنترة، قمبيز، مصرع كيلوباترا، لادياس، علي بك الكبير، شيطان بنتاءور...</a:t>
            </a:r>
            <a:endParaRPr lang="ar-MA" sz="2600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10" y="3640061"/>
            <a:ext cx="2849114" cy="3107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579458" y="464125"/>
            <a:ext cx="3728817" cy="2896267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>
                <a:solidFill>
                  <a:srgbClr val="2B0AB6"/>
                </a:solidFill>
              </a:rPr>
              <a:t>الحياة </a:t>
            </a:r>
            <a:r>
              <a:rPr lang="ar-MA" sz="2600" b="1" u="sng" dirty="0" smtClean="0">
                <a:solidFill>
                  <a:srgbClr val="2B0AB6"/>
                </a:solidFill>
              </a:rPr>
              <a:t>العملية:</a:t>
            </a:r>
          </a:p>
          <a:p>
            <a:pPr algn="just" rtl="1"/>
            <a:r>
              <a:rPr lang="ar-MA" sz="2600" dirty="0" smtClean="0">
                <a:solidFill>
                  <a:schemeClr val="tx1"/>
                </a:solidFill>
              </a:rPr>
              <a:t>عين الشاعر موظفاً كبيراً في قصر الخديوي سنة </a:t>
            </a:r>
            <a:r>
              <a:rPr lang="en-US" sz="2600" dirty="0" smtClean="0">
                <a:solidFill>
                  <a:schemeClr val="tx1"/>
                </a:solidFill>
              </a:rPr>
              <a:t>1894</a:t>
            </a:r>
            <a:r>
              <a:rPr lang="ar-MA" sz="2600" dirty="0" smtClean="0">
                <a:solidFill>
                  <a:schemeClr val="tx1"/>
                </a:solidFill>
              </a:rPr>
              <a:t>م وأمضى فيها عشرين سنة، وأصبح بذلك شاعر القصر.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just" rt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331"/>
            <a:ext cx="2680918" cy="3040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72719"/>
            <a:ext cx="2680918" cy="3096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10" y="381000"/>
            <a:ext cx="2823413" cy="3041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2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81405" y="519535"/>
            <a:ext cx="3728817" cy="838200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 smtClean="0">
                <a:solidFill>
                  <a:srgbClr val="2B0AB6"/>
                </a:solidFill>
              </a:rPr>
              <a:t>الديانة:</a:t>
            </a:r>
            <a:endParaRPr lang="ar-MA" sz="2600" b="1" u="sng" dirty="0">
              <a:solidFill>
                <a:srgbClr val="2B0AB6"/>
              </a:solidFill>
            </a:endParaRPr>
          </a:p>
          <a:p>
            <a:pPr algn="just" rtl="1"/>
            <a:r>
              <a:rPr lang="ar-MA" sz="2600" dirty="0" smtClean="0">
                <a:solidFill>
                  <a:schemeClr val="tx1"/>
                </a:solidFill>
              </a:rPr>
              <a:t>مسلم سني.</a:t>
            </a:r>
            <a:endParaRPr lang="ar-MA" sz="2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1496285"/>
            <a:ext cx="3728817" cy="838200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 smtClean="0">
                <a:solidFill>
                  <a:srgbClr val="2B0AB6"/>
                </a:solidFill>
              </a:rPr>
              <a:t>الجنسية:</a:t>
            </a:r>
            <a:endParaRPr lang="ar-MA" sz="2600" b="1" u="sng" dirty="0">
              <a:solidFill>
                <a:srgbClr val="2B0AB6"/>
              </a:solidFill>
            </a:endParaRPr>
          </a:p>
          <a:p>
            <a:pPr algn="just" rtl="1"/>
            <a:r>
              <a:rPr lang="ar-MA" sz="2600" dirty="0" smtClean="0">
                <a:solidFill>
                  <a:schemeClr val="tx1"/>
                </a:solidFill>
              </a:rPr>
              <a:t>مصري.</a:t>
            </a:r>
            <a:endParaRPr lang="ar-MA" sz="2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9458" y="3858495"/>
            <a:ext cx="3728817" cy="838200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>
                <a:solidFill>
                  <a:srgbClr val="2B0AB6"/>
                </a:solidFill>
              </a:rPr>
              <a:t>أعمال بارزة:</a:t>
            </a:r>
          </a:p>
          <a:p>
            <a:pPr algn="just" rtl="1"/>
            <a:r>
              <a:rPr lang="ar-MA" sz="2600" dirty="0">
                <a:solidFill>
                  <a:schemeClr val="tx1"/>
                </a:solidFill>
              </a:rPr>
              <a:t>الشوقيات.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9458" y="4849095"/>
            <a:ext cx="3728817" cy="838200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 smtClean="0">
                <a:solidFill>
                  <a:srgbClr val="2B0AB6"/>
                </a:solidFill>
              </a:rPr>
              <a:t>المواضيع:</a:t>
            </a:r>
            <a:endParaRPr lang="ar-MA" sz="2600" b="1" u="sng" dirty="0">
              <a:solidFill>
                <a:srgbClr val="2B0AB6"/>
              </a:solidFill>
            </a:endParaRPr>
          </a:p>
          <a:p>
            <a:pPr algn="just" rtl="1"/>
            <a:r>
              <a:rPr lang="ar-MA" sz="2600" dirty="0" smtClean="0">
                <a:solidFill>
                  <a:schemeClr val="tx1"/>
                </a:solidFill>
              </a:rPr>
              <a:t>سياسة وتعليم.</a:t>
            </a:r>
            <a:endParaRPr lang="ar-MA" sz="2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9458" y="5832765"/>
            <a:ext cx="3728817" cy="838200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 smtClean="0">
                <a:solidFill>
                  <a:srgbClr val="2B0AB6"/>
                </a:solidFill>
              </a:rPr>
              <a:t>النوع:</a:t>
            </a:r>
            <a:endParaRPr lang="ar-MA" sz="2600" b="1" u="sng" dirty="0">
              <a:solidFill>
                <a:srgbClr val="2B0AB6"/>
              </a:solidFill>
            </a:endParaRPr>
          </a:p>
          <a:p>
            <a:pPr algn="just" rtl="1"/>
            <a:r>
              <a:rPr lang="ar-MA" sz="2600" dirty="0" smtClean="0">
                <a:solidFill>
                  <a:schemeClr val="tx1"/>
                </a:solidFill>
              </a:rPr>
              <a:t>الشعر.</a:t>
            </a:r>
            <a:endParaRPr lang="ar-MA" sz="26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80060"/>
            <a:ext cx="2756776" cy="3056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18" y="3693484"/>
            <a:ext cx="2857582" cy="3091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93485"/>
            <a:ext cx="2729067" cy="3102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1" y="381001"/>
            <a:ext cx="2807449" cy="3034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7030A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1243585" y="6735620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81400" y="2445335"/>
            <a:ext cx="3728817" cy="838200"/>
          </a:xfrm>
          <a:prstGeom prst="rect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600" b="1" u="sng" dirty="0">
                <a:solidFill>
                  <a:srgbClr val="2B0AB6"/>
                </a:solidFill>
              </a:rPr>
              <a:t>اللغة:</a:t>
            </a:r>
          </a:p>
          <a:p>
            <a:pPr algn="just" rtl="1"/>
            <a:r>
              <a:rPr lang="ar-MA" sz="2600" dirty="0">
                <a:solidFill>
                  <a:schemeClr val="tx1"/>
                </a:solidFill>
              </a:rPr>
              <a:t>اللغة العربية.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972800" cy="73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10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7536</TotalTime>
  <Words>798</Words>
  <Application>Microsoft Office PowerPoint</Application>
  <PresentationFormat>Custom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1912</cp:revision>
  <dcterms:created xsi:type="dcterms:W3CDTF">2006-08-16T00:00:00Z</dcterms:created>
  <dcterms:modified xsi:type="dcterms:W3CDTF">2020-05-28T18:07:34Z</dcterms:modified>
</cp:coreProperties>
</file>