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325" r:id="rId4"/>
    <p:sldId id="324" r:id="rId5"/>
    <p:sldId id="335" r:id="rId6"/>
    <p:sldId id="291" r:id="rId7"/>
    <p:sldId id="323" r:id="rId8"/>
    <p:sldId id="318" r:id="rId9"/>
    <p:sldId id="319" r:id="rId10"/>
    <p:sldId id="329" r:id="rId11"/>
    <p:sldId id="330" r:id="rId12"/>
    <p:sldId id="331" r:id="rId13"/>
    <p:sldId id="332" r:id="rId14"/>
    <p:sldId id="333" r:id="rId15"/>
    <p:sldId id="334" r:id="rId16"/>
    <p:sldId id="337" r:id="rId17"/>
    <p:sldId id="336" r:id="rId18"/>
    <p:sldId id="350" r:id="rId19"/>
    <p:sldId id="303" r:id="rId20"/>
    <p:sldId id="322" r:id="rId21"/>
    <p:sldId id="327" r:id="rId22"/>
    <p:sldId id="321" r:id="rId23"/>
    <p:sldId id="349" r:id="rId24"/>
    <p:sldId id="328" r:id="rId25"/>
    <p:sldId id="338" r:id="rId26"/>
    <p:sldId id="347" r:id="rId27"/>
    <p:sldId id="346" r:id="rId28"/>
    <p:sldId id="343" r:id="rId29"/>
    <p:sldId id="342" r:id="rId30"/>
    <p:sldId id="345" r:id="rId31"/>
    <p:sldId id="348" r:id="rId32"/>
    <p:sldId id="34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36B4E-6B85-44D5-BAD9-6437657FC07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019B1-ACB0-4759-9BAA-7CF1D49E78BE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সমিকরণ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সমাধানের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চারটি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স্বতঃসিদ্ধ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7652FF3-B058-4080-9DC1-034CD30C7A22}" type="parTrans" cxnId="{6EEC870E-6E2C-4516-AB9E-B072AB4B5826}">
      <dgm:prSet/>
      <dgm:spPr/>
      <dgm:t>
        <a:bodyPr/>
        <a:lstStyle/>
        <a:p>
          <a:endParaRPr lang="en-US"/>
        </a:p>
      </dgm:t>
    </dgm:pt>
    <dgm:pt modelId="{F06F008D-A6EB-4280-8901-338569C828A0}" type="sibTrans" cxnId="{6EEC870E-6E2C-4516-AB9E-B072AB4B5826}">
      <dgm:prSet/>
      <dgm:spPr/>
      <dgm:t>
        <a:bodyPr/>
        <a:lstStyle/>
        <a:p>
          <a:endParaRPr lang="en-US"/>
        </a:p>
      </dgm:t>
    </dgm:pt>
    <dgm:pt modelId="{632DE0FB-3B05-4592-93EC-8E008F72717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১।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একই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রাশি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যোগ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হবে</a:t>
          </a:r>
          <a:endParaRPr lang="en-US" dirty="0"/>
        </a:p>
      </dgm:t>
    </dgm:pt>
    <dgm:pt modelId="{881B90EE-8D9D-4FA8-8DE4-D8FFD06A35EF}" type="parTrans" cxnId="{CEFD9F53-4153-493C-BB67-9A2A1A9F7A36}">
      <dgm:prSet/>
      <dgm:spPr/>
      <dgm:t>
        <a:bodyPr/>
        <a:lstStyle/>
        <a:p>
          <a:endParaRPr lang="en-US"/>
        </a:p>
      </dgm:t>
    </dgm:pt>
    <dgm:pt modelId="{4F67D9D3-5247-420A-A994-055DA228C174}" type="sibTrans" cxnId="{CEFD9F53-4153-493C-BB67-9A2A1A9F7A36}">
      <dgm:prSet/>
      <dgm:spPr/>
      <dgm:t>
        <a:bodyPr/>
        <a:lstStyle/>
        <a:p>
          <a:endParaRPr lang="en-US"/>
        </a:p>
      </dgm:t>
    </dgm:pt>
    <dgm:pt modelId="{CEBF8ABE-98DB-42E7-ACE6-0E7D7E903F3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২।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প্রত্যেকটি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একই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রাশি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বিয়োগ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হবে</a:t>
          </a:r>
          <a:endParaRPr lang="en-US" dirty="0"/>
        </a:p>
      </dgm:t>
    </dgm:pt>
    <dgm:pt modelId="{39992FED-3928-48C6-A584-E8C1FA2FA75C}" type="parTrans" cxnId="{59A0AA6D-8659-4F6A-B162-BB0AB9C08B3A}">
      <dgm:prSet/>
      <dgm:spPr/>
      <dgm:t>
        <a:bodyPr/>
        <a:lstStyle/>
        <a:p>
          <a:endParaRPr lang="en-US"/>
        </a:p>
      </dgm:t>
    </dgm:pt>
    <dgm:pt modelId="{E7B330BF-2D51-490E-A99C-37E7402C8FA9}" type="sibTrans" cxnId="{59A0AA6D-8659-4F6A-B162-BB0AB9C08B3A}">
      <dgm:prSet/>
      <dgm:spPr/>
      <dgm:t>
        <a:bodyPr/>
        <a:lstStyle/>
        <a:p>
          <a:endParaRPr lang="en-US"/>
        </a:p>
      </dgm:t>
    </dgm:pt>
    <dgm:pt modelId="{7B54B73F-D7F4-439F-AEF6-96FCB70587B7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৩।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প্রত্যেকটিকে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একই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রাশি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দ্বারা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গুণ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হবে</a:t>
          </a:r>
          <a:endParaRPr lang="en-US" dirty="0"/>
        </a:p>
      </dgm:t>
    </dgm:pt>
    <dgm:pt modelId="{58A2C6F5-3BEE-49D7-B8AF-684F758D4C6E}" type="parTrans" cxnId="{A08A412D-3159-4544-8AAE-BA54E01F358E}">
      <dgm:prSet/>
      <dgm:spPr/>
      <dgm:t>
        <a:bodyPr/>
        <a:lstStyle/>
        <a:p>
          <a:endParaRPr lang="en-US"/>
        </a:p>
      </dgm:t>
    </dgm:pt>
    <dgm:pt modelId="{97F653B7-7BB7-498D-A818-EF322BA60E41}" type="sibTrans" cxnId="{A08A412D-3159-4544-8AAE-BA54E01F358E}">
      <dgm:prSet/>
      <dgm:spPr/>
      <dgm:t>
        <a:bodyPr/>
        <a:lstStyle/>
        <a:p>
          <a:endParaRPr lang="en-US"/>
        </a:p>
      </dgm:t>
    </dgm:pt>
    <dgm:pt modelId="{91F72793-25B9-44F4-BDCE-225837CB032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৪।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প্রত্যেকটিকে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একই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রাশি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দ্বারা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ভাগ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হবে,c≈0</a:t>
          </a:r>
          <a:endParaRPr lang="en-US" dirty="0"/>
        </a:p>
      </dgm:t>
    </dgm:pt>
    <dgm:pt modelId="{6D7642E6-A5CD-4A4E-872E-5AFB2F109994}" type="parTrans" cxnId="{83E8BA40-0706-4CD1-AAF6-6E7C909FD7CE}">
      <dgm:prSet/>
      <dgm:spPr/>
      <dgm:t>
        <a:bodyPr/>
        <a:lstStyle/>
        <a:p>
          <a:endParaRPr lang="en-US"/>
        </a:p>
      </dgm:t>
    </dgm:pt>
    <dgm:pt modelId="{D77D1721-3762-4126-8789-222EE670CF5E}" type="sibTrans" cxnId="{83E8BA40-0706-4CD1-AAF6-6E7C909FD7CE}">
      <dgm:prSet/>
      <dgm:spPr/>
      <dgm:t>
        <a:bodyPr/>
        <a:lstStyle/>
        <a:p>
          <a:endParaRPr lang="en-US"/>
        </a:p>
      </dgm:t>
    </dgm:pt>
    <dgm:pt modelId="{63532411-2E52-4585-882F-AC99BB306A4D}" type="pres">
      <dgm:prSet presAssocID="{0F336B4E-6B85-44D5-BAD9-6437657FC0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51BE7D-ED67-471B-91BF-55D498FDFEFE}" type="pres">
      <dgm:prSet presAssocID="{B3F019B1-ACB0-4759-9BAA-7CF1D49E78BE}" presName="root1" presStyleCnt="0"/>
      <dgm:spPr/>
    </dgm:pt>
    <dgm:pt modelId="{A19DC8C0-9F9A-4C2B-9A78-1FB39B7BEE31}" type="pres">
      <dgm:prSet presAssocID="{B3F019B1-ACB0-4759-9BAA-7CF1D49E78B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171243-FADC-4A42-8FA1-8A25BB1E4744}" type="pres">
      <dgm:prSet presAssocID="{B3F019B1-ACB0-4759-9BAA-7CF1D49E78BE}" presName="level2hierChild" presStyleCnt="0"/>
      <dgm:spPr/>
    </dgm:pt>
    <dgm:pt modelId="{4B1BB6DC-4B35-4180-A5AB-8103968EBB9A}" type="pres">
      <dgm:prSet presAssocID="{881B90EE-8D9D-4FA8-8DE4-D8FFD06A35EF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B7A82987-6243-40BB-9757-7B247D951DC4}" type="pres">
      <dgm:prSet presAssocID="{881B90EE-8D9D-4FA8-8DE4-D8FFD06A35E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D8EBBD4-E7F4-443E-895A-5DCE967D7B65}" type="pres">
      <dgm:prSet presAssocID="{632DE0FB-3B05-4592-93EC-8E008F72717E}" presName="root2" presStyleCnt="0"/>
      <dgm:spPr/>
    </dgm:pt>
    <dgm:pt modelId="{E6100A3D-C1FF-464D-B2B4-D5FAE69FF05A}" type="pres">
      <dgm:prSet presAssocID="{632DE0FB-3B05-4592-93EC-8E008F72717E}" presName="LevelTwoTextNode" presStyleLbl="node2" presStyleIdx="0" presStyleCnt="4" custScaleX="1537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0A3E96-48F4-4783-B38C-C3D1FD3CA623}" type="pres">
      <dgm:prSet presAssocID="{632DE0FB-3B05-4592-93EC-8E008F72717E}" presName="level3hierChild" presStyleCnt="0"/>
      <dgm:spPr/>
    </dgm:pt>
    <dgm:pt modelId="{ABFDFCFE-3FED-4AC5-9341-29F86D54A116}" type="pres">
      <dgm:prSet presAssocID="{39992FED-3928-48C6-A584-E8C1FA2FA75C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AC706A66-7C11-4F64-88AE-1F318CDAC981}" type="pres">
      <dgm:prSet presAssocID="{39992FED-3928-48C6-A584-E8C1FA2FA75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D6ACD2C-6C4A-4EA6-85CC-243AF10D88DF}" type="pres">
      <dgm:prSet presAssocID="{CEBF8ABE-98DB-42E7-ACE6-0E7D7E903F3E}" presName="root2" presStyleCnt="0"/>
      <dgm:spPr/>
    </dgm:pt>
    <dgm:pt modelId="{FAFD5E98-C570-4358-8B4E-827FF2565A1C}" type="pres">
      <dgm:prSet presAssocID="{CEBF8ABE-98DB-42E7-ACE6-0E7D7E903F3E}" presName="LevelTwoTextNode" presStyleLbl="node2" presStyleIdx="1" presStyleCnt="4" custScaleX="1543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B64FEF-D99C-4A97-9D69-4E09ECC01AA9}" type="pres">
      <dgm:prSet presAssocID="{CEBF8ABE-98DB-42E7-ACE6-0E7D7E903F3E}" presName="level3hierChild" presStyleCnt="0"/>
      <dgm:spPr/>
    </dgm:pt>
    <dgm:pt modelId="{DCFDD058-D148-4B24-8519-BCA5C8C324B2}" type="pres">
      <dgm:prSet presAssocID="{58A2C6F5-3BEE-49D7-B8AF-684F758D4C6E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1E76CA17-F159-46D3-A1C6-94A3FBCC53A1}" type="pres">
      <dgm:prSet presAssocID="{58A2C6F5-3BEE-49D7-B8AF-684F758D4C6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3304D08-68DC-41A6-933F-CDE3F2584461}" type="pres">
      <dgm:prSet presAssocID="{7B54B73F-D7F4-439F-AEF6-96FCB70587B7}" presName="root2" presStyleCnt="0"/>
      <dgm:spPr/>
    </dgm:pt>
    <dgm:pt modelId="{64C4139C-052E-4442-865D-10489B96C7DE}" type="pres">
      <dgm:prSet presAssocID="{7B54B73F-D7F4-439F-AEF6-96FCB70587B7}" presName="LevelTwoTextNode" presStyleLbl="node2" presStyleIdx="2" presStyleCnt="4" custScaleX="154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F66D8A-FB06-4B6B-96E2-BFDF38E35D7F}" type="pres">
      <dgm:prSet presAssocID="{7B54B73F-D7F4-439F-AEF6-96FCB70587B7}" presName="level3hierChild" presStyleCnt="0"/>
      <dgm:spPr/>
    </dgm:pt>
    <dgm:pt modelId="{9BEBF89B-E4C2-4CD2-A55E-A52DA46BF27A}" type="pres">
      <dgm:prSet presAssocID="{6D7642E6-A5CD-4A4E-872E-5AFB2F109994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9F227DC5-C3E0-41A8-BA57-4755A8FB8A77}" type="pres">
      <dgm:prSet presAssocID="{6D7642E6-A5CD-4A4E-872E-5AFB2F10999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D2EAC3F-C598-4A8D-A1E8-A8B391AE1B58}" type="pres">
      <dgm:prSet presAssocID="{91F72793-25B9-44F4-BDCE-225837CB0328}" presName="root2" presStyleCnt="0"/>
      <dgm:spPr/>
    </dgm:pt>
    <dgm:pt modelId="{EB612E7A-C90E-48FF-B49D-6D032AC7A4C0}" type="pres">
      <dgm:prSet presAssocID="{91F72793-25B9-44F4-BDCE-225837CB0328}" presName="LevelTwoTextNode" presStyleLbl="node2" presStyleIdx="3" presStyleCnt="4" custScaleX="154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ABBE80-2C4A-4F3F-AA94-EE3D141DD556}" type="pres">
      <dgm:prSet presAssocID="{91F72793-25B9-44F4-BDCE-225837CB0328}" presName="level3hierChild" presStyleCnt="0"/>
      <dgm:spPr/>
    </dgm:pt>
  </dgm:ptLst>
  <dgm:cxnLst>
    <dgm:cxn modelId="{83E8BA40-0706-4CD1-AAF6-6E7C909FD7CE}" srcId="{B3F019B1-ACB0-4759-9BAA-7CF1D49E78BE}" destId="{91F72793-25B9-44F4-BDCE-225837CB0328}" srcOrd="3" destOrd="0" parTransId="{6D7642E6-A5CD-4A4E-872E-5AFB2F109994}" sibTransId="{D77D1721-3762-4126-8789-222EE670CF5E}"/>
    <dgm:cxn modelId="{D71B4521-0627-460E-93B0-9C2E696B9097}" type="presOf" srcId="{58A2C6F5-3BEE-49D7-B8AF-684F758D4C6E}" destId="{1E76CA17-F159-46D3-A1C6-94A3FBCC53A1}" srcOrd="1" destOrd="0" presId="urn:microsoft.com/office/officeart/2008/layout/HorizontalMultiLevelHierarchy"/>
    <dgm:cxn modelId="{A08A412D-3159-4544-8AAE-BA54E01F358E}" srcId="{B3F019B1-ACB0-4759-9BAA-7CF1D49E78BE}" destId="{7B54B73F-D7F4-439F-AEF6-96FCB70587B7}" srcOrd="2" destOrd="0" parTransId="{58A2C6F5-3BEE-49D7-B8AF-684F758D4C6E}" sibTransId="{97F653B7-7BB7-498D-A818-EF322BA60E41}"/>
    <dgm:cxn modelId="{8BF68A6C-B827-463E-951B-49156586B25F}" type="presOf" srcId="{7B54B73F-D7F4-439F-AEF6-96FCB70587B7}" destId="{64C4139C-052E-4442-865D-10489B96C7DE}" srcOrd="0" destOrd="0" presId="urn:microsoft.com/office/officeart/2008/layout/HorizontalMultiLevelHierarchy"/>
    <dgm:cxn modelId="{30B7B035-64B8-408F-88FA-36AF89BCE447}" type="presOf" srcId="{6D7642E6-A5CD-4A4E-872E-5AFB2F109994}" destId="{9BEBF89B-E4C2-4CD2-A55E-A52DA46BF27A}" srcOrd="0" destOrd="0" presId="urn:microsoft.com/office/officeart/2008/layout/HorizontalMultiLevelHierarchy"/>
    <dgm:cxn modelId="{A9188B7B-37D3-4786-BF47-5B9A8B78E71A}" type="presOf" srcId="{39992FED-3928-48C6-A584-E8C1FA2FA75C}" destId="{ABFDFCFE-3FED-4AC5-9341-29F86D54A116}" srcOrd="0" destOrd="0" presId="urn:microsoft.com/office/officeart/2008/layout/HorizontalMultiLevelHierarchy"/>
    <dgm:cxn modelId="{F9B7B01E-6364-4DCA-ABF4-D49BF1D0E389}" type="presOf" srcId="{39992FED-3928-48C6-A584-E8C1FA2FA75C}" destId="{AC706A66-7C11-4F64-88AE-1F318CDAC981}" srcOrd="1" destOrd="0" presId="urn:microsoft.com/office/officeart/2008/layout/HorizontalMultiLevelHierarchy"/>
    <dgm:cxn modelId="{CB7DC7F2-85B3-4EB7-B925-D7B9257F215E}" type="presOf" srcId="{91F72793-25B9-44F4-BDCE-225837CB0328}" destId="{EB612E7A-C90E-48FF-B49D-6D032AC7A4C0}" srcOrd="0" destOrd="0" presId="urn:microsoft.com/office/officeart/2008/layout/HorizontalMultiLevelHierarchy"/>
    <dgm:cxn modelId="{AC100689-DE02-4695-A656-A7BE15046947}" type="presOf" srcId="{881B90EE-8D9D-4FA8-8DE4-D8FFD06A35EF}" destId="{4B1BB6DC-4B35-4180-A5AB-8103968EBB9A}" srcOrd="0" destOrd="0" presId="urn:microsoft.com/office/officeart/2008/layout/HorizontalMultiLevelHierarchy"/>
    <dgm:cxn modelId="{B8996789-D378-4FB7-B2BA-995FBE21D729}" type="presOf" srcId="{B3F019B1-ACB0-4759-9BAA-7CF1D49E78BE}" destId="{A19DC8C0-9F9A-4C2B-9A78-1FB39B7BEE31}" srcOrd="0" destOrd="0" presId="urn:microsoft.com/office/officeart/2008/layout/HorizontalMultiLevelHierarchy"/>
    <dgm:cxn modelId="{06A3B9AA-1A78-44CD-AA77-F836BC4C1303}" type="presOf" srcId="{881B90EE-8D9D-4FA8-8DE4-D8FFD06A35EF}" destId="{B7A82987-6243-40BB-9757-7B247D951DC4}" srcOrd="1" destOrd="0" presId="urn:microsoft.com/office/officeart/2008/layout/HorizontalMultiLevelHierarchy"/>
    <dgm:cxn modelId="{B6829F9D-AB39-48CE-A9D1-539E44E5AF68}" type="presOf" srcId="{0F336B4E-6B85-44D5-BAD9-6437657FC07C}" destId="{63532411-2E52-4585-882F-AC99BB306A4D}" srcOrd="0" destOrd="0" presId="urn:microsoft.com/office/officeart/2008/layout/HorizontalMultiLevelHierarchy"/>
    <dgm:cxn modelId="{F517AE57-2549-4FEC-9B2B-DC8577C0E241}" type="presOf" srcId="{6D7642E6-A5CD-4A4E-872E-5AFB2F109994}" destId="{9F227DC5-C3E0-41A8-BA57-4755A8FB8A77}" srcOrd="1" destOrd="0" presId="urn:microsoft.com/office/officeart/2008/layout/HorizontalMultiLevelHierarchy"/>
    <dgm:cxn modelId="{6EEC870E-6E2C-4516-AB9E-B072AB4B5826}" srcId="{0F336B4E-6B85-44D5-BAD9-6437657FC07C}" destId="{B3F019B1-ACB0-4759-9BAA-7CF1D49E78BE}" srcOrd="0" destOrd="0" parTransId="{77652FF3-B058-4080-9DC1-034CD30C7A22}" sibTransId="{F06F008D-A6EB-4280-8901-338569C828A0}"/>
    <dgm:cxn modelId="{3FFB6C58-880C-4975-BD56-AAE524B90855}" type="presOf" srcId="{632DE0FB-3B05-4592-93EC-8E008F72717E}" destId="{E6100A3D-C1FF-464D-B2B4-D5FAE69FF05A}" srcOrd="0" destOrd="0" presId="urn:microsoft.com/office/officeart/2008/layout/HorizontalMultiLevelHierarchy"/>
    <dgm:cxn modelId="{CEFD9F53-4153-493C-BB67-9A2A1A9F7A36}" srcId="{B3F019B1-ACB0-4759-9BAA-7CF1D49E78BE}" destId="{632DE0FB-3B05-4592-93EC-8E008F72717E}" srcOrd="0" destOrd="0" parTransId="{881B90EE-8D9D-4FA8-8DE4-D8FFD06A35EF}" sibTransId="{4F67D9D3-5247-420A-A994-055DA228C174}"/>
    <dgm:cxn modelId="{18835E13-8A48-43F7-9804-D6D27E10C5E1}" type="presOf" srcId="{CEBF8ABE-98DB-42E7-ACE6-0E7D7E903F3E}" destId="{FAFD5E98-C570-4358-8B4E-827FF2565A1C}" srcOrd="0" destOrd="0" presId="urn:microsoft.com/office/officeart/2008/layout/HorizontalMultiLevelHierarchy"/>
    <dgm:cxn modelId="{59A0AA6D-8659-4F6A-B162-BB0AB9C08B3A}" srcId="{B3F019B1-ACB0-4759-9BAA-7CF1D49E78BE}" destId="{CEBF8ABE-98DB-42E7-ACE6-0E7D7E903F3E}" srcOrd="1" destOrd="0" parTransId="{39992FED-3928-48C6-A584-E8C1FA2FA75C}" sibTransId="{E7B330BF-2D51-490E-A99C-37E7402C8FA9}"/>
    <dgm:cxn modelId="{FE7768D7-F7D1-4A12-AFC1-A9BAD54628B6}" type="presOf" srcId="{58A2C6F5-3BEE-49D7-B8AF-684F758D4C6E}" destId="{DCFDD058-D148-4B24-8519-BCA5C8C324B2}" srcOrd="0" destOrd="0" presId="urn:microsoft.com/office/officeart/2008/layout/HorizontalMultiLevelHierarchy"/>
    <dgm:cxn modelId="{9950BB38-6D3C-4880-AACF-379DF090C2A9}" type="presParOf" srcId="{63532411-2E52-4585-882F-AC99BB306A4D}" destId="{C251BE7D-ED67-471B-91BF-55D498FDFEFE}" srcOrd="0" destOrd="0" presId="urn:microsoft.com/office/officeart/2008/layout/HorizontalMultiLevelHierarchy"/>
    <dgm:cxn modelId="{244DFEDA-C4FF-4B04-8168-58597775B381}" type="presParOf" srcId="{C251BE7D-ED67-471B-91BF-55D498FDFEFE}" destId="{A19DC8C0-9F9A-4C2B-9A78-1FB39B7BEE31}" srcOrd="0" destOrd="0" presId="urn:microsoft.com/office/officeart/2008/layout/HorizontalMultiLevelHierarchy"/>
    <dgm:cxn modelId="{E21D27E3-F1C9-4334-9538-97590F4204AC}" type="presParOf" srcId="{C251BE7D-ED67-471B-91BF-55D498FDFEFE}" destId="{A8171243-FADC-4A42-8FA1-8A25BB1E4744}" srcOrd="1" destOrd="0" presId="urn:microsoft.com/office/officeart/2008/layout/HorizontalMultiLevelHierarchy"/>
    <dgm:cxn modelId="{34D13896-2FF5-4C0B-861D-F87191FE0362}" type="presParOf" srcId="{A8171243-FADC-4A42-8FA1-8A25BB1E4744}" destId="{4B1BB6DC-4B35-4180-A5AB-8103968EBB9A}" srcOrd="0" destOrd="0" presId="urn:microsoft.com/office/officeart/2008/layout/HorizontalMultiLevelHierarchy"/>
    <dgm:cxn modelId="{49811531-1610-41CD-BC6D-82A1C07C3595}" type="presParOf" srcId="{4B1BB6DC-4B35-4180-A5AB-8103968EBB9A}" destId="{B7A82987-6243-40BB-9757-7B247D951DC4}" srcOrd="0" destOrd="0" presId="urn:microsoft.com/office/officeart/2008/layout/HorizontalMultiLevelHierarchy"/>
    <dgm:cxn modelId="{98B8944C-F971-40B3-B72B-06D96C2C2ED4}" type="presParOf" srcId="{A8171243-FADC-4A42-8FA1-8A25BB1E4744}" destId="{2D8EBBD4-E7F4-443E-895A-5DCE967D7B65}" srcOrd="1" destOrd="0" presId="urn:microsoft.com/office/officeart/2008/layout/HorizontalMultiLevelHierarchy"/>
    <dgm:cxn modelId="{384FD1DF-17BF-4D37-AE9A-3FC31EC93658}" type="presParOf" srcId="{2D8EBBD4-E7F4-443E-895A-5DCE967D7B65}" destId="{E6100A3D-C1FF-464D-B2B4-D5FAE69FF05A}" srcOrd="0" destOrd="0" presId="urn:microsoft.com/office/officeart/2008/layout/HorizontalMultiLevelHierarchy"/>
    <dgm:cxn modelId="{48460FA8-781E-4CF6-A7A5-3DAA50095FF8}" type="presParOf" srcId="{2D8EBBD4-E7F4-443E-895A-5DCE967D7B65}" destId="{2C0A3E96-48F4-4783-B38C-C3D1FD3CA623}" srcOrd="1" destOrd="0" presId="urn:microsoft.com/office/officeart/2008/layout/HorizontalMultiLevelHierarchy"/>
    <dgm:cxn modelId="{A5485C5A-6982-477F-B9E5-82EE2242692C}" type="presParOf" srcId="{A8171243-FADC-4A42-8FA1-8A25BB1E4744}" destId="{ABFDFCFE-3FED-4AC5-9341-29F86D54A116}" srcOrd="2" destOrd="0" presId="urn:microsoft.com/office/officeart/2008/layout/HorizontalMultiLevelHierarchy"/>
    <dgm:cxn modelId="{9E475017-2893-40BE-8E20-9DD0C2E40B1D}" type="presParOf" srcId="{ABFDFCFE-3FED-4AC5-9341-29F86D54A116}" destId="{AC706A66-7C11-4F64-88AE-1F318CDAC981}" srcOrd="0" destOrd="0" presId="urn:microsoft.com/office/officeart/2008/layout/HorizontalMultiLevelHierarchy"/>
    <dgm:cxn modelId="{A0B535FA-A72F-4A2A-B434-BC5475C3F40D}" type="presParOf" srcId="{A8171243-FADC-4A42-8FA1-8A25BB1E4744}" destId="{CD6ACD2C-6C4A-4EA6-85CC-243AF10D88DF}" srcOrd="3" destOrd="0" presId="urn:microsoft.com/office/officeart/2008/layout/HorizontalMultiLevelHierarchy"/>
    <dgm:cxn modelId="{B8D151BB-5EDD-42B7-9FB2-1E803F037337}" type="presParOf" srcId="{CD6ACD2C-6C4A-4EA6-85CC-243AF10D88DF}" destId="{FAFD5E98-C570-4358-8B4E-827FF2565A1C}" srcOrd="0" destOrd="0" presId="urn:microsoft.com/office/officeart/2008/layout/HorizontalMultiLevelHierarchy"/>
    <dgm:cxn modelId="{C7070673-4D4C-422C-8E42-BBC20CF2EC9C}" type="presParOf" srcId="{CD6ACD2C-6C4A-4EA6-85CC-243AF10D88DF}" destId="{01B64FEF-D99C-4A97-9D69-4E09ECC01AA9}" srcOrd="1" destOrd="0" presId="urn:microsoft.com/office/officeart/2008/layout/HorizontalMultiLevelHierarchy"/>
    <dgm:cxn modelId="{47D22569-B75C-4D45-ACCC-14B070DF4991}" type="presParOf" srcId="{A8171243-FADC-4A42-8FA1-8A25BB1E4744}" destId="{DCFDD058-D148-4B24-8519-BCA5C8C324B2}" srcOrd="4" destOrd="0" presId="urn:microsoft.com/office/officeart/2008/layout/HorizontalMultiLevelHierarchy"/>
    <dgm:cxn modelId="{84FF332E-8547-4805-8D24-61B3A00B75EC}" type="presParOf" srcId="{DCFDD058-D148-4B24-8519-BCA5C8C324B2}" destId="{1E76CA17-F159-46D3-A1C6-94A3FBCC53A1}" srcOrd="0" destOrd="0" presId="urn:microsoft.com/office/officeart/2008/layout/HorizontalMultiLevelHierarchy"/>
    <dgm:cxn modelId="{E1C74287-41D2-4D90-A596-A33B3B2BC7A3}" type="presParOf" srcId="{A8171243-FADC-4A42-8FA1-8A25BB1E4744}" destId="{83304D08-68DC-41A6-933F-CDE3F2584461}" srcOrd="5" destOrd="0" presId="urn:microsoft.com/office/officeart/2008/layout/HorizontalMultiLevelHierarchy"/>
    <dgm:cxn modelId="{2A7015BF-6B87-4FF7-A6E6-E7DADAD41824}" type="presParOf" srcId="{83304D08-68DC-41A6-933F-CDE3F2584461}" destId="{64C4139C-052E-4442-865D-10489B96C7DE}" srcOrd="0" destOrd="0" presId="urn:microsoft.com/office/officeart/2008/layout/HorizontalMultiLevelHierarchy"/>
    <dgm:cxn modelId="{836CAE88-B749-4D06-A206-1BE5BF3AD918}" type="presParOf" srcId="{83304D08-68DC-41A6-933F-CDE3F2584461}" destId="{C9F66D8A-FB06-4B6B-96E2-BFDF38E35D7F}" srcOrd="1" destOrd="0" presId="urn:microsoft.com/office/officeart/2008/layout/HorizontalMultiLevelHierarchy"/>
    <dgm:cxn modelId="{2391B016-3F34-4DED-A87E-141D401F3613}" type="presParOf" srcId="{A8171243-FADC-4A42-8FA1-8A25BB1E4744}" destId="{9BEBF89B-E4C2-4CD2-A55E-A52DA46BF27A}" srcOrd="6" destOrd="0" presId="urn:microsoft.com/office/officeart/2008/layout/HorizontalMultiLevelHierarchy"/>
    <dgm:cxn modelId="{DF63B7B1-F93F-415F-ADE3-7B2DE9A10F80}" type="presParOf" srcId="{9BEBF89B-E4C2-4CD2-A55E-A52DA46BF27A}" destId="{9F227DC5-C3E0-41A8-BA57-4755A8FB8A77}" srcOrd="0" destOrd="0" presId="urn:microsoft.com/office/officeart/2008/layout/HorizontalMultiLevelHierarchy"/>
    <dgm:cxn modelId="{1C30EC32-A108-4C7C-9695-19716F64627E}" type="presParOf" srcId="{A8171243-FADC-4A42-8FA1-8A25BB1E4744}" destId="{1D2EAC3F-C598-4A8D-A1E8-A8B391AE1B58}" srcOrd="7" destOrd="0" presId="urn:microsoft.com/office/officeart/2008/layout/HorizontalMultiLevelHierarchy"/>
    <dgm:cxn modelId="{93ADD148-8E50-48E4-A654-170F98239766}" type="presParOf" srcId="{1D2EAC3F-C598-4A8D-A1E8-A8B391AE1B58}" destId="{EB612E7A-C90E-48FF-B49D-6D032AC7A4C0}" srcOrd="0" destOrd="0" presId="urn:microsoft.com/office/officeart/2008/layout/HorizontalMultiLevelHierarchy"/>
    <dgm:cxn modelId="{B7CD953F-0FA5-4F9A-A502-80937C090CD1}" type="presParOf" srcId="{1D2EAC3F-C598-4A8D-A1E8-A8B391AE1B58}" destId="{7FABBE80-2C4A-4F3F-AA94-EE3D141DD5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BF89B-E4C2-4CD2-A55E-A52DA46BF27A}">
      <dsp:nvSpPr>
        <dsp:cNvPr id="0" name=""/>
        <dsp:cNvSpPr/>
      </dsp:nvSpPr>
      <dsp:spPr>
        <a:xfrm>
          <a:off x="1862319" y="2895600"/>
          <a:ext cx="721815" cy="2063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907" y="0"/>
              </a:lnTo>
              <a:lnTo>
                <a:pt x="360907" y="2063115"/>
              </a:lnTo>
              <a:lnTo>
                <a:pt x="721815" y="2063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168583" y="3872513"/>
        <a:ext cx="109287" cy="109287"/>
      </dsp:txXfrm>
    </dsp:sp>
    <dsp:sp modelId="{DCFDD058-D148-4B24-8519-BCA5C8C324B2}">
      <dsp:nvSpPr>
        <dsp:cNvPr id="0" name=""/>
        <dsp:cNvSpPr/>
      </dsp:nvSpPr>
      <dsp:spPr>
        <a:xfrm>
          <a:off x="1862319" y="2895600"/>
          <a:ext cx="721815" cy="68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907" y="0"/>
              </a:lnTo>
              <a:lnTo>
                <a:pt x="360907" y="687705"/>
              </a:lnTo>
              <a:lnTo>
                <a:pt x="721815" y="687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8303" y="3214528"/>
        <a:ext cx="49848" cy="49848"/>
      </dsp:txXfrm>
    </dsp:sp>
    <dsp:sp modelId="{ABFDFCFE-3FED-4AC5-9341-29F86D54A116}">
      <dsp:nvSpPr>
        <dsp:cNvPr id="0" name=""/>
        <dsp:cNvSpPr/>
      </dsp:nvSpPr>
      <dsp:spPr>
        <a:xfrm>
          <a:off x="1862319" y="2207895"/>
          <a:ext cx="721815" cy="687705"/>
        </a:xfrm>
        <a:custGeom>
          <a:avLst/>
          <a:gdLst/>
          <a:ahLst/>
          <a:cxnLst/>
          <a:rect l="0" t="0" r="0" b="0"/>
          <a:pathLst>
            <a:path>
              <a:moveTo>
                <a:pt x="0" y="687705"/>
              </a:moveTo>
              <a:lnTo>
                <a:pt x="360907" y="687705"/>
              </a:lnTo>
              <a:lnTo>
                <a:pt x="360907" y="0"/>
              </a:lnTo>
              <a:lnTo>
                <a:pt x="72181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8303" y="2526823"/>
        <a:ext cx="49848" cy="49848"/>
      </dsp:txXfrm>
    </dsp:sp>
    <dsp:sp modelId="{4B1BB6DC-4B35-4180-A5AB-8103968EBB9A}">
      <dsp:nvSpPr>
        <dsp:cNvPr id="0" name=""/>
        <dsp:cNvSpPr/>
      </dsp:nvSpPr>
      <dsp:spPr>
        <a:xfrm>
          <a:off x="1862319" y="832484"/>
          <a:ext cx="721815" cy="2063115"/>
        </a:xfrm>
        <a:custGeom>
          <a:avLst/>
          <a:gdLst/>
          <a:ahLst/>
          <a:cxnLst/>
          <a:rect l="0" t="0" r="0" b="0"/>
          <a:pathLst>
            <a:path>
              <a:moveTo>
                <a:pt x="0" y="2063115"/>
              </a:moveTo>
              <a:lnTo>
                <a:pt x="360907" y="2063115"/>
              </a:lnTo>
              <a:lnTo>
                <a:pt x="360907" y="0"/>
              </a:lnTo>
              <a:lnTo>
                <a:pt x="72181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168583" y="1809398"/>
        <a:ext cx="109287" cy="109287"/>
      </dsp:txXfrm>
    </dsp:sp>
    <dsp:sp modelId="{A19DC8C0-9F9A-4C2B-9A78-1FB39B7BEE31}">
      <dsp:nvSpPr>
        <dsp:cNvPr id="0" name=""/>
        <dsp:cNvSpPr/>
      </dsp:nvSpPr>
      <dsp:spPr>
        <a:xfrm rot="16200000">
          <a:off x="-1583444" y="2345436"/>
          <a:ext cx="5791200" cy="1100328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সমিকরণ</a:t>
          </a:r>
          <a:r>
            <a:rPr lang="en-US" sz="4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সমাধানের</a:t>
          </a:r>
          <a:r>
            <a:rPr lang="en-US" sz="4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চারটি</a:t>
          </a:r>
          <a:r>
            <a:rPr lang="en-US" sz="4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স্বতঃসিদ্ধ</a:t>
          </a:r>
          <a:endParaRPr lang="en-US" sz="41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-1583444" y="2345436"/>
        <a:ext cx="5791200" cy="1100328"/>
      </dsp:txXfrm>
    </dsp:sp>
    <dsp:sp modelId="{E6100A3D-C1FF-464D-B2B4-D5FAE69FF05A}">
      <dsp:nvSpPr>
        <dsp:cNvPr id="0" name=""/>
        <dsp:cNvSpPr/>
      </dsp:nvSpPr>
      <dsp:spPr>
        <a:xfrm>
          <a:off x="2584134" y="282320"/>
          <a:ext cx="5548232" cy="110032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১।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একই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রাশি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যোগ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হবে</a:t>
          </a:r>
          <a:endParaRPr lang="en-US" sz="3600" kern="1200" dirty="0"/>
        </a:p>
      </dsp:txBody>
      <dsp:txXfrm>
        <a:off x="2584134" y="282320"/>
        <a:ext cx="5548232" cy="1100328"/>
      </dsp:txXfrm>
    </dsp:sp>
    <dsp:sp modelId="{FAFD5E98-C570-4358-8B4E-827FF2565A1C}">
      <dsp:nvSpPr>
        <dsp:cNvPr id="0" name=""/>
        <dsp:cNvSpPr/>
      </dsp:nvSpPr>
      <dsp:spPr>
        <a:xfrm>
          <a:off x="2584134" y="1657730"/>
          <a:ext cx="5569237" cy="110032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২।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প্রত্যেকটি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একই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রাশি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বিয়োগ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হবে</a:t>
          </a:r>
          <a:endParaRPr lang="en-US" sz="3600" kern="1200" dirty="0"/>
        </a:p>
      </dsp:txBody>
      <dsp:txXfrm>
        <a:off x="2584134" y="1657730"/>
        <a:ext cx="5569237" cy="1100328"/>
      </dsp:txXfrm>
    </dsp:sp>
    <dsp:sp modelId="{64C4139C-052E-4442-865D-10489B96C7DE}">
      <dsp:nvSpPr>
        <dsp:cNvPr id="0" name=""/>
        <dsp:cNvSpPr/>
      </dsp:nvSpPr>
      <dsp:spPr>
        <a:xfrm>
          <a:off x="2584134" y="3033141"/>
          <a:ext cx="5569273" cy="110032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৩।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প্রত্যেকটিকে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একই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রাশি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দ্বারা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গুণ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হবে</a:t>
          </a:r>
          <a:endParaRPr lang="en-US" sz="3600" kern="1200" dirty="0"/>
        </a:p>
      </dsp:txBody>
      <dsp:txXfrm>
        <a:off x="2584134" y="3033141"/>
        <a:ext cx="5569273" cy="1100328"/>
      </dsp:txXfrm>
    </dsp:sp>
    <dsp:sp modelId="{EB612E7A-C90E-48FF-B49D-6D032AC7A4C0}">
      <dsp:nvSpPr>
        <dsp:cNvPr id="0" name=""/>
        <dsp:cNvSpPr/>
      </dsp:nvSpPr>
      <dsp:spPr>
        <a:xfrm>
          <a:off x="2584134" y="4408551"/>
          <a:ext cx="5569273" cy="110032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৪।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প্রত্যেকটিকে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একই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রাশি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দ্বারা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ভাগ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হবে,c≈0</a:t>
          </a:r>
          <a:endParaRPr lang="en-US" sz="3600" kern="1200" dirty="0"/>
        </a:p>
      </dsp:txBody>
      <dsp:txXfrm>
        <a:off x="2584134" y="4408551"/>
        <a:ext cx="5569273" cy="1100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5F053-7D74-427D-A74C-8B33B7A4B5B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60998-5A00-40A8-B29A-3C8772B6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3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নিকট থেকে প্রদত্ত প্রশ্নের উত্তর জানার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2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4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00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093D-4311-4C0F-B91A-6D773D222C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6C02-DB88-481C-A80F-F2C9D4EE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093D-4311-4C0F-B91A-6D773D222C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6C02-DB88-481C-A80F-F2C9D4EE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093D-4311-4C0F-B91A-6D773D222C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6C02-DB88-481C-A80F-F2C9D4EE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9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093D-4311-4C0F-B91A-6D773D222C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6C02-DB88-481C-A80F-F2C9D4EE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6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093D-4311-4C0F-B91A-6D773D222C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6C02-DB88-481C-A80F-F2C9D4EE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093D-4311-4C0F-B91A-6D773D222C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6C02-DB88-481C-A80F-F2C9D4EE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0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093D-4311-4C0F-B91A-6D773D222C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6C02-DB88-481C-A80F-F2C9D4EE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0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093D-4311-4C0F-B91A-6D773D222C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6C02-DB88-481C-A80F-F2C9D4EE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093D-4311-4C0F-B91A-6D773D222C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6C02-DB88-481C-A80F-F2C9D4EE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3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093D-4311-4C0F-B91A-6D773D222C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6C02-DB88-481C-A80F-F2C9D4EE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093D-4311-4C0F-B91A-6D773D222C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6C02-DB88-481C-A80F-F2C9D4EE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9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8093D-4311-4C0F-B91A-6D773D222C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6C02-DB88-481C-A80F-F2C9D4EE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3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2813571" y="304800"/>
            <a:chExt cx="6425680" cy="6172200"/>
          </a:xfrm>
        </p:grpSpPr>
        <p:sp>
          <p:nvSpPr>
            <p:cNvPr id="9" name="Frame 8"/>
            <p:cNvSpPr/>
            <p:nvPr/>
          </p:nvSpPr>
          <p:spPr>
            <a:xfrm>
              <a:off x="2895601" y="304800"/>
              <a:ext cx="6343650" cy="6172200"/>
            </a:xfrm>
            <a:prstGeom prst="frame">
              <a:avLst>
                <a:gd name="adj1" fmla="val 4897"/>
              </a:avLst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2813571" y="304801"/>
              <a:ext cx="6425680" cy="5943600"/>
            </a:xfrm>
            <a:prstGeom prst="frame">
              <a:avLst>
                <a:gd name="adj1" fmla="val 6279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668" y="4121372"/>
              <a:ext cx="980130" cy="1646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894" y="4064540"/>
              <a:ext cx="1002683" cy="168450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260759" y="3835085"/>
              <a:ext cx="3476726" cy="1516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bn-BD" sz="10350" b="1" dirty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03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01323" y="1411899"/>
              <a:ext cx="3992439" cy="2215661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ctr" defTabSz="685800"/>
              <a:r>
                <a:rPr lang="bn-BD" b="1" u="sng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bn-BD" b="1" u="sng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u="sng" dirty="0" smtClean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ক্লাসে</a:t>
              </a:r>
              <a:r>
                <a:rPr lang="bn-BD" b="1" u="sng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u="sng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</a:t>
              </a:r>
              <a:endParaRPr lang="en-US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475" y="620117"/>
              <a:ext cx="1024818" cy="1994398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374" y="505089"/>
            <a:ext cx="952382" cy="1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8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0010" y="2772788"/>
            <a:ext cx="82621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সমীকরণ</a:t>
            </a:r>
            <a:r>
              <a:rPr lang="en-US" sz="4400" dirty="0"/>
              <a:t> </a:t>
            </a:r>
            <a:r>
              <a:rPr lang="en-US" sz="4400" dirty="0" err="1"/>
              <a:t>সমাধানের</a:t>
            </a:r>
            <a:r>
              <a:rPr lang="en-US" sz="4400" dirty="0"/>
              <a:t> </a:t>
            </a:r>
            <a:r>
              <a:rPr lang="en-US" sz="4400" dirty="0" err="1"/>
              <a:t>জন্য</a:t>
            </a:r>
            <a:r>
              <a:rPr lang="en-US" sz="4400" dirty="0"/>
              <a:t> </a:t>
            </a:r>
            <a:r>
              <a:rPr lang="en-US" sz="4400" dirty="0" err="1"/>
              <a:t>নিম্নলিখিত</a:t>
            </a:r>
            <a:r>
              <a:rPr lang="en-US" sz="4400" dirty="0"/>
              <a:t> </a:t>
            </a:r>
            <a:r>
              <a:rPr lang="en-US" sz="4400" dirty="0" err="1"/>
              <a:t>স্বত:সিদ্ধগুলো</a:t>
            </a:r>
            <a:endParaRPr lang="en-US" sz="4400" dirty="0"/>
          </a:p>
        </p:txBody>
      </p:sp>
      <p:sp>
        <p:nvSpPr>
          <p:cNvPr id="11" name="Frame 10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1600201"/>
            <a:ext cx="7968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     a          = 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920457"/>
            <a:ext cx="2362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বামপক্ষ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9473" y="2992785"/>
            <a:ext cx="2362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ডানপক্ষ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2346" y="192336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69648" y="168000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7673" y="159784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098" y="4548188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649" y="239020"/>
            <a:ext cx="956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ym typeface="Wingdings 2" panose="05020102010507070707" pitchFamily="18" charset="2"/>
              </a:rPr>
              <a:t>  </a:t>
            </a:r>
            <a:r>
              <a:rPr lang="en-US" sz="3600" b="1" dirty="0" err="1" smtClean="0"/>
              <a:t>সমীকরণ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সমাধানের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জন্য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নিম্নলিখিত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স্বত:সিদ্ধগুলো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ব্যবহৃত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হয়</a:t>
            </a:r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16793" y="846773"/>
            <a:ext cx="398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= b </a:t>
            </a:r>
            <a:r>
              <a:rPr lang="en-US" sz="3600" b="1" dirty="0" err="1" smtClean="0"/>
              <a:t>হলে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20" name="Frame 19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600201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     a          =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b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68360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 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9371" y="16836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 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7919" y="2709089"/>
            <a:ext cx="2362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বামপক্ষ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7901" y="2699266"/>
            <a:ext cx="2362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ডানপক্ষ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3" y="4262974"/>
            <a:ext cx="11915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906" y="289292"/>
            <a:ext cx="398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= b </a:t>
            </a:r>
            <a:r>
              <a:rPr lang="en-US" sz="3600" b="1" dirty="0" err="1" smtClean="0"/>
              <a:t>হলে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18" name="Frame 17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600201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    a          =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68360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× 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666995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× 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4100" y="2895601"/>
            <a:ext cx="2362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বামপক্ষ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6046" y="2724091"/>
            <a:ext cx="2362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ডানপক্ষ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231" y="4962525"/>
            <a:ext cx="11691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প্রত্যেকটিকে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906" y="289292"/>
            <a:ext cx="398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= b </a:t>
            </a:r>
            <a:r>
              <a:rPr lang="en-US" sz="3600" dirty="0" err="1" smtClean="0"/>
              <a:t>হলে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8" name="Frame 17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5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600201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     a          =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b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68360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÷ 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69253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÷ 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2699" y="2809846"/>
            <a:ext cx="2362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বামপক্ষ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790767"/>
            <a:ext cx="2362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ডানপক্ষ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113" y="4819650"/>
            <a:ext cx="1105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প্রত্যেকটিকে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হবে,c≈0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593" y="293134"/>
            <a:ext cx="398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= b </a:t>
            </a:r>
            <a:r>
              <a:rPr lang="en-US" sz="3600" b="1" dirty="0" err="1" smtClean="0"/>
              <a:t>হলে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18" name="Frame 17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7723293"/>
              </p:ext>
            </p:extLst>
          </p:nvPr>
        </p:nvGraphicFramePr>
        <p:xfrm>
          <a:off x="1738313" y="1066800"/>
          <a:ext cx="8915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975" y="230749"/>
            <a:ext cx="8077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উভয়পক্ষ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হবে-যখন-সমীকরণের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পাশে</a:t>
            </a:r>
            <a:endParaRPr lang="en-US" sz="2000" b="1" dirty="0"/>
          </a:p>
        </p:txBody>
      </p:sp>
      <p:sp>
        <p:nvSpPr>
          <p:cNvPr id="11" name="Frame 10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865" y="199208"/>
            <a:ext cx="389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সমীকরণের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সমাধান</a:t>
            </a:r>
            <a:r>
              <a:rPr lang="en-US" sz="4000" b="1" u="sng" dirty="0" smtClean="0"/>
              <a:t> </a:t>
            </a:r>
            <a:endParaRPr lang="en-US" sz="4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97864" y="4875344"/>
                <a:ext cx="364270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সমাধান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z </a:t>
                </a:r>
                <a:r>
                  <a:rPr lang="bn-BD" sz="3200" b="1" dirty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= </a:t>
                </a:r>
                <a:r>
                  <a:rPr lang="en-US" sz="32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12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64" y="4875344"/>
                <a:ext cx="3642704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659037" y="832166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(১৪) z + 3 = 15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2113" y="2400300"/>
            <a:ext cx="4757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[</a:t>
            </a:r>
            <a:r>
              <a:rPr lang="en-US" sz="2000" b="1" dirty="0" err="1" smtClean="0"/>
              <a:t>সমীকরণের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উভয়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পক্ষে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থেকে</a:t>
            </a:r>
            <a:r>
              <a:rPr lang="en-US" sz="2000" b="1" dirty="0" smtClean="0"/>
              <a:t> 3 </a:t>
            </a:r>
            <a:r>
              <a:rPr lang="en-US" sz="2000" b="1" dirty="0" err="1" smtClean="0"/>
              <a:t>বিয়োগ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76568" y="1577303"/>
            <a:ext cx="1830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 + 3 = 15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476568" y="2287257"/>
            <a:ext cx="3209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বা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z + 3 - 3  = 15 - 3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7939" y="3056825"/>
            <a:ext cx="168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বা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z  = 12 </a:t>
            </a:r>
            <a:endParaRPr lang="en-US" sz="2800" b="1" dirty="0">
              <a:latin typeface="Times New Roman" pitchFamily="18" charset="0"/>
              <a:ea typeface="Calibri" pitchFamily="34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67939" y="3826008"/>
                <a:ext cx="15680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z </a:t>
                </a:r>
                <a:r>
                  <a:rPr lang="bn-BD" sz="2800" b="1" dirty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= </a:t>
                </a:r>
                <a:r>
                  <a:rPr lang="en-US" sz="28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12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39" y="3826008"/>
                <a:ext cx="1568058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6471" r="-739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ame 17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32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2" grpId="0"/>
      <p:bldP spid="3" grpId="0"/>
      <p:bldP spid="4" grpId="0"/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48378" y="1482872"/>
                <a:ext cx="10024454" cy="3192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2x +1= 7</a:t>
                </a:r>
                <a:endParaRPr lang="en-US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বা</a:t>
                </a: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:r>
                  <a:rPr lang="en-US" sz="36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2x +1 </a:t>
                </a: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-1 =7-1 </a:t>
                </a:r>
                <a:endParaRPr lang="en-US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বা</a:t>
                </a: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2x = 6</a:t>
                </a:r>
                <a:endParaRPr lang="en-US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বা</a:t>
                </a: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b="1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bn-BD" sz="3600" b="1" dirty="0" smtClean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=</a:t>
                </a: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6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 smtClean="0">
                  <a:latin typeface="Times New Roman" pitchFamily="18" charset="0"/>
                  <a:ea typeface="Calibri" pitchFamily="34" charset="0"/>
                  <a:cs typeface="NikoshBAN" pitchFamily="2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x</a:t>
                </a:r>
                <a:r>
                  <a:rPr lang="bn-BD" sz="3600" b="1" dirty="0" smtClean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= </a:t>
                </a: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lang="en-US" sz="36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78" y="1482872"/>
                <a:ext cx="10024454" cy="3192925"/>
              </a:xfrm>
              <a:prstGeom prst="rect">
                <a:avLst/>
              </a:prstGeom>
              <a:blipFill rotWithShape="0">
                <a:blip r:embed="rId2"/>
                <a:stretch>
                  <a:fillRect l="-1824" t="-3053" b="-6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48379" y="832166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(১৮) 2x 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+1= 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9649" y="185835"/>
            <a:ext cx="307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/>
              <a:t>সমীকরণের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সমাধান</a:t>
            </a:r>
            <a:r>
              <a:rPr lang="en-US" sz="3600" b="1" u="sng" dirty="0" smtClean="0"/>
              <a:t> </a:t>
            </a:r>
            <a:endParaRPr lang="en-US" sz="36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711414" y="2121647"/>
            <a:ext cx="380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[</a:t>
            </a:r>
            <a:r>
              <a:rPr lang="en-US" sz="2000" b="1" dirty="0" err="1" smtClean="0"/>
              <a:t>সমীকরণের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উভয়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পক্ষে</a:t>
            </a:r>
            <a:r>
              <a:rPr lang="en-US" sz="2000" b="1" dirty="0" smtClean="0"/>
              <a:t> 1বিয়োগ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39961" y="3434198"/>
            <a:ext cx="417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[</a:t>
            </a:r>
            <a:r>
              <a:rPr lang="en-US" sz="2000" b="1" dirty="0" err="1" smtClean="0"/>
              <a:t>সমীকরণের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উভয়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পক্ষে</a:t>
            </a:r>
            <a:r>
              <a:rPr lang="en-US" sz="2000" b="1" dirty="0" smtClean="0"/>
              <a:t> 2 </a:t>
            </a:r>
            <a:r>
              <a:rPr lang="en-US" sz="2000" b="1" dirty="0" err="1" smtClean="0"/>
              <a:t>দ্বারা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ভাগ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8378" y="4864838"/>
            <a:ext cx="3757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সুতরাং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সমীকরণটির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বীজ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sp>
        <p:nvSpPr>
          <p:cNvPr id="18" name="Frame 17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205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2374" y="276226"/>
            <a:ext cx="239479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9262" y="3041650"/>
            <a:ext cx="6772827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সমীকরণটির মূল নির্ণয় করঃ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x–3 =7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1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865" y="0"/>
            <a:ext cx="389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সমীকরণের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সমাধান</a:t>
            </a:r>
            <a:r>
              <a:rPr lang="en-US" sz="4000" b="1" u="sng" dirty="0" smtClean="0"/>
              <a:t> </a:t>
            </a:r>
            <a:endParaRPr lang="en-US" sz="4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97864" y="4875344"/>
                <a:ext cx="364270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সমাধান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 </a:t>
                </a:r>
                <a:r>
                  <a:rPr lang="bn-BD" sz="3200" b="1" dirty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= </a:t>
                </a:r>
                <a:r>
                  <a:rPr lang="en-US" sz="32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lang="en-US" sz="32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64" y="4875344"/>
                <a:ext cx="3642704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659037" y="832166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(*) 2x - 1 = 5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7032" y="2250234"/>
            <a:ext cx="331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[</a:t>
            </a:r>
            <a:r>
              <a:rPr lang="en-US" sz="2000" b="1" dirty="0" err="1" smtClean="0"/>
              <a:t>সমীকরণের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উভয়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পক্ষে</a:t>
            </a:r>
            <a:r>
              <a:rPr lang="en-US" sz="2000" b="1" dirty="0" smtClean="0"/>
              <a:t> 1য়োগ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26597" y="1507494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2x - 1 = 5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9761" y="2160720"/>
            <a:ext cx="3195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বা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2x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1+1  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+1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1465" y="2782928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বা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2x  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lang="en-US" sz="2800" b="1" dirty="0">
              <a:latin typeface="Times New Roman" pitchFamily="18" charset="0"/>
              <a:ea typeface="Calibri" pitchFamily="34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36699" y="4261207"/>
                <a:ext cx="12298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bn-BD" sz="2800" b="1" dirty="0" smtClean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= </a:t>
                </a:r>
                <a:r>
                  <a:rPr lang="en-US" sz="28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lang="en-US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99" y="4261207"/>
                <a:ext cx="1229824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5116" r="-940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782704" y="3562789"/>
            <a:ext cx="417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[</a:t>
            </a:r>
            <a:r>
              <a:rPr lang="en-US" sz="2000" b="1" dirty="0" err="1" smtClean="0"/>
              <a:t>সমীকরণের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উভয়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পক্ষে</a:t>
            </a:r>
            <a:r>
              <a:rPr lang="en-US" sz="2000" b="1" dirty="0" smtClean="0"/>
              <a:t> 2 </a:t>
            </a:r>
            <a:r>
              <a:rPr lang="en-US" sz="2000" b="1" dirty="0" err="1" smtClean="0"/>
              <a:t>দ্বারা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ভাগ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</a:t>
            </a:r>
            <a:r>
              <a:rPr lang="en-US" dirty="0" smtClean="0"/>
              <a:t>]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311733" y="1504569"/>
            <a:ext cx="0" cy="4689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93252" y="3394436"/>
                <a:ext cx="1707519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বা</a:t>
                </a:r>
                <a:r>
                  <a:rPr lang="en-US" sz="28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</a:t>
                </a:r>
                <a:endParaRPr lang="en-US" sz="2800" b="1" dirty="0">
                  <a:latin typeface="Times New Roman" pitchFamily="18" charset="0"/>
                  <a:ea typeface="Calibri" pitchFamily="34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52" y="3394436"/>
                <a:ext cx="1707519" cy="778483"/>
              </a:xfrm>
              <a:prstGeom prst="rect">
                <a:avLst/>
              </a:prstGeom>
              <a:blipFill rotWithShape="0">
                <a:blip r:embed="rId4"/>
                <a:stretch>
                  <a:fillRect l="-7143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165160" y="979442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সমাধানের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শুদ্ধি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পরীক্ষা</a:t>
            </a:r>
            <a:r>
              <a:rPr lang="en-US" sz="2400" b="1" dirty="0" smtClean="0"/>
              <a:t> 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56752" y="2510349"/>
                <a:ext cx="4435248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বামপক্ষ= </a:t>
                </a:r>
                <a:r>
                  <a:rPr lang="en-US" sz="32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2x - 1 </a:t>
                </a:r>
                <a:endParaRPr lang="en-US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= 2.3 - 1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=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6 - 1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= 5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ডানপক্ষ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বামপক্ষ= ডানপক্ষ</a:t>
                </a:r>
                <a:r>
                  <a:rPr lang="bn-BD" sz="3200" b="1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endParaRPr lang="en-US" sz="3200" b="1" dirty="0" smtClean="0">
                  <a:latin typeface="Times New Roman" pitchFamily="18" charset="0"/>
                  <a:cs typeface="NikoshBAN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সমীকরণটির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সমাধাণ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শুদ্ধ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হয়েছে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।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752" y="2510349"/>
                <a:ext cx="4435248" cy="3477875"/>
              </a:xfrm>
              <a:prstGeom prst="rect">
                <a:avLst/>
              </a:prstGeom>
              <a:blipFill rotWithShape="0">
                <a:blip r:embed="rId5"/>
                <a:stretch>
                  <a:fillRect l="-3434" t="-3158" b="-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311733" y="1699055"/>
            <a:ext cx="4695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প্রদত্ত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সমীকরণে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পরিবর্তে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বসিয়ে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পাই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099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2" grpId="0"/>
      <p:bldP spid="3" grpId="0"/>
      <p:bldP spid="4" grpId="0"/>
      <p:bldP spid="6" grpId="0"/>
      <p:bldP spid="10" grpId="0"/>
      <p:bldP spid="14" grpId="0"/>
      <p:bldP spid="17" grpId="0"/>
      <p:bldP spid="1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52" t="4820" r="55400" b="34586"/>
          <a:stretch/>
        </p:blipFill>
        <p:spPr>
          <a:xfrm>
            <a:off x="80704" y="153797"/>
            <a:ext cx="3491171" cy="6447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704" y="5982467"/>
            <a:ext cx="3429000" cy="6694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জাহিদুল </a:t>
            </a:r>
            <a:r>
              <a:rPr lang="bn-BD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35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13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jahedulhossain69@gmail.com</a:t>
            </a:r>
            <a:endParaRPr lang="en-US" sz="13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1608" y="1447800"/>
            <a:ext cx="8677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alibri" panose="020F0502020204030204" pitchFamily="34" charset="0"/>
              <a:buNone/>
            </a:pPr>
            <a:r>
              <a:rPr lang="en-US" sz="48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48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৬ষ্ঠ</a:t>
            </a:r>
            <a:endParaRPr lang="bn-BD" sz="48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Calibri" panose="020F0502020204030204" pitchFamily="34" charset="0"/>
              <a:buNone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Calibri" panose="020F0502020204030204" pitchFamily="34" charset="0"/>
              <a:buNone/>
            </a:pPr>
            <a:r>
              <a:rPr lang="en-US" sz="4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৫ম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Calibri" panose="020F0502020204030204" pitchFamily="34" charset="0"/>
              <a:buNone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248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63886" y="-49595"/>
            <a:ext cx="11615737" cy="109728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উদাহরণ-০৫ :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সমীকরণের সমাধান ও শুদ্ধি পরীক্ষা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8642" y="1960195"/>
            <a:ext cx="3174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29775" y="1047685"/>
                <a:ext cx="4453895" cy="4858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5y - 2 = 3y + 8</a:t>
                </a:r>
                <a:endParaRPr lang="en-US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বা</a:t>
                </a: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5y-2+2 = 3y+8+2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বা</a:t>
                </a:r>
                <a:r>
                  <a:rPr lang="en-US" sz="36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5y = 3y+10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বা</a:t>
                </a:r>
                <a:r>
                  <a:rPr lang="en-US" sz="36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5y -3y </a:t>
                </a:r>
                <a:r>
                  <a:rPr lang="en-US" sz="36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 </a:t>
                </a: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3y+10-3y</a:t>
                </a:r>
                <a:endParaRPr lang="en-US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বা</a:t>
                </a: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2y = 10 </a:t>
                </a:r>
                <a:endParaRPr lang="en-US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বা</a:t>
                </a: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b="1" i="0" dirty="0" smtClean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3600" b="1" dirty="0" smtClean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=</a:t>
                </a: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600" b="1" i="0" dirty="0" smtClean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NikoshBAN" pitchFamily="2" charset="0"/>
                          </a:rPr>
                          <m:t>0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 smtClean="0">
                  <a:latin typeface="Times New Roman" pitchFamily="18" charset="0"/>
                  <a:ea typeface="Calibri" pitchFamily="34" charset="0"/>
                  <a:cs typeface="NikoshBAN" pitchFamily="2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y </a:t>
                </a:r>
                <a:r>
                  <a:rPr lang="bn-BD" sz="3600" b="1" dirty="0" smtClean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= </a:t>
                </a:r>
                <a:r>
                  <a:rPr lang="en-US" sz="36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5 </a:t>
                </a:r>
                <a:endParaRPr lang="en-US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সুতরাং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সমীকরণটির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মূল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5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5" y="1047685"/>
                <a:ext cx="4453895" cy="4858702"/>
              </a:xfrm>
              <a:prstGeom prst="rect">
                <a:avLst/>
              </a:prstGeom>
              <a:blipFill rotWithShape="0">
                <a:blip r:embed="rId2"/>
                <a:stretch>
                  <a:fillRect l="-4241" t="-2133" b="-4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5852162" y="2024744"/>
            <a:ext cx="57490" cy="38816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52161" y="1091339"/>
            <a:ext cx="297833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শুদ্ধি পরীক্ষা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44375" y="2228677"/>
                <a:ext cx="4435248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বামপক্ষ= </a:t>
                </a:r>
                <a:r>
                  <a:rPr lang="en-US" sz="32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5y - 2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= 5.5 - 2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=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25 - 2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= 23 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ডানপক্ষ= </a:t>
                </a:r>
                <a:r>
                  <a:rPr lang="en-US" sz="32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3y + 8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= 3.5 + 8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= 23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বামপক্ষ= ডানপক্ষ</a:t>
                </a:r>
                <a:r>
                  <a:rPr lang="bn-BD" sz="3200" b="1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endParaRPr lang="en-US" sz="3200" b="1" dirty="0" smtClean="0">
                  <a:latin typeface="Times New Roman" pitchFamily="18" charset="0"/>
                  <a:cs typeface="NikoshBAN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সমীকরণটির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সমাধাণ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শুদ্ধ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হয়েছে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।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75" y="2228677"/>
                <a:ext cx="4435248" cy="4462760"/>
              </a:xfrm>
              <a:prstGeom prst="rect">
                <a:avLst/>
              </a:prstGeom>
              <a:blipFill rotWithShape="0">
                <a:blip r:embed="rId3"/>
                <a:stretch>
                  <a:fillRect l="-3434" t="-2459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71044" y="6152316"/>
            <a:ext cx="3555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(২১)  7x - </a:t>
            </a:r>
            <a:r>
              <a:rPr lang="en-US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= 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 </a:t>
            </a:r>
            <a:r>
              <a:rPr lang="en-US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9652" y="1840078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প্রদত্ত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সমীকরণে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পরিবর্তে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বসিয়ে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পাই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3866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713" y="2543175"/>
            <a:ext cx="955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2" y="454026"/>
            <a:ext cx="8229600" cy="1139825"/>
          </a:xfrm>
        </p:spPr>
        <p:txBody>
          <a:bodyPr/>
          <a:lstStyle/>
          <a:p>
            <a:r>
              <a:rPr lang="bn-BD" sz="4600" dirty="0" smtClean="0">
                <a:solidFill>
                  <a:srgbClr val="936E25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</a:t>
            </a:r>
            <a:r>
              <a:rPr lang="en-US" sz="4600" dirty="0" smtClean="0">
                <a:solidFill>
                  <a:srgbClr val="936E25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সংখ্যার </a:t>
            </a:r>
            <a:r>
              <a:rPr lang="en-US" sz="4600" dirty="0">
                <a:latin typeface="Times New Roman" pitchFamily="18" charset="0"/>
                <a:cs typeface="NikoshBAN" pitchFamily="2" charset="0"/>
              </a:rPr>
              <a:t>5 </a:t>
            </a:r>
            <a:r>
              <a:rPr lang="bn-BD" sz="4600" dirty="0">
                <a:latin typeface="NikoshBAN" pitchFamily="2" charset="0"/>
                <a:cs typeface="NikoshBAN" pitchFamily="2" charset="0"/>
              </a:rPr>
              <a:t>গুণ সমান </a:t>
            </a:r>
            <a:r>
              <a:rPr lang="en-US" sz="4600" dirty="0">
                <a:latin typeface="Times New Roman" pitchFamily="18" charset="0"/>
                <a:cs typeface="NikoshBAN" pitchFamily="2" charset="0"/>
              </a:rPr>
              <a:t>30</a:t>
            </a:r>
            <a:r>
              <a:rPr lang="bn-BD" sz="4600" dirty="0">
                <a:latin typeface="NikoshBAN" pitchFamily="2" charset="0"/>
                <a:cs typeface="NikoshBAN" pitchFamily="2" charset="0"/>
              </a:rPr>
              <a:t> হবে?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085850" y="1325562"/>
            <a:ext cx="44958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bn-BD" sz="4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মনে করি, </a:t>
            </a:r>
            <a:r>
              <a:rPr lang="bn-BD" sz="5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সংখ্যাটি </a:t>
            </a:r>
            <a:r>
              <a:rPr lang="en-US" sz="5000" i="1" dirty="0">
                <a:solidFill>
                  <a:srgbClr val="000000"/>
                </a:solidFill>
                <a:latin typeface="Times New Roman" pitchFamily="18" charset="0"/>
                <a:cs typeface="NikoshBAN" pitchFamily="2" charset="0"/>
              </a:rPr>
              <a:t>x</a:t>
            </a:r>
            <a:endParaRPr lang="en-US" sz="5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114550" y="2011363"/>
            <a:ext cx="1771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bn-BD" sz="4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প্রশ্নমতে,</a:t>
            </a:r>
            <a:endParaRPr lang="en-US" sz="5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767137" y="2235199"/>
            <a:ext cx="290512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NikoshBAN" pitchFamily="2" charset="0"/>
              </a:rPr>
              <a:t>5× 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  <a:cs typeface="NikoshBAN" pitchFamily="2" charset="0"/>
              </a:rPr>
              <a:t>x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NikoshBAN" pitchFamily="2" charset="0"/>
              </a:rPr>
              <a:t>= 30</a:t>
            </a:r>
            <a:endParaRPr lang="en-US" sz="4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129336" y="3819528"/>
            <a:ext cx="3924300" cy="63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উভয়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পক্ষকে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NikoshBAN" pitchFamily="2" charset="0"/>
              </a:rPr>
              <a:t>5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দ্বারা ভাগ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]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9" name="Rectangle 9"/>
              <p:cNvSpPr>
                <a:spLocks noChangeArrowheads="1"/>
              </p:cNvSpPr>
              <p:nvPr/>
            </p:nvSpPr>
            <p:spPr bwMode="auto">
              <a:xfrm>
                <a:off x="3676649" y="4606926"/>
                <a:ext cx="2390775" cy="835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en-US" sz="3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NikoshBAN" pitchFamily="2" charset="0"/>
                  </a:rPr>
                  <a:t>x 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itchFamily="18" charset="0"/>
                    <a:cs typeface="NikoshBAN" pitchFamily="2" charset="0"/>
                  </a:rPr>
                  <a:t>= </a:t>
                </a:r>
                <a:r>
                  <a:rPr lang="en-US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NikoshBAN" pitchFamily="2" charset="0"/>
                  </a:rPr>
                  <a:t>6</a:t>
                </a:r>
                <a:endParaRPr lang="en-US" sz="4000" b="1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6329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6649" y="4606926"/>
                <a:ext cx="2390775" cy="835025"/>
              </a:xfrm>
              <a:prstGeom prst="rect">
                <a:avLst/>
              </a:prstGeom>
              <a:blipFill rotWithShape="0">
                <a:blip r:embed="rId2"/>
                <a:stretch>
                  <a:fillRect t="-15328" b="-7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905000" y="5441951"/>
            <a:ext cx="6629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bn-BD" sz="4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সুতরাং, </a:t>
            </a:r>
            <a:r>
              <a:rPr lang="bn-BD" sz="5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সংখ্যাটি 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NikoshBAN" pitchFamily="2" charset="0"/>
              </a:rPr>
              <a:t>6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3333750" y="3622677"/>
                <a:ext cx="2833687" cy="835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⟹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NikoshBAN" pitchFamily="2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1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NikoshBAN" pitchFamily="2" charset="0"/>
                          </a:rPr>
                          <m:t>x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1" dirty="0" smtClean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NikoshBAN" pitchFamily="2" charset="0"/>
                          </a:rPr>
                          <m:t>30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3750" y="3622677"/>
                <a:ext cx="2833687" cy="835025"/>
              </a:xfrm>
              <a:prstGeom prst="rect">
                <a:avLst/>
              </a:prstGeom>
              <a:blipFill rotWithShape="0">
                <a:blip r:embed="rId3"/>
                <a:stretch>
                  <a:fillRect b="-145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419473" y="2876547"/>
                <a:ext cx="2905126" cy="835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⟹ </m:t>
                    </m:r>
                  </m:oMath>
                </a14:m>
                <a:r>
                  <a:rPr lang="en-US" sz="4000" b="1" dirty="0" smtClean="0">
                    <a:solidFill>
                      <a:srgbClr val="000000"/>
                    </a:solidFill>
                    <a:latin typeface="Times New Roman" pitchFamily="18" charset="0"/>
                    <a:cs typeface="NikoshBAN" pitchFamily="2" charset="0"/>
                  </a:rPr>
                  <a:t>5 </a:t>
                </a:r>
                <a:r>
                  <a:rPr lang="en-US" sz="40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NikoshBAN" pitchFamily="2" charset="0"/>
                  </a:rPr>
                  <a:t>x </a:t>
                </a:r>
                <a:r>
                  <a:rPr lang="en-US" sz="4000" b="1" dirty="0">
                    <a:solidFill>
                      <a:srgbClr val="000000"/>
                    </a:solidFill>
                    <a:latin typeface="Times New Roman" pitchFamily="18" charset="0"/>
                    <a:cs typeface="NikoshBAN" pitchFamily="2" charset="0"/>
                  </a:rPr>
                  <a:t>= 30</a:t>
                </a:r>
                <a:endParaRPr lang="en-US" sz="4400" b="1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473" y="2876547"/>
                <a:ext cx="2905126" cy="835025"/>
              </a:xfrm>
              <a:prstGeom prst="rect">
                <a:avLst/>
              </a:prstGeom>
              <a:blipFill rotWithShape="0">
                <a:blip r:embed="rId4"/>
                <a:stretch>
                  <a:fillRect t="-16788" b="-116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ame 17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3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  <p:bldP spid="56326" grpId="0"/>
      <p:bldP spid="56327" grpId="0"/>
      <p:bldP spid="56329" grpId="0"/>
      <p:bldP spid="56331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09550"/>
            <a:ext cx="7924798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352122"/>
            <a:ext cx="7924798" cy="467820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ক. কোন সংখ্যার চারগুণ থেকে ঐ সংখ্যার দ্বিগুণ বিয়োগ করলে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বিয়োগফল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হবে?</a:t>
            </a:r>
            <a:endParaRPr lang="en-US" sz="36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 সমস্যা থেকে কী নির্ণয় করতে হবে?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২. অজ্ঞাত সংখ্যাটি কী দ্বারা প্রকাশ করা হয়?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৩. সংখ্যাটির চারগুণ চলকের মাধ্যমে লেখ।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৪. প্রয়োজনীয় সমীকরণটি গঠন কর।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৫. প্রকৃত সংখ্যাটি নির্ণয় কর।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9409721" y="4840070"/>
            <a:ext cx="300082" cy="64633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146" y="1259086"/>
            <a:ext cx="5526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118" y="3409922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প্রশ্নমতে,</a:t>
            </a:r>
            <a:endParaRPr lang="en-US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800" y="667840"/>
            <a:ext cx="1037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(২৮) </a:t>
            </a:r>
            <a:r>
              <a:rPr lang="en-US" sz="2400" b="1" dirty="0" err="1" smtClean="0"/>
              <a:t>কোনো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সংখ্যার</a:t>
            </a:r>
            <a:r>
              <a:rPr lang="en-US" sz="2400" b="1" dirty="0" smtClean="0"/>
              <a:t> 5 </a:t>
            </a:r>
            <a:r>
              <a:rPr lang="en-US" sz="2400" b="1" dirty="0" err="1" smtClean="0"/>
              <a:t>গুনের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সাথে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ওই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সংখ্যার</a:t>
            </a:r>
            <a:r>
              <a:rPr lang="en-US" sz="2400" b="1" dirty="0" smtClean="0"/>
              <a:t> 3 </a:t>
            </a:r>
            <a:r>
              <a:rPr lang="en-US" sz="2400" b="1" dirty="0" err="1" smtClean="0"/>
              <a:t>গুণ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যোগ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যোগফল</a:t>
            </a:r>
            <a:r>
              <a:rPr lang="en-US" sz="2400" b="1" dirty="0" smtClean="0"/>
              <a:t> 32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। </a:t>
            </a:r>
            <a:r>
              <a:rPr lang="en-US" sz="2400" b="1" dirty="0" err="1" smtClean="0"/>
              <a:t>সংখ্যাটি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কত</a:t>
            </a:r>
            <a:r>
              <a:rPr lang="en-US" sz="2400" b="1" dirty="0" smtClean="0"/>
              <a:t> ?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82337" y="2335151"/>
            <a:ext cx="415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336" y="2857219"/>
            <a:ext cx="415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3046" y="3701156"/>
            <a:ext cx="2345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5x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+ 3x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987925" y="4316850"/>
            <a:ext cx="177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8x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87925" y="4884228"/>
                <a:ext cx="1681871" cy="782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বা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dirty="0" smtClean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dirty="0" smtClean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bn-BD" sz="2800" b="1" dirty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=</a:t>
                </a:r>
                <a:r>
                  <a:rPr lang="en-US" sz="2800" b="1" dirty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𝟑𝟐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925" y="4884228"/>
                <a:ext cx="1681871" cy="782522"/>
              </a:xfrm>
              <a:prstGeom prst="rect">
                <a:avLst/>
              </a:prstGeom>
              <a:blipFill rotWithShape="0">
                <a:blip r:embed="rId3"/>
                <a:stretch>
                  <a:fillRect l="-724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76082" y="5075434"/>
            <a:ext cx="4082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[</a:t>
            </a:r>
            <a:r>
              <a:rPr lang="en-US" sz="2000" b="1" dirty="0" err="1" smtClean="0"/>
              <a:t>সমীকরণের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উভয়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পক্ষে</a:t>
            </a:r>
            <a:r>
              <a:rPr lang="en-US" sz="2000" b="1" dirty="0" smtClean="0"/>
              <a:t> 8 </a:t>
            </a:r>
            <a:r>
              <a:rPr lang="en-US" sz="2000" b="1" dirty="0" err="1" smtClean="0"/>
              <a:t>দ্বারা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ভাগ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</a:t>
            </a:r>
            <a:r>
              <a:rPr lang="en-US" dirty="0" smtClean="0"/>
              <a:t>]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11543" y="5710908"/>
                <a:ext cx="12346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 </a:t>
                </a:r>
                <a:r>
                  <a:rPr lang="bn-BD" sz="2400" b="1" dirty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= </a:t>
                </a:r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4 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543" y="5710908"/>
                <a:ext cx="1234633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4474" r="-693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77550" y="6188529"/>
                <a:ext cx="19239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সংখ্যাটি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50" y="6188529"/>
                <a:ext cx="1923925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8750" r="-730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ame 20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9" grpId="0"/>
      <p:bldP spid="7" grpId="0"/>
      <p:bldP spid="8" grpId="0"/>
      <p:bldP spid="10" grpId="0"/>
      <p:bldP spid="13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71731"/>
            <a:ext cx="1170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(৩২) </a:t>
            </a:r>
            <a:r>
              <a:rPr lang="en-US" sz="3200" b="1" dirty="0" err="1" smtClean="0"/>
              <a:t>দুইটি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ক্রমিক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স্বাভাবিক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জোড়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সংখ্যার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যোগফল</a:t>
            </a:r>
            <a:r>
              <a:rPr lang="en-US" sz="3200" b="1" dirty="0" smtClean="0"/>
              <a:t> 30 </a:t>
            </a:r>
            <a:r>
              <a:rPr lang="en-US" sz="3200" b="1" dirty="0" err="1" smtClean="0"/>
              <a:t>হলে</a:t>
            </a:r>
            <a:r>
              <a:rPr lang="en-US" sz="3200" b="1" dirty="0" smtClean="0"/>
              <a:t> , </a:t>
            </a:r>
            <a:r>
              <a:rPr lang="en-US" sz="3200" b="1" dirty="0" err="1" smtClean="0"/>
              <a:t>সংখ্যা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দুইটি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নির্ণয়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</a:t>
            </a:r>
            <a:r>
              <a:rPr lang="en-US" sz="3200" b="1" dirty="0" smtClean="0"/>
              <a:t> ।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550" y="1157288"/>
            <a:ext cx="87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মনেকরি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24024" y="1341954"/>
            <a:ext cx="229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১ম </a:t>
            </a:r>
            <a:r>
              <a:rPr lang="en-US" sz="2000" b="1" dirty="0" err="1" smtClean="0"/>
              <a:t>জোড়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সংখ্যা</a:t>
            </a:r>
            <a:r>
              <a:rPr lang="en-US" sz="2000" b="1" dirty="0" smtClean="0"/>
              <a:t> = x  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724024" y="1840827"/>
            <a:ext cx="22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২য়  </a:t>
            </a:r>
            <a:r>
              <a:rPr lang="en-US" sz="2000" b="1" dirty="0" err="1"/>
              <a:t>জোড়</a:t>
            </a:r>
            <a:r>
              <a:rPr lang="en-US" sz="2000" b="1" dirty="0"/>
              <a:t> </a:t>
            </a:r>
            <a:r>
              <a:rPr lang="en-US" sz="2000" b="1" dirty="0" err="1"/>
              <a:t>সংখ্যা</a:t>
            </a:r>
            <a:r>
              <a:rPr lang="en-US" sz="2000" b="1" dirty="0"/>
              <a:t> = </a:t>
            </a:r>
            <a:r>
              <a:rPr lang="en-US" sz="2000" b="1" dirty="0" smtClean="0"/>
              <a:t>x+2 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0139" y="2059395"/>
            <a:ext cx="12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প্রশ্নমতে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43088" y="2342729"/>
            <a:ext cx="232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x+x+2 = 30 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57133" y="2767868"/>
            <a:ext cx="215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বা</a:t>
            </a:r>
            <a:r>
              <a:rPr lang="en-US" sz="2800" b="1" dirty="0" smtClean="0"/>
              <a:t>, 2x+2 = 30 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87804" y="3221707"/>
            <a:ext cx="26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বা</a:t>
            </a:r>
            <a:r>
              <a:rPr lang="en-US" sz="2800" b="1" dirty="0" smtClean="0"/>
              <a:t>, 2x+2-2 = 30-2 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14717" y="3204778"/>
            <a:ext cx="268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</a:t>
            </a:r>
            <a:r>
              <a:rPr lang="en-US" b="1" dirty="0" err="1" smtClean="0"/>
              <a:t>উভয়পক্ষ</a:t>
            </a:r>
            <a:r>
              <a:rPr lang="en-US" b="1" dirty="0" smtClean="0"/>
              <a:t> </a:t>
            </a:r>
            <a:r>
              <a:rPr lang="en-US" b="1" dirty="0" err="1" smtClean="0"/>
              <a:t>থেকে</a:t>
            </a:r>
            <a:r>
              <a:rPr lang="en-US" b="1" dirty="0" smtClean="0"/>
              <a:t> 2 </a:t>
            </a:r>
            <a:r>
              <a:rPr lang="en-US" b="1" dirty="0" err="1" smtClean="0"/>
              <a:t>বিয়োগ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]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15672" y="3728475"/>
            <a:ext cx="26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বা</a:t>
            </a:r>
            <a:r>
              <a:rPr lang="en-US" sz="2800" b="1" dirty="0" smtClean="0"/>
              <a:t>, 2x = 28 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11001" y="4284430"/>
            <a:ext cx="417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[</a:t>
            </a:r>
            <a:r>
              <a:rPr lang="en-US" sz="2000" b="1" dirty="0" err="1" smtClean="0"/>
              <a:t>সমীকরণের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উভয়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পক্ষে</a:t>
            </a:r>
            <a:r>
              <a:rPr lang="en-US" sz="2000" b="1" dirty="0" smtClean="0"/>
              <a:t> 2 </a:t>
            </a:r>
            <a:r>
              <a:rPr lang="en-US" sz="2000" b="1" dirty="0" err="1" smtClean="0"/>
              <a:t>দ্বারা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ভাগ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</a:t>
            </a:r>
            <a:r>
              <a:rPr lang="en-US" dirty="0" smtClean="0"/>
              <a:t>]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11690" y="4117932"/>
                <a:ext cx="1858201" cy="780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বা</a:t>
                </a:r>
                <a:r>
                  <a:rPr lang="en-US" sz="28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</a:t>
                </a:r>
                <a:endParaRPr lang="en-US" sz="2800" b="1" dirty="0">
                  <a:latin typeface="Times New Roman" pitchFamily="18" charset="0"/>
                  <a:ea typeface="Calibri" pitchFamily="34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690" y="4117932"/>
                <a:ext cx="1858201" cy="780278"/>
              </a:xfrm>
              <a:prstGeom prst="rect">
                <a:avLst/>
              </a:prstGeom>
              <a:blipFill rotWithShape="0">
                <a:blip r:embed="rId3"/>
                <a:stretch>
                  <a:fillRect l="-6908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72031" y="4999123"/>
                <a:ext cx="14991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x </a:t>
                </a:r>
                <a:r>
                  <a:rPr lang="bn-BD" sz="2800" b="1" dirty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= </a:t>
                </a:r>
                <a:r>
                  <a:rPr lang="en-US" sz="28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14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031" y="4999123"/>
                <a:ext cx="1499128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5116" r="-7317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7343775" y="1481466"/>
            <a:ext cx="46376" cy="404087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84542" y="1484172"/>
            <a:ext cx="229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১ম </a:t>
            </a:r>
            <a:r>
              <a:rPr lang="en-US" sz="2000" b="1" dirty="0" err="1" smtClean="0"/>
              <a:t>জোড়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সংখ্যা</a:t>
            </a:r>
            <a:r>
              <a:rPr lang="en-US" sz="2000" b="1" dirty="0" smtClean="0"/>
              <a:t> = 14  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7884542" y="1983045"/>
            <a:ext cx="2305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২য়  </a:t>
            </a:r>
            <a:r>
              <a:rPr lang="en-US" sz="2000" b="1" dirty="0" err="1"/>
              <a:t>জোড়</a:t>
            </a:r>
            <a:r>
              <a:rPr lang="en-US" sz="2000" b="1" dirty="0"/>
              <a:t> </a:t>
            </a:r>
            <a:r>
              <a:rPr lang="en-US" sz="2000" b="1" dirty="0" err="1"/>
              <a:t>সংখ্যা</a:t>
            </a:r>
            <a:r>
              <a:rPr lang="en-US" sz="2000" b="1" dirty="0"/>
              <a:t> = </a:t>
            </a:r>
            <a:r>
              <a:rPr lang="en-US" sz="2000" b="1" dirty="0" smtClean="0"/>
              <a:t>14+2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=16   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765918" y="2728019"/>
                <a:ext cx="26613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সংখ্যা</a:t>
                </a:r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দুইটি</a:t>
                </a:r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bn-BD" sz="2400" b="1" dirty="0" smtClean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14 , 16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918" y="2728019"/>
                <a:ext cx="2661306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20000" r="-2517" b="-3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ame 32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8" grpId="0"/>
      <p:bldP spid="9" grpId="0"/>
      <p:bldP spid="11" grpId="0"/>
      <p:bldP spid="14" grpId="0"/>
      <p:bldP spid="15" grpId="0"/>
      <p:bldP spid="12" grpId="0"/>
      <p:bldP spid="17" grpId="0"/>
      <p:bldP spid="18" grpId="0"/>
      <p:bldP spid="19" grpId="0"/>
      <p:bldP spid="13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3138" y="485775"/>
            <a:ext cx="6700837" cy="151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/>
              <a:t>জোড়ায়</a:t>
            </a:r>
            <a:r>
              <a:rPr lang="en-US" sz="11500" dirty="0" smtClean="0"/>
              <a:t> </a:t>
            </a:r>
            <a:r>
              <a:rPr lang="en-US" sz="11500" dirty="0" err="1" smtClean="0"/>
              <a:t>কাজ</a:t>
            </a:r>
            <a:r>
              <a:rPr lang="en-US" sz="11500" dirty="0" smtClean="0"/>
              <a:t> </a:t>
            </a:r>
            <a:endParaRPr lang="en-US" sz="1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93" t="19928" r="19316" b="72694"/>
          <a:stretch/>
        </p:blipFill>
        <p:spPr>
          <a:xfrm>
            <a:off x="1370897" y="2805740"/>
            <a:ext cx="8664315" cy="539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208" t="60297" r="22888" b="33555"/>
          <a:stretch/>
        </p:blipFill>
        <p:spPr>
          <a:xfrm>
            <a:off x="1510727" y="4108047"/>
            <a:ext cx="8184629" cy="4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3625" y="171976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600" dirty="0" err="1"/>
              <a:t>চল</a:t>
            </a:r>
            <a:r>
              <a:rPr lang="en-US" sz="9600" dirty="0"/>
              <a:t> </a:t>
            </a:r>
            <a:r>
              <a:rPr lang="en-US" sz="9600" dirty="0" err="1"/>
              <a:t>উত্তরটি</a:t>
            </a:r>
            <a:r>
              <a:rPr lang="en-US" sz="9600" dirty="0"/>
              <a:t> </a:t>
            </a:r>
            <a:r>
              <a:rPr lang="en-US" sz="9600" dirty="0" err="1"/>
              <a:t>মিলিয়ে</a:t>
            </a:r>
            <a:r>
              <a:rPr lang="en-US" sz="9600" dirty="0"/>
              <a:t> </a:t>
            </a:r>
            <a:r>
              <a:rPr lang="en-US" sz="9600" dirty="0" err="1"/>
              <a:t>দেখি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719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550" y="1157288"/>
            <a:ext cx="87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মনেকরি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24024" y="1341954"/>
            <a:ext cx="229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১ম </a:t>
            </a:r>
            <a:r>
              <a:rPr lang="en-US" sz="2000" b="1" dirty="0" err="1" smtClean="0"/>
              <a:t>বিজোড়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সংখ্যা</a:t>
            </a:r>
            <a:r>
              <a:rPr lang="en-US" sz="2000" b="1" dirty="0" smtClean="0"/>
              <a:t> = x  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696716" y="1690310"/>
            <a:ext cx="2443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২য়  </a:t>
            </a:r>
            <a:r>
              <a:rPr lang="en-US" sz="2000" b="1" dirty="0" err="1" smtClean="0"/>
              <a:t>বিজোড়</a:t>
            </a:r>
            <a:r>
              <a:rPr lang="en-US" sz="2000" b="1" dirty="0" smtClean="0"/>
              <a:t> </a:t>
            </a:r>
            <a:r>
              <a:rPr lang="en-US" sz="2000" b="1" dirty="0" err="1"/>
              <a:t>সংখ্যা</a:t>
            </a:r>
            <a:r>
              <a:rPr lang="en-US" sz="2000" b="1" dirty="0"/>
              <a:t> = </a:t>
            </a:r>
            <a:r>
              <a:rPr lang="en-US" sz="2000" b="1" dirty="0" smtClean="0"/>
              <a:t>x+2 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5987" y="2552640"/>
            <a:ext cx="12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প্রশ্নমতে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04712" y="2713686"/>
            <a:ext cx="232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x+x+2+x+4 = 27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8482" y="3175351"/>
            <a:ext cx="215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বা</a:t>
            </a:r>
            <a:r>
              <a:rPr lang="en-US" sz="2800" b="1" dirty="0" smtClean="0"/>
              <a:t>, 3x+6 = 27 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24024" y="3758564"/>
            <a:ext cx="26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বা</a:t>
            </a:r>
            <a:r>
              <a:rPr lang="en-US" sz="2800" b="1" dirty="0" smtClean="0"/>
              <a:t>, 3x+6-6 = 27-6 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9952" y="4329623"/>
            <a:ext cx="268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</a:t>
            </a:r>
            <a:r>
              <a:rPr lang="en-US" b="1" dirty="0" err="1" smtClean="0"/>
              <a:t>উভয়পক্ষ</a:t>
            </a:r>
            <a:r>
              <a:rPr lang="en-US" b="1" dirty="0" smtClean="0"/>
              <a:t> </a:t>
            </a:r>
            <a:r>
              <a:rPr lang="en-US" b="1" dirty="0" err="1" smtClean="0"/>
              <a:t>থেকে</a:t>
            </a:r>
            <a:r>
              <a:rPr lang="en-US" b="1" dirty="0" smtClean="0"/>
              <a:t> 6 </a:t>
            </a:r>
            <a:r>
              <a:rPr lang="en-US" b="1" dirty="0" err="1" smtClean="0"/>
              <a:t>বিয়োগ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]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24024" y="4253331"/>
            <a:ext cx="26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বা</a:t>
            </a:r>
            <a:r>
              <a:rPr lang="en-US" sz="2800" b="1" dirty="0" smtClean="0"/>
              <a:t>, 3x = 21 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74621" y="5062240"/>
            <a:ext cx="417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[</a:t>
            </a:r>
            <a:r>
              <a:rPr lang="en-US" sz="2000" b="1" dirty="0" err="1" smtClean="0"/>
              <a:t>সমীকরণের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উভয়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পক্ষে</a:t>
            </a:r>
            <a:r>
              <a:rPr lang="en-US" sz="2000" b="1" dirty="0" smtClean="0"/>
              <a:t> 3 </a:t>
            </a:r>
            <a:r>
              <a:rPr lang="en-US" sz="2000" b="1" dirty="0" err="1" smtClean="0"/>
              <a:t>দ্বারা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ভাগ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</a:t>
            </a:r>
            <a:r>
              <a:rPr lang="en-US" dirty="0" smtClean="0"/>
              <a:t>]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15672" y="4836544"/>
                <a:ext cx="1858201" cy="783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বা</a:t>
                </a:r>
                <a:r>
                  <a:rPr lang="en-US" sz="28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</a:t>
                </a:r>
                <a:endParaRPr lang="en-US" sz="2800" b="1" dirty="0">
                  <a:latin typeface="Times New Roman" pitchFamily="18" charset="0"/>
                  <a:ea typeface="Calibri" pitchFamily="34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672" y="4836544"/>
                <a:ext cx="1858201" cy="783035"/>
              </a:xfrm>
              <a:prstGeom prst="rect">
                <a:avLst/>
              </a:prstGeom>
              <a:blipFill rotWithShape="0">
                <a:blip r:embed="rId3"/>
                <a:stretch>
                  <a:fillRect l="-6885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75493" y="5905606"/>
                <a:ext cx="13195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x </a:t>
                </a:r>
                <a:r>
                  <a:rPr lang="bn-BD" sz="2800" b="1" dirty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= </a:t>
                </a:r>
                <a:r>
                  <a:rPr lang="en-US" sz="28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7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493" y="5905606"/>
                <a:ext cx="1319592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6279" r="-829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7343775" y="1481466"/>
            <a:ext cx="46376" cy="404087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84542" y="1484172"/>
            <a:ext cx="229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১ম </a:t>
            </a:r>
            <a:r>
              <a:rPr lang="en-US" sz="2000" b="1" dirty="0" err="1" smtClean="0"/>
              <a:t>বিজোড়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সংখ্যা</a:t>
            </a:r>
            <a:r>
              <a:rPr lang="en-US" sz="2000" b="1" dirty="0" smtClean="0"/>
              <a:t> = 7 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7884542" y="1983045"/>
            <a:ext cx="2339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২য়  </a:t>
            </a:r>
            <a:r>
              <a:rPr lang="en-US" sz="2000" b="1" dirty="0" err="1" smtClean="0"/>
              <a:t>বিজোড়</a:t>
            </a:r>
            <a:r>
              <a:rPr lang="en-US" sz="2000" b="1" dirty="0" smtClean="0"/>
              <a:t> </a:t>
            </a:r>
            <a:r>
              <a:rPr lang="en-US" sz="2000" b="1" dirty="0" err="1"/>
              <a:t>সংখ্যা</a:t>
            </a:r>
            <a:r>
              <a:rPr lang="en-US" sz="2000" b="1" dirty="0"/>
              <a:t> = </a:t>
            </a:r>
            <a:r>
              <a:rPr lang="en-US" sz="2000" b="1" dirty="0" smtClean="0"/>
              <a:t>7+2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=9 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331896" y="3918527"/>
                <a:ext cx="46288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নির্ণেয়</a:t>
                </a:r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বিজোড়</a:t>
                </a:r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সংখ্যা</a:t>
                </a:r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তিনটি</a:t>
                </a:r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</a:t>
                </a:r>
                <a:r>
                  <a:rPr lang="bn-BD" sz="2400" b="1" dirty="0" smtClean="0">
                    <a:latin typeface="Times New Roman" pitchFamily="18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7</a:t>
                </a:r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, 9 ও 11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896" y="3918527"/>
                <a:ext cx="4628831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9737" r="-1054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13056" t="53946" r="21160" b="39498"/>
          <a:stretch/>
        </p:blipFill>
        <p:spPr>
          <a:xfrm>
            <a:off x="87376" y="358393"/>
            <a:ext cx="10368508" cy="68555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96716" y="2081874"/>
            <a:ext cx="24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৩য়  </a:t>
            </a:r>
            <a:r>
              <a:rPr lang="en-US" sz="2000" b="1" dirty="0" err="1" smtClean="0"/>
              <a:t>বিজোড়</a:t>
            </a:r>
            <a:r>
              <a:rPr lang="en-US" sz="2000" b="1" dirty="0" smtClean="0"/>
              <a:t> </a:t>
            </a:r>
            <a:r>
              <a:rPr lang="en-US" sz="2000" b="1" dirty="0" err="1"/>
              <a:t>সংখ্যা</a:t>
            </a:r>
            <a:r>
              <a:rPr lang="en-US" sz="2000" b="1" dirty="0"/>
              <a:t> = </a:t>
            </a:r>
            <a:r>
              <a:rPr lang="en-US" sz="2000" b="1" dirty="0" smtClean="0"/>
              <a:t>x+4  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7903234" y="2690931"/>
            <a:ext cx="23743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৩য়  </a:t>
            </a:r>
            <a:r>
              <a:rPr lang="en-US" sz="2000" b="1" dirty="0" err="1" smtClean="0"/>
              <a:t>বিজোড়</a:t>
            </a:r>
            <a:r>
              <a:rPr lang="en-US" sz="2000" b="1" dirty="0" smtClean="0"/>
              <a:t> </a:t>
            </a:r>
            <a:r>
              <a:rPr lang="en-US" sz="2000" b="1" dirty="0" err="1"/>
              <a:t>সংখ্যা</a:t>
            </a:r>
            <a:r>
              <a:rPr lang="en-US" sz="2000" b="1" dirty="0"/>
              <a:t> = </a:t>
            </a:r>
            <a:r>
              <a:rPr lang="en-US" sz="2000" b="1" dirty="0" smtClean="0"/>
              <a:t>7+4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=11  </a:t>
            </a:r>
            <a:endParaRPr lang="en-US" sz="2000" b="1" dirty="0"/>
          </a:p>
        </p:txBody>
      </p:sp>
      <p:sp>
        <p:nvSpPr>
          <p:cNvPr id="34" name="Frame 33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9" grpId="0"/>
      <p:bldP spid="11" grpId="0"/>
      <p:bldP spid="14" grpId="0"/>
      <p:bldP spid="15" grpId="0"/>
      <p:bldP spid="12" grpId="0"/>
      <p:bldP spid="17" grpId="0"/>
      <p:bldP spid="18" grpId="0"/>
      <p:bldP spid="19" grpId="0"/>
      <p:bldP spid="13" grpId="0"/>
      <p:bldP spid="23" grpId="0"/>
      <p:bldP spid="24" grpId="0"/>
      <p:bldP spid="25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82" t="28330" r="40514" b="66137"/>
          <a:stretch/>
        </p:blipFill>
        <p:spPr>
          <a:xfrm>
            <a:off x="2143593" y="1341615"/>
            <a:ext cx="4931764" cy="404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977" t="23411" r="25768" b="71671"/>
          <a:stretch/>
        </p:blipFill>
        <p:spPr>
          <a:xfrm>
            <a:off x="1424065" y="239841"/>
            <a:ext cx="7839856" cy="359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025" t="28330" r="17011" b="65317"/>
          <a:stretch/>
        </p:blipFill>
        <p:spPr>
          <a:xfrm>
            <a:off x="3050498" y="1926234"/>
            <a:ext cx="3117955" cy="464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3082" y="787777"/>
            <a:ext cx="450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প্রদত্ত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অনপাত</a:t>
            </a:r>
            <a:r>
              <a:rPr lang="en-US" sz="2400" dirty="0" smtClean="0"/>
              <a:t>  = 2 : 3 </a:t>
            </a:r>
            <a:endParaRPr lang="en-US" sz="2400" dirty="0"/>
          </a:p>
        </p:txBody>
      </p:sp>
      <p:sp>
        <p:nvSpPr>
          <p:cNvPr id="14" name="Frame 13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40277" y="3112567"/>
            <a:ext cx="6445771" cy="3432748"/>
            <a:chOff x="1840277" y="3112567"/>
            <a:chExt cx="6445771" cy="34327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3286" t="34272" r="37173" b="18802"/>
            <a:stretch/>
          </p:blipFill>
          <p:spPr>
            <a:xfrm>
              <a:off x="1840277" y="3112567"/>
              <a:ext cx="6445771" cy="343274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971675" y="3200400"/>
              <a:ext cx="951407" cy="528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94788" y="2527792"/>
            <a:ext cx="394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প্রশ্নমতে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,   (2+x) : 3 = 5: 1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57677" y="386934"/>
            <a:ext cx="4200124" cy="3486199"/>
            <a:chOff x="1064301" y="872708"/>
            <a:chExt cx="2818151" cy="2353457"/>
          </a:xfrm>
        </p:grpSpPr>
        <p:grpSp>
          <p:nvGrpSpPr>
            <p:cNvPr id="4" name="Group 3"/>
            <p:cNvGrpSpPr/>
            <p:nvPr/>
          </p:nvGrpSpPr>
          <p:grpSpPr>
            <a:xfrm>
              <a:off x="1064301" y="872708"/>
              <a:ext cx="2818151" cy="2353457"/>
              <a:chOff x="1064301" y="1244183"/>
              <a:chExt cx="2818151" cy="235345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l="61675" t="44108" r="16665" b="23720"/>
              <a:stretch/>
            </p:blipFill>
            <p:spPr>
              <a:xfrm>
                <a:off x="1064301" y="1244183"/>
                <a:ext cx="2818151" cy="2353457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803161" y="3102964"/>
                <a:ext cx="824459" cy="4497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146008" y="2420267"/>
              <a:ext cx="963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5 </a:t>
              </a:r>
              <a:r>
                <a:rPr lang="en-US" b="1" dirty="0" err="1" smtClean="0"/>
                <a:t>কেজি</a:t>
              </a:r>
              <a:endParaRPr lang="en-US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197234">
            <a:off x="5823680" y="229771"/>
            <a:ext cx="3963257" cy="3384967"/>
            <a:chOff x="5843587" y="229771"/>
            <a:chExt cx="3228975" cy="27717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60029" t="33789" r="15154" b="28320"/>
            <a:stretch/>
          </p:blipFill>
          <p:spPr>
            <a:xfrm rot="21420290">
              <a:off x="5843587" y="229771"/>
              <a:ext cx="3228975" cy="27717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458074" y="2538257"/>
              <a:ext cx="514351" cy="2906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5227" t="30859" r="43484" b="57227"/>
          <a:stretch/>
        </p:blipFill>
        <p:spPr>
          <a:xfrm>
            <a:off x="5434916" y="3715970"/>
            <a:ext cx="5372099" cy="871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5886" t="72070" r="72474" b="20508"/>
          <a:stretch/>
        </p:blipFill>
        <p:spPr>
          <a:xfrm>
            <a:off x="9872666" y="2506032"/>
            <a:ext cx="1514476" cy="542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76283" y="4839022"/>
                <a:ext cx="36290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83" y="4839022"/>
                <a:ext cx="362902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051691" y="5959621"/>
                <a:ext cx="31951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800000"/>
                        </a:solidFill>
                        <a:latin typeface="Cambria Math"/>
                      </a:rPr>
                      <m:t>𝑿</m:t>
                    </m:r>
                    <m:r>
                      <a:rPr lang="en-US" sz="2400" b="1" i="1" smtClean="0">
                        <a:solidFill>
                          <a:srgbClr val="80000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80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800000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en-US" sz="2400" b="1" dirty="0">
                    <a:solidFill>
                      <a:srgbClr val="800000"/>
                    </a:solidFill>
                  </a:rPr>
                  <a:t> </a:t>
                </a:r>
                <a:r>
                  <a:rPr lang="bn-BD" sz="2400" b="1" dirty="0">
                    <a:solidFill>
                      <a:srgbClr val="800000"/>
                    </a:solidFill>
                    <a:latin typeface="NikoshBAN" pitchFamily="2" charset="0"/>
                    <a:cs typeface="NikoshBAN" pitchFamily="2" charset="0"/>
                  </a:rPr>
                  <a:t>সম্পর্কটির নাম</a:t>
                </a:r>
                <a:r>
                  <a:rPr lang="en-US" sz="2400" b="1" dirty="0">
                    <a:solidFill>
                      <a:srgbClr val="800000"/>
                    </a:solidFill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bn-BD" sz="2400" b="1" dirty="0">
                    <a:solidFill>
                      <a:srgbClr val="8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b="1" dirty="0">
                  <a:solidFill>
                    <a:srgbClr val="8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691" y="5959621"/>
                <a:ext cx="319510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573" t="-9333" r="-2099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ame 23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5762" y="433388"/>
            <a:ext cx="472440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0762" y="2338388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y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3=10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স্বতঃসিদ্ধটি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67818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275" y="2324101"/>
            <a:ext cx="8077200" cy="25545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5x </a:t>
            </a:r>
            <a:r>
              <a:rPr lang="en-US" sz="3200" dirty="0">
                <a:latin typeface="Times New Roman"/>
                <a:cs typeface="Times New Roman"/>
              </a:rPr>
              <a:t>– 2 = </a:t>
            </a:r>
            <a:r>
              <a:rPr lang="en-US" sz="3200" dirty="0" smtClean="0">
                <a:latin typeface="Times New Roman"/>
                <a:cs typeface="Times New Roman"/>
              </a:rPr>
              <a:t>3x </a:t>
            </a:r>
            <a:r>
              <a:rPr lang="en-US" sz="3200" dirty="0">
                <a:latin typeface="Times New Roman"/>
                <a:cs typeface="Times New Roman"/>
              </a:rPr>
              <a:t>+ 8.</a:t>
            </a:r>
            <a:endParaRPr lang="bn-BD" sz="3200" dirty="0">
              <a:latin typeface="Times New Roman"/>
              <a:cs typeface="Times New Roman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ক. সমীকরণটির বামপক্ষ থেকে ডানপক্ষ বিয়োগ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খ. সমীকরণটি সমাধান কর এবং সমাধানের শুদ্ধি পরীক্ষা কর।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গ. সমীকরণটির বামপক্ষে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যোগ এবং ডানপক্ষ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বিয়োগ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করে সমীকরণটি সমাধান কর 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সমাধানের শুদ্ধি পরীক্ষা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04937" y="4276318"/>
            <a:ext cx="5328703" cy="13234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8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6" t="20209" r="16852" b="41041"/>
          <a:stretch/>
        </p:blipFill>
        <p:spPr>
          <a:xfrm>
            <a:off x="9608295" y="579085"/>
            <a:ext cx="1852459" cy="1832753"/>
          </a:xfrm>
          <a:prstGeom prst="rect">
            <a:avLst/>
          </a:prstGeom>
        </p:spPr>
      </p:pic>
      <p:sp>
        <p:nvSpPr>
          <p:cNvPr id="5" name="TextBox 43"/>
          <p:cNvSpPr txBox="1"/>
          <p:nvPr/>
        </p:nvSpPr>
        <p:spPr>
          <a:xfrm>
            <a:off x="9298301" y="2508832"/>
            <a:ext cx="299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মোঃ</a:t>
            </a:r>
            <a:r>
              <a:rPr lang="en-US" b="1" dirty="0"/>
              <a:t> </a:t>
            </a:r>
            <a:r>
              <a:rPr lang="en-US" b="1" dirty="0" err="1"/>
              <a:t>জাহিদুল</a:t>
            </a:r>
            <a:r>
              <a:rPr lang="en-US" b="1" dirty="0"/>
              <a:t> </a:t>
            </a:r>
            <a:r>
              <a:rPr lang="en-US" b="1" dirty="0" err="1"/>
              <a:t>হোসেন</a:t>
            </a:r>
            <a:r>
              <a:rPr lang="en-US" b="1" dirty="0"/>
              <a:t> </a:t>
            </a:r>
          </a:p>
          <a:p>
            <a:r>
              <a:rPr lang="en-US" b="1" dirty="0"/>
              <a:t>           </a:t>
            </a:r>
            <a:r>
              <a:rPr lang="en-US" b="1" dirty="0" err="1"/>
              <a:t>এম.এস</a:t>
            </a:r>
            <a:r>
              <a:rPr lang="en-US" b="1" dirty="0"/>
              <a:t> </a:t>
            </a:r>
            <a:r>
              <a:rPr lang="en-US" b="1" dirty="0" err="1"/>
              <a:t>সি</a:t>
            </a:r>
            <a:r>
              <a:rPr lang="en-US" b="1" dirty="0"/>
              <a:t> , </a:t>
            </a:r>
            <a:r>
              <a:rPr lang="en-US" b="1" dirty="0" err="1"/>
              <a:t>এম.এড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855" t="22266" r="12078" b="17383"/>
          <a:stretch/>
        </p:blipFill>
        <p:spPr>
          <a:xfrm>
            <a:off x="2037690" y="981738"/>
            <a:ext cx="5063198" cy="2860199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584" y="821650"/>
            <a:ext cx="961548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 smtClean="0"/>
              <a:t>সমীকরণ</a:t>
            </a:r>
            <a:r>
              <a:rPr lang="en-US" sz="23900" dirty="0" smtClean="0"/>
              <a:t> </a:t>
            </a:r>
            <a:endParaRPr lang="en-US" sz="23900" dirty="0"/>
          </a:p>
        </p:txBody>
      </p:sp>
      <p:sp>
        <p:nvSpPr>
          <p:cNvPr id="10" name="Frame 9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750" t="11329" r="33821" b="13476"/>
          <a:stretch/>
        </p:blipFill>
        <p:spPr>
          <a:xfrm>
            <a:off x="2128837" y="0"/>
            <a:ext cx="6072188" cy="7640134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6080" t="29072" r="34493" b="60372"/>
          <a:stretch/>
        </p:blipFill>
        <p:spPr>
          <a:xfrm>
            <a:off x="266700" y="1171575"/>
            <a:ext cx="11544300" cy="29664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5637" y="385486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5582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691744"/>
          </a:xfrm>
          <a:prstGeom prst="frame">
            <a:avLst>
              <a:gd name="adj1" fmla="val 2696"/>
            </a:avLst>
          </a:prstGeom>
          <a:solidFill>
            <a:srgbClr val="FF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0087" y="734296"/>
            <a:ext cx="103441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১।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Symbol"/>
              </a:rPr>
              <a:t>সরল সমীকরণ কী তা ব্যাখ্যা করতে পারবে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;</a:t>
            </a:r>
            <a:endParaRPr lang="bn-BD" sz="3600" dirty="0">
              <a:latin typeface="NikoshBAN" pitchFamily="2" charset="0"/>
              <a:cs typeface="NikoshBAN" pitchFamily="2" charset="0"/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Symbol"/>
              </a:rPr>
              <a:t>সরল সমীকরণের স্বতঃসিদ্ধগুলো বর্ণনা করতে পারবে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;</a:t>
            </a:r>
            <a:endParaRPr lang="bn-BD" sz="3600" dirty="0">
              <a:latin typeface="NikoshBAN" pitchFamily="2" charset="0"/>
              <a:cs typeface="NikoshBAN" pitchFamily="2" charset="0"/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৩।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Symbol"/>
              </a:rPr>
              <a:t>সরল সমীকরণ সমাধান করতে পারবে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;</a:t>
            </a:r>
            <a:endParaRPr lang="bn-BD" sz="3600" dirty="0">
              <a:latin typeface="NikoshBAN" pitchFamily="2" charset="0"/>
              <a:cs typeface="NikoshBAN" pitchFamily="2" charset="0"/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৪।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Symbol"/>
              </a:rPr>
              <a:t>সমীকরণ সমাধানের শুদ্ধি পরীক্ষা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৫)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Symbol"/>
              </a:rPr>
              <a:t>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  <a:sym typeface="Symbol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696" y="271261"/>
            <a:ext cx="3773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বিভাজিত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3988" y="2128839"/>
            <a:ext cx="8763000" cy="3592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09674" y="671513"/>
            <a:ext cx="3505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dirty="0">
                <a:solidFill>
                  <a:srgbClr val="000000"/>
                </a:solidFill>
              </a:rPr>
              <a:t>4 + </a:t>
            </a:r>
            <a:r>
              <a:rPr lang="en-US" sz="6600" i="1" dirty="0">
                <a:solidFill>
                  <a:srgbClr val="0033CC"/>
                </a:solidFill>
                <a:latin typeface="Times New Roman" pitchFamily="18" charset="0"/>
              </a:rPr>
              <a:t>x</a:t>
            </a:r>
            <a:r>
              <a:rPr lang="en-US" sz="6600" i="1" dirty="0">
                <a:solidFill>
                  <a:srgbClr val="000000"/>
                </a:solidFill>
              </a:rPr>
              <a:t> </a:t>
            </a:r>
            <a:r>
              <a:rPr lang="en-US" sz="6600" dirty="0">
                <a:solidFill>
                  <a:srgbClr val="000000"/>
                </a:solidFill>
              </a:rPr>
              <a:t>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43626" y="805289"/>
                <a:ext cx="36290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6" y="805289"/>
                <a:ext cx="3629025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ame 14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2087881" y="767094"/>
            <a:ext cx="1654707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76901" y="4504493"/>
            <a:ext cx="2819400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1"/>
          <p:cNvSpPr txBox="1">
            <a:spLocks noChangeArrowheads="1"/>
          </p:cNvSpPr>
          <p:nvPr/>
        </p:nvSpPr>
        <p:spPr bwMode="auto">
          <a:xfrm>
            <a:off x="7729019" y="705708"/>
            <a:ext cx="1928596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ধ্রুবক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2"/>
          <p:cNvSpPr txBox="1">
            <a:spLocks noChangeArrowheads="1"/>
          </p:cNvSpPr>
          <p:nvPr/>
        </p:nvSpPr>
        <p:spPr bwMode="auto">
          <a:xfrm>
            <a:off x="5938310" y="762002"/>
            <a:ext cx="2207156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0" name="TextBox 33"/>
          <p:cNvSpPr txBox="1">
            <a:spLocks noChangeArrowheads="1"/>
          </p:cNvSpPr>
          <p:nvPr/>
        </p:nvSpPr>
        <p:spPr bwMode="auto">
          <a:xfrm>
            <a:off x="3731156" y="767093"/>
            <a:ext cx="2207155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04555" y="2292330"/>
            <a:ext cx="487960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US" sz="48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035955" y="2630397"/>
            <a:ext cx="1856950" cy="827245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6931555" y="2630060"/>
            <a:ext cx="1752600" cy="827245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017155" y="2630060"/>
            <a:ext cx="771884" cy="827245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145466" y="4353581"/>
            <a:ext cx="1989134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ডান পক্ষ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217418" y="4519675"/>
            <a:ext cx="1685187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বাম পক্ষ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363954" y="3897617"/>
            <a:ext cx="512688" cy="63861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3886200" y="3985644"/>
            <a:ext cx="1702330" cy="6603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169380" y="3213305"/>
            <a:ext cx="36403" cy="12240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833792" y="1272294"/>
            <a:ext cx="692674" cy="15387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3019700" y="1144301"/>
            <a:ext cx="2264108" cy="17040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5175435" y="1318787"/>
            <a:ext cx="419098" cy="13684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971595" y="1200765"/>
            <a:ext cx="708810" cy="16393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28"/>
          <p:cNvSpPr txBox="1">
            <a:spLocks noChangeArrowheads="1"/>
          </p:cNvSpPr>
          <p:nvPr/>
        </p:nvSpPr>
        <p:spPr bwMode="auto">
          <a:xfrm>
            <a:off x="2124005" y="2867017"/>
            <a:ext cx="1417320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সহগ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3398344" y="3043682"/>
            <a:ext cx="13739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99710" y="5639379"/>
            <a:ext cx="8077199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অজ্ঞাত রাশির বা চলকের একঘাতবিশিষ্ট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সমীকরণকে সরল সমীকরণ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5464767" y="2659136"/>
            <a:ext cx="537269" cy="181829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 rot="5400000">
            <a:off x="8033204" y="2568923"/>
            <a:ext cx="537269" cy="181829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ame 35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0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7" grpId="0"/>
      <p:bldP spid="40" grpId="0"/>
      <p:bldP spid="44" grpId="0"/>
      <p:bldP spid="46" grpId="0"/>
      <p:bldP spid="47" grpId="0"/>
      <p:bldP spid="49" grpId="0"/>
      <p:bldP spid="50" grpId="0"/>
      <p:bldP spid="51" grpId="0"/>
      <p:bldP spid="76" grpId="0"/>
      <p:bldP spid="12" grpId="0"/>
      <p:bldP spid="5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6563" y="761883"/>
            <a:ext cx="7924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5y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– 2 =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3y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7468" y="1622287"/>
            <a:ext cx="497913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সমীকরণের বামপক্ষ কত?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661564" y="1510027"/>
            <a:ext cx="1482436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– 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7468" y="2199621"/>
            <a:ext cx="4979134" cy="646331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সমীকরণের ডানপক্ষ কত?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348106" y="2113483"/>
            <a:ext cx="1905001" cy="646331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3y + 8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7468" y="2841487"/>
            <a:ext cx="497913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প্রক্রিয়া চিহ্ন কয়টি ও কী কী?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7661565" y="2786063"/>
            <a:ext cx="2286001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দুইটি ,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–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07468" y="3490556"/>
            <a:ext cx="497913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সমীকরণের অজ্ঞাত রাশিটি কী?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8039100" y="3453182"/>
            <a:ext cx="9906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/>
                <a:cs typeface="Times New Roman"/>
              </a:rPr>
              <a:t>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07469" y="4136887"/>
            <a:ext cx="4979131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পক্ষ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দুটি কী চিহ্ন দ্বারা যুক্ত? 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7620433" y="4120301"/>
            <a:ext cx="20574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=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চিহ্ন দ্বারা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6563" y="231697"/>
            <a:ext cx="225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উদাহরণ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-৫ : 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50" y="5227225"/>
            <a:ext cx="11672887" cy="10833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6" name="Frame 25"/>
          <p:cNvSpPr/>
          <p:nvPr/>
        </p:nvSpPr>
        <p:spPr>
          <a:xfrm>
            <a:off x="-114300" y="0"/>
            <a:ext cx="12306300" cy="6858000"/>
          </a:xfrm>
          <a:prstGeom prst="frame">
            <a:avLst>
              <a:gd name="adj1" fmla="val 26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9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1218</Words>
  <Application>Microsoft Office PowerPoint</Application>
  <PresentationFormat>Widescreen</PresentationFormat>
  <Paragraphs>242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 কোন সংখ্যার 5 গুণ সমান 30 হবে?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153</cp:revision>
  <dcterms:created xsi:type="dcterms:W3CDTF">2020-05-14T09:13:39Z</dcterms:created>
  <dcterms:modified xsi:type="dcterms:W3CDTF">2020-05-29T10:37:56Z</dcterms:modified>
</cp:coreProperties>
</file>