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278" r:id="rId4"/>
    <p:sldId id="258" r:id="rId5"/>
    <p:sldId id="259" r:id="rId6"/>
    <p:sldId id="268" r:id="rId7"/>
    <p:sldId id="279" r:id="rId8"/>
    <p:sldId id="280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277"/>
            <p14:sldId id="278"/>
            <p14:sldId id="258"/>
            <p14:sldId id="259"/>
            <p14:sldId id="268"/>
            <p14:sldId id="279"/>
            <p14:sldId id="280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</p:spPr>
        <p:txBody>
          <a:bodyPr/>
          <a:lstStyle/>
          <a:p>
            <a:fld id="{A29BA797-643D-4AA1-A785-9ADA2DB9904D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B148-1938-47DD-8901-9DB36326DCE8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8BA6-2D8C-42CA-A994-B66DBCD3DA07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0C4-6B17-458E-AE8E-37DB90324892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8710-6F38-474C-B5E4-BA09E4A052CB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95F5-E85D-4612-B599-424126D4D30F}" type="datetime1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4D13-A7DE-4119-B8EF-1FB649ABAEC9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B0C-B038-4B80-9C1C-3C0BB265772C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DFB-91C5-4132-93CB-B65D75E9B3CD}" type="datetime1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00B1-A551-4D87-BC56-852F9F071952}" type="datetime1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CFD5-0A26-422C-ADBB-34CE7B343188}" type="datetime1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5BF-720F-43CA-A207-1E39BA5E4E2F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DE7F-A447-4847-A882-71D5A8FC3DB4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rofile.php?id=100050726291921" TargetMode="External"/><Relationship Id="rId2" Type="http://schemas.openxmlformats.org/officeDocument/2006/relationships/hyperlink" Target="mailto:masud.rana@ucepb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4252" y="2319711"/>
            <a:ext cx="8250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9600" dirty="0"/>
              <a:t>সকলকে শুভেচ্ছা</a:t>
            </a:r>
            <a:endParaRPr lang="en-US" sz="9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D733-A36F-48BD-933C-90F3A82AD0DF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803" y="1178295"/>
            <a:ext cx="4601705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2100" y="3079327"/>
            <a:ext cx="9329057" cy="2038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(11010.011)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2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 </a:t>
            </a:r>
            <a:endParaRPr lang="en-US" sz="4000" baseline="-25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(567.35)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8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Ki 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5</a:t>
            </a:r>
            <a:r>
              <a:rPr lang="en-US" sz="4000" dirty="0" smtClean="0">
                <a:cs typeface="SutonnyMJ" pitchFamily="2" charset="0"/>
              </a:rPr>
              <a:t>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7.73)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16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Ki </a:t>
            </a:r>
            <a:endParaRPr lang="en-US" sz="4000" baseline="-25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baseline="-25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E00-06EF-42E4-A8D2-A08325AD90C8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378" y="842990"/>
            <a:ext cx="5051156" cy="123119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পরবর্তী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ক্লাশ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562" y="2435901"/>
            <a:ext cx="10115179" cy="28856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1.evBbvwi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 marL="0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2.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A±vj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I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3.†n·v‡Wwmgvj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msL¨v†K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(</a:t>
            </a:r>
            <a:r>
              <a:rPr lang="as-IN" sz="36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14-16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3600" dirty="0">
                <a:latin typeface="SutonnyMJ" pitchFamily="2" charset="0"/>
                <a:cs typeface="SutonnyMJ" pitchFamily="2" charset="0"/>
              </a:rPr>
              <a:t>নং 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পেজ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5394-1706-4A94-AC8F-134F92B99054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9" y="838738"/>
            <a:ext cx="8446576" cy="2114604"/>
          </a:xfrm>
        </p:spPr>
        <p:txBody>
          <a:bodyPr>
            <a:noAutofit/>
          </a:bodyPr>
          <a:lstStyle/>
          <a:p>
            <a:pPr algn="ctr"/>
            <a:r>
              <a:rPr lang="as-IN" sz="19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49" y="2953342"/>
            <a:ext cx="4945356" cy="305920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37D-5576-4017-979F-7FE9373AF6BD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864" y="1039727"/>
            <a:ext cx="593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dirty="0">
                <a:latin typeface="SutonnyMJ" pitchFamily="2" charset="0"/>
                <a:cs typeface="SutonnyMJ" pitchFamily="2" charset="0"/>
              </a:rPr>
              <a:t>শিক্ষক পরিচিতি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608110" y="2872858"/>
            <a:ext cx="8588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মো: মাসুদ রানা </a:t>
            </a:r>
          </a:p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সহকারি শিক্ষক (আইসিটি)</a:t>
            </a:r>
          </a:p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ইউসেপ ছোটবনগ্রাম সিটি কর্পোরেশন 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স্কুল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রাজশাহী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/>
              <a:t>।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hlinkClick r:id="rId2"/>
              </a:rPr>
              <a:t>Email</a:t>
            </a: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dirty="0" smtClean="0">
                <a:hlinkClick r:id="rId3"/>
              </a:rPr>
              <a:t>Facebook</a:t>
            </a:r>
            <a:endParaRPr 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F90F-2290-4DC5-B400-F0240A5C8477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940" y="688329"/>
            <a:ext cx="5953610" cy="1262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 </a:t>
            </a:r>
            <a:r>
              <a:rPr lang="as-IN" sz="8800" dirty="0"/>
              <a:t>পাঠ পরিচিতি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20" y="2419350"/>
            <a:ext cx="10153650" cy="3543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শ্রেণী: এস এস সি (ভোক) নবম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বিষয়: কম্পিউটার ও তথ্য প্রযুক্তি -২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আলোচনার বিষয়: ২য় অধ্যায় (সংখ্যা পদ্ধতি ও কোড)</a:t>
            </a:r>
          </a:p>
          <a:p>
            <a:pPr marL="0" indent="0">
              <a:buNone/>
            </a:pPr>
            <a:r>
              <a:rPr lang="as-IN" b="1" dirty="0"/>
              <a:t>পাঠ</a:t>
            </a:r>
            <a:r>
              <a:rPr lang="as-IN" b="1" dirty="0" smtClean="0"/>
              <a:t>:</a:t>
            </a:r>
            <a:r>
              <a:rPr lang="en-US" b="1" dirty="0"/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evBbvwi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A±vj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Wwmgvj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13-14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 নং পেজ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7881-5BAF-4581-8B0E-46395850DE02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4" y="838975"/>
            <a:ext cx="8290302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জানবো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810" y="2443398"/>
            <a:ext cx="8199619" cy="34177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vBbvwi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234E-DBB1-453D-A813-823667357AB0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751" y="457308"/>
            <a:ext cx="8589364" cy="643486"/>
          </a:xfrm>
        </p:spPr>
        <p:txBody>
          <a:bodyPr>
            <a:noAutofit/>
          </a:bodyPr>
          <a:lstStyle/>
          <a:p>
            <a:pPr algn="ctr"/>
            <a:r>
              <a:rPr lang="en-US" b="1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vBbvwi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75" y="973726"/>
            <a:ext cx="10515600" cy="46026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b="1" dirty="0" err="1" smtClean="0"/>
              <a:t>পূর্ণ</a:t>
            </a:r>
            <a:r>
              <a:rPr lang="en-US" sz="2600" b="1" dirty="0" smtClean="0"/>
              <a:t> </a:t>
            </a:r>
            <a:r>
              <a:rPr lang="en-US" sz="2600" b="1" dirty="0" err="1"/>
              <a:t>বাইনারি</a:t>
            </a:r>
            <a:r>
              <a:rPr lang="en-US" sz="2600" b="1" dirty="0"/>
              <a:t> </a:t>
            </a:r>
            <a:r>
              <a:rPr lang="en-US" sz="2600" b="1" dirty="0" err="1"/>
              <a:t>সংখ্যাকে</a:t>
            </a:r>
            <a:r>
              <a:rPr lang="en-US" sz="2600" b="1" dirty="0"/>
              <a:t> </a:t>
            </a:r>
            <a:r>
              <a:rPr lang="en-US" sz="2600" b="1" dirty="0" err="1"/>
              <a:t>দশমিক</a:t>
            </a:r>
            <a:r>
              <a:rPr lang="en-US" sz="2600" b="1" dirty="0"/>
              <a:t> </a:t>
            </a:r>
            <a:r>
              <a:rPr lang="en-US" sz="2600" b="1" dirty="0" err="1"/>
              <a:t>সংখ্যায়</a:t>
            </a:r>
            <a:r>
              <a:rPr lang="en-US" sz="2600" b="1" dirty="0"/>
              <a:t> </a:t>
            </a:r>
            <a:r>
              <a:rPr lang="en-US" sz="2600" b="1" dirty="0" err="1"/>
              <a:t>রূপান্তর</a:t>
            </a:r>
            <a:r>
              <a:rPr lang="en-US" sz="2600" b="1" dirty="0"/>
              <a:t> </a:t>
            </a:r>
            <a:r>
              <a:rPr lang="en-US" sz="2600" b="1" dirty="0" err="1"/>
              <a:t>করা</a:t>
            </a:r>
            <a:r>
              <a:rPr lang="en-US" sz="2600" b="1" dirty="0"/>
              <a:t> </a:t>
            </a:r>
            <a:r>
              <a:rPr lang="en-US" sz="2600" b="1" dirty="0" smtClean="0"/>
              <a:t>: </a:t>
            </a:r>
            <a:r>
              <a:rPr lang="en-US" sz="2600" dirty="0" err="1" smtClean="0"/>
              <a:t>আমরা</a:t>
            </a:r>
            <a:r>
              <a:rPr lang="en-US" sz="2600" dirty="0" smtClean="0"/>
              <a:t> </a:t>
            </a:r>
            <a:r>
              <a:rPr lang="en-US" sz="2600" dirty="0" err="1"/>
              <a:t>জানি</a:t>
            </a:r>
            <a:r>
              <a:rPr lang="en-US" sz="2600" dirty="0"/>
              <a:t> </a:t>
            </a:r>
            <a:r>
              <a:rPr lang="en-US" sz="2600" dirty="0" err="1"/>
              <a:t>যে</a:t>
            </a:r>
            <a:r>
              <a:rPr lang="en-US" sz="2600" dirty="0"/>
              <a:t>, </a:t>
            </a:r>
            <a:r>
              <a:rPr lang="en-US" sz="2600" dirty="0" err="1"/>
              <a:t>দশমিক</a:t>
            </a:r>
            <a:r>
              <a:rPr lang="en-US" sz="2600" dirty="0"/>
              <a:t> </a:t>
            </a:r>
            <a:r>
              <a:rPr lang="en-US" sz="2600" dirty="0" err="1"/>
              <a:t>পদ্ধতির</a:t>
            </a:r>
            <a:r>
              <a:rPr lang="en-US" sz="2600" dirty="0"/>
              <a:t> </a:t>
            </a:r>
            <a:r>
              <a:rPr lang="en-US" sz="2600" dirty="0" err="1"/>
              <a:t>ক্ষেত্রে</a:t>
            </a:r>
            <a:r>
              <a:rPr lang="en-US" sz="2600" dirty="0"/>
              <a:t> </a:t>
            </a:r>
            <a:r>
              <a:rPr lang="en-US" sz="2600" dirty="0" err="1"/>
              <a:t>একক</a:t>
            </a:r>
            <a:r>
              <a:rPr lang="en-US" sz="2600" dirty="0"/>
              <a:t>, </a:t>
            </a:r>
            <a:r>
              <a:rPr lang="en-US" sz="2600" dirty="0" err="1"/>
              <a:t>দশক</a:t>
            </a:r>
            <a:r>
              <a:rPr lang="en-US" sz="2600" dirty="0"/>
              <a:t>, </a:t>
            </a:r>
            <a:r>
              <a:rPr lang="en-US" sz="2600" dirty="0" err="1"/>
              <a:t>শতক</a:t>
            </a:r>
            <a:r>
              <a:rPr lang="en-US" sz="2600" dirty="0"/>
              <a:t> </a:t>
            </a:r>
            <a:r>
              <a:rPr lang="en-US" sz="2600" dirty="0" err="1"/>
              <a:t>এভাবে</a:t>
            </a:r>
            <a:r>
              <a:rPr lang="en-US" sz="2600" dirty="0"/>
              <a:t> </a:t>
            </a:r>
            <a:r>
              <a:rPr lang="en-US" sz="2600" dirty="0" err="1"/>
              <a:t>কোন</a:t>
            </a:r>
            <a:r>
              <a:rPr lang="en-US" sz="2600" dirty="0"/>
              <a:t> </a:t>
            </a:r>
            <a:r>
              <a:rPr lang="en-US" sz="2600" dirty="0" err="1"/>
              <a:t>সংখ্যার</a:t>
            </a:r>
            <a:r>
              <a:rPr lang="en-US" sz="2600" dirty="0"/>
              <a:t> </a:t>
            </a:r>
            <a:r>
              <a:rPr lang="en-US" sz="2600" dirty="0" err="1"/>
              <a:t>স্থানীয়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</a:t>
            </a:r>
            <a:r>
              <a:rPr lang="en-US" sz="2600" dirty="0" err="1"/>
              <a:t>নির্ণয়</a:t>
            </a:r>
            <a:r>
              <a:rPr lang="en-US" sz="2600" dirty="0"/>
              <a:t> </a:t>
            </a:r>
            <a:r>
              <a:rPr lang="en-US" sz="2600" dirty="0" err="1"/>
              <a:t>করতে</a:t>
            </a:r>
            <a:r>
              <a:rPr lang="en-US" sz="2600" dirty="0"/>
              <a:t> </a:t>
            </a:r>
            <a:r>
              <a:rPr lang="en-US" sz="2600" dirty="0" err="1"/>
              <a:t>হয়</a:t>
            </a:r>
            <a:r>
              <a:rPr lang="en-US" sz="2600" dirty="0"/>
              <a:t>। </a:t>
            </a:r>
            <a:r>
              <a:rPr lang="en-US" sz="2600" dirty="0" err="1"/>
              <a:t>পূর্ণ</a:t>
            </a:r>
            <a:r>
              <a:rPr lang="en-US" sz="2600" dirty="0"/>
              <a:t> </a:t>
            </a:r>
            <a:r>
              <a:rPr lang="en-US" sz="2600" dirty="0" err="1"/>
              <a:t>বাইনারি</a:t>
            </a:r>
            <a:r>
              <a:rPr lang="en-US" sz="2600" dirty="0"/>
              <a:t> </a:t>
            </a:r>
            <a:r>
              <a:rPr lang="en-US" sz="2600" dirty="0" err="1"/>
              <a:t>সংখ্যার</a:t>
            </a:r>
            <a:r>
              <a:rPr lang="en-US" sz="2600" dirty="0"/>
              <a:t> </a:t>
            </a:r>
            <a:r>
              <a:rPr lang="en-US" sz="2600" dirty="0" err="1"/>
              <a:t>স্থানীয়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</a:t>
            </a:r>
            <a:r>
              <a:rPr lang="en-US" sz="2600" dirty="0" err="1"/>
              <a:t>নির্ণয়</a:t>
            </a:r>
            <a:r>
              <a:rPr lang="en-US" sz="2600" dirty="0"/>
              <a:t> </a:t>
            </a:r>
            <a:r>
              <a:rPr lang="en-US" sz="2600" dirty="0" err="1"/>
              <a:t>করতে</a:t>
            </a:r>
            <a:r>
              <a:rPr lang="en-US" sz="2600" dirty="0"/>
              <a:t> </a:t>
            </a:r>
            <a:r>
              <a:rPr lang="en-US" sz="2600" dirty="0" err="1"/>
              <a:t>সংখ্যার</a:t>
            </a:r>
            <a:r>
              <a:rPr lang="en-US" sz="2600" dirty="0"/>
              <a:t> </a:t>
            </a:r>
            <a:r>
              <a:rPr lang="en-US" sz="2600" dirty="0" err="1"/>
              <a:t>ডান</a:t>
            </a:r>
            <a:r>
              <a:rPr lang="en-US" sz="2600" dirty="0"/>
              <a:t> </a:t>
            </a:r>
            <a:r>
              <a:rPr lang="en-US" sz="2600" dirty="0" err="1"/>
              <a:t>দিক</a:t>
            </a:r>
            <a:r>
              <a:rPr lang="en-US" sz="2600" dirty="0"/>
              <a:t> </a:t>
            </a:r>
            <a:r>
              <a:rPr lang="en-US" sz="2600" dirty="0" err="1"/>
              <a:t>থেকে</a:t>
            </a:r>
            <a:r>
              <a:rPr lang="en-US" sz="2600" dirty="0"/>
              <a:t> </a:t>
            </a:r>
            <a:r>
              <a:rPr lang="en-US" sz="2600" dirty="0" err="1"/>
              <a:t>বাম</a:t>
            </a:r>
            <a:r>
              <a:rPr lang="en-US" sz="2600" dirty="0"/>
              <a:t> </a:t>
            </a:r>
            <a:r>
              <a:rPr lang="en-US" sz="2600" dirty="0" err="1"/>
              <a:t>দিকে</a:t>
            </a:r>
            <a:r>
              <a:rPr lang="en-US" sz="2600" dirty="0"/>
              <a:t> </a:t>
            </a:r>
            <a:r>
              <a:rPr lang="en-US" sz="2600" dirty="0" err="1"/>
              <a:t>প্রথম</a:t>
            </a:r>
            <a:r>
              <a:rPr lang="en-US" sz="2600" dirty="0"/>
              <a:t> </a:t>
            </a:r>
            <a:r>
              <a:rPr lang="en-US" sz="2600" dirty="0" err="1"/>
              <a:t>ঘরের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১০° (১), </a:t>
            </a:r>
            <a:r>
              <a:rPr lang="en-US" sz="2600" dirty="0" err="1"/>
              <a:t>দ্বিতীয়</a:t>
            </a:r>
            <a:r>
              <a:rPr lang="en-US" sz="2600" dirty="0"/>
              <a:t> </a:t>
            </a:r>
            <a:r>
              <a:rPr lang="en-US" sz="2600" dirty="0" err="1"/>
              <a:t>ঘরের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</a:t>
            </a:r>
            <a:r>
              <a:rPr lang="en-US" sz="2600" dirty="0" smtClean="0"/>
              <a:t>১০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2600" dirty="0" smtClean="0"/>
              <a:t> </a:t>
            </a:r>
            <a:r>
              <a:rPr lang="en-US" sz="2600" dirty="0"/>
              <a:t>(১০), </a:t>
            </a:r>
            <a:r>
              <a:rPr lang="en-US" sz="2600" dirty="0" err="1"/>
              <a:t>তৃতীয়</a:t>
            </a:r>
            <a:r>
              <a:rPr lang="en-US" sz="2600" dirty="0"/>
              <a:t> </a:t>
            </a:r>
            <a:r>
              <a:rPr lang="en-US" sz="2600" dirty="0" err="1"/>
              <a:t>ঘরের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</a:t>
            </a:r>
            <a:r>
              <a:rPr lang="en-US" sz="2600" dirty="0" smtClean="0"/>
              <a:t>১০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2600" dirty="0" smtClean="0"/>
              <a:t> </a:t>
            </a:r>
            <a:r>
              <a:rPr lang="en-US" sz="2600" dirty="0"/>
              <a:t>(১০০), </a:t>
            </a:r>
            <a:r>
              <a:rPr lang="en-US" sz="2600" dirty="0" err="1"/>
              <a:t>চতুর্থ</a:t>
            </a:r>
            <a:r>
              <a:rPr lang="en-US" sz="2600" dirty="0"/>
              <a:t> </a:t>
            </a:r>
            <a:r>
              <a:rPr lang="en-US" sz="2600" dirty="0" err="1"/>
              <a:t>ঘরের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</a:t>
            </a:r>
            <a:r>
              <a:rPr lang="en-US" sz="2600" dirty="0" smtClean="0"/>
              <a:t>১০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600" dirty="0" smtClean="0"/>
              <a:t> </a:t>
            </a:r>
            <a:r>
              <a:rPr lang="en-US" sz="2600" dirty="0"/>
              <a:t>(১০০০) </a:t>
            </a:r>
            <a:r>
              <a:rPr lang="en-US" sz="2600" dirty="0" err="1"/>
              <a:t>এভাবে</a:t>
            </a:r>
            <a:r>
              <a:rPr lang="en-US" sz="2600" dirty="0"/>
              <a:t> </a:t>
            </a:r>
            <a:r>
              <a:rPr lang="en-US" sz="2600" dirty="0" err="1"/>
              <a:t>নির্ণয়</a:t>
            </a:r>
            <a:r>
              <a:rPr lang="en-US" sz="2600" dirty="0"/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/>
              <a:t> </a:t>
            </a:r>
            <a:r>
              <a:rPr lang="en-US" sz="2600" dirty="0" err="1"/>
              <a:t>যায়</a:t>
            </a:r>
            <a:r>
              <a:rPr lang="en-US" sz="2600" dirty="0"/>
              <a:t>। </a:t>
            </a:r>
            <a:endParaRPr lang="en-US" sz="2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 err="1" smtClean="0"/>
              <a:t>বাইনারি</a:t>
            </a:r>
            <a:r>
              <a:rPr lang="en-US" sz="2600" dirty="0" smtClean="0"/>
              <a:t> </a:t>
            </a:r>
            <a:r>
              <a:rPr lang="en-US" sz="2600" dirty="0" err="1"/>
              <a:t>সংখ্যার</a:t>
            </a:r>
            <a:r>
              <a:rPr lang="en-US" sz="2600" dirty="0"/>
              <a:t> </a:t>
            </a:r>
            <a:r>
              <a:rPr lang="en-US" sz="2600" dirty="0" err="1"/>
              <a:t>ভিত্তি</a:t>
            </a:r>
            <a:r>
              <a:rPr lang="en-US" sz="2600" dirty="0"/>
              <a:t> </a:t>
            </a:r>
            <a:r>
              <a:rPr lang="en-US" sz="2600" dirty="0" err="1"/>
              <a:t>দুই</a:t>
            </a:r>
            <a:r>
              <a:rPr lang="en-US" sz="2600" dirty="0"/>
              <a:t>, </a:t>
            </a:r>
            <a:r>
              <a:rPr lang="en-US" sz="2600" dirty="0" err="1"/>
              <a:t>তাই</a:t>
            </a:r>
            <a:r>
              <a:rPr lang="en-US" sz="2600" dirty="0"/>
              <a:t> </a:t>
            </a:r>
            <a:r>
              <a:rPr lang="en-US" sz="2600" dirty="0" err="1"/>
              <a:t>স্থানীয়</a:t>
            </a:r>
            <a:r>
              <a:rPr lang="en-US" sz="2600" dirty="0"/>
              <a:t> </a:t>
            </a:r>
            <a:r>
              <a:rPr lang="en-US" sz="2600" dirty="0" err="1"/>
              <a:t>মান</a:t>
            </a:r>
            <a:r>
              <a:rPr lang="en-US" sz="2600" dirty="0"/>
              <a:t> </a:t>
            </a:r>
            <a:r>
              <a:rPr lang="en-US" sz="2600" dirty="0" err="1"/>
              <a:t>দুই</a:t>
            </a:r>
            <a:r>
              <a:rPr lang="en-US" sz="2600" dirty="0"/>
              <a:t> </a:t>
            </a:r>
            <a:r>
              <a:rPr lang="en-US" sz="2600" dirty="0" err="1"/>
              <a:t>এর</a:t>
            </a:r>
            <a:r>
              <a:rPr lang="en-US" sz="2600" dirty="0"/>
              <a:t> </a:t>
            </a:r>
            <a:r>
              <a:rPr lang="en-US" sz="2600" dirty="0" err="1"/>
              <a:t>ঘাত</a:t>
            </a:r>
            <a:r>
              <a:rPr lang="en-US" sz="2600" dirty="0"/>
              <a:t> </a:t>
            </a:r>
            <a:r>
              <a:rPr lang="en-US" sz="2600" dirty="0" err="1"/>
              <a:t>বা</a:t>
            </a:r>
            <a:r>
              <a:rPr lang="en-US" sz="2600" dirty="0"/>
              <a:t> </a:t>
            </a:r>
            <a:r>
              <a:rPr lang="en-US" sz="2600" dirty="0" err="1"/>
              <a:t>শক্তি</a:t>
            </a:r>
            <a:r>
              <a:rPr lang="en-US" sz="2600" dirty="0"/>
              <a:t> </a:t>
            </a:r>
            <a:r>
              <a:rPr lang="en-US" sz="2600" dirty="0" err="1"/>
              <a:t>দিয়ে</a:t>
            </a:r>
            <a:r>
              <a:rPr lang="en-US" sz="2600" dirty="0"/>
              <a:t> </a:t>
            </a:r>
            <a:r>
              <a:rPr lang="en-US" sz="2600" dirty="0" err="1"/>
              <a:t>হিসাব</a:t>
            </a:r>
            <a:r>
              <a:rPr lang="en-US" sz="2600" dirty="0"/>
              <a:t> </a:t>
            </a:r>
            <a:r>
              <a:rPr lang="en-US" sz="2600" dirty="0" err="1"/>
              <a:t>করতে</a:t>
            </a:r>
            <a:r>
              <a:rPr lang="en-US" sz="2600" dirty="0"/>
              <a:t> </a:t>
            </a:r>
            <a:r>
              <a:rPr lang="en-US" sz="2600" dirty="0" err="1"/>
              <a:t>হবে</a:t>
            </a:r>
            <a:r>
              <a:rPr lang="en-US" sz="2600" dirty="0"/>
              <a:t>। </a:t>
            </a:r>
            <a:r>
              <a:rPr lang="en-US" sz="2600" dirty="0" err="1"/>
              <a:t>যেমন</a:t>
            </a:r>
            <a:r>
              <a:rPr lang="en-US" sz="2600" dirty="0"/>
              <a:t>- </a:t>
            </a:r>
            <a:r>
              <a:rPr lang="en-US" sz="2600" dirty="0" err="1"/>
              <a:t>প্রথম</a:t>
            </a:r>
            <a:r>
              <a:rPr lang="en-US" sz="2600" dirty="0"/>
              <a:t> </a:t>
            </a:r>
            <a:r>
              <a:rPr lang="en-US" sz="2600" dirty="0" err="1"/>
              <a:t>ঘর</a:t>
            </a:r>
            <a:r>
              <a:rPr lang="en-US" sz="2600" dirty="0"/>
              <a:t> ২° (১), </a:t>
            </a:r>
            <a:r>
              <a:rPr lang="en-US" sz="2600" dirty="0" err="1"/>
              <a:t>দ্বিতীয়</a:t>
            </a:r>
            <a:r>
              <a:rPr lang="en-US" sz="2600" dirty="0"/>
              <a:t> </a:t>
            </a:r>
            <a:r>
              <a:rPr lang="en-US" sz="2600" dirty="0" err="1"/>
              <a:t>ঘর</a:t>
            </a:r>
            <a:r>
              <a:rPr lang="en-US" sz="2600" dirty="0"/>
              <a:t> 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(২</a:t>
            </a:r>
            <a:r>
              <a:rPr lang="en-US" sz="2600" dirty="0" smtClean="0">
                <a:cs typeface="SutonnyMJ" pitchFamily="2" charset="0"/>
              </a:rPr>
              <a:t>x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১</a:t>
            </a:r>
            <a:r>
              <a:rPr lang="en-US" sz="2600" dirty="0" smtClean="0"/>
              <a:t> </a:t>
            </a:r>
            <a:r>
              <a:rPr lang="en-US" sz="2600" dirty="0"/>
              <a:t>= ২), </a:t>
            </a:r>
            <a:r>
              <a:rPr lang="en-US" sz="2600" dirty="0" err="1"/>
              <a:t>তৃতীয়</a:t>
            </a:r>
            <a:r>
              <a:rPr lang="en-US" sz="2600" dirty="0"/>
              <a:t> </a:t>
            </a:r>
            <a:r>
              <a:rPr lang="en-US" sz="2600" dirty="0" err="1"/>
              <a:t>ঘর</a:t>
            </a:r>
            <a:r>
              <a:rPr lang="en-US" sz="2600" dirty="0"/>
              <a:t> </a:t>
            </a:r>
            <a:r>
              <a:rPr lang="en-US" sz="2600" dirty="0" smtClean="0"/>
              <a:t>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2600" dirty="0" smtClean="0"/>
              <a:t> </a:t>
            </a:r>
            <a:r>
              <a:rPr lang="en-US" sz="2600" dirty="0"/>
              <a:t>(২x২ = ৪), </a:t>
            </a:r>
            <a:r>
              <a:rPr lang="en-US" sz="2600" dirty="0" err="1"/>
              <a:t>চতুর্থ</a:t>
            </a:r>
            <a:r>
              <a:rPr lang="en-US" sz="2600" dirty="0"/>
              <a:t> </a:t>
            </a:r>
            <a:r>
              <a:rPr lang="en-US" sz="2600" dirty="0" err="1"/>
              <a:t>ঘর</a:t>
            </a:r>
            <a:r>
              <a:rPr lang="en-US" sz="2600" dirty="0"/>
              <a:t> </a:t>
            </a:r>
            <a:r>
              <a:rPr lang="en-US" sz="2600" dirty="0" smtClean="0"/>
              <a:t>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600" dirty="0" smtClean="0"/>
              <a:t> </a:t>
            </a:r>
            <a:r>
              <a:rPr lang="en-US" sz="2600" dirty="0"/>
              <a:t>(২ x ২ x ২ = ৮) </a:t>
            </a:r>
            <a:r>
              <a:rPr lang="en-US" sz="2600" dirty="0" err="1"/>
              <a:t>ইত্যাদি</a:t>
            </a:r>
            <a:r>
              <a:rPr lang="en-US" sz="2600" dirty="0"/>
              <a:t> </a:t>
            </a:r>
            <a:r>
              <a:rPr lang="en-US" sz="2600" dirty="0" err="1"/>
              <a:t>দিয়ে</a:t>
            </a:r>
            <a:r>
              <a:rPr lang="en-US" sz="2600" dirty="0"/>
              <a:t> ।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২</a:t>
            </a:r>
            <a:r>
              <a:rPr lang="en-US" sz="2600" baseline="30000" dirty="0" smtClean="0">
                <a:latin typeface="SutonnyMJ" pitchFamily="2" charset="0"/>
                <a:cs typeface="SutonnyMJ" pitchFamily="2" charset="0"/>
              </a:rPr>
              <a:t>0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/>
              <a:t>অর্থা</a:t>
            </a:r>
            <a:r>
              <a:rPr lang="en-US" sz="2600" dirty="0"/>
              <a:t>ৎ ১৬, ৮, ৪, </a:t>
            </a:r>
            <a:r>
              <a:rPr lang="en-US" sz="2600" dirty="0" smtClean="0"/>
              <a:t>২,১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8BE-F868-49EE-B670-59CB8F00040A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082" y="1270608"/>
            <a:ext cx="10515600" cy="4590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বাইনারি</a:t>
            </a:r>
            <a:r>
              <a:rPr lang="en-US" sz="3200" dirty="0"/>
              <a:t> </a:t>
            </a:r>
            <a:r>
              <a:rPr lang="en-US" sz="3200" dirty="0" err="1" smtClean="0"/>
              <a:t>অঙ্ক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200" dirty="0" smtClean="0"/>
              <a:t> </a:t>
            </a:r>
            <a:r>
              <a:rPr lang="en-US" sz="3200" dirty="0" err="1"/>
              <a:t>নিজস্ব</a:t>
            </a:r>
            <a:r>
              <a:rPr lang="en-US" sz="3200" dirty="0"/>
              <a:t> </a:t>
            </a:r>
            <a:r>
              <a:rPr lang="en-US" sz="3200" dirty="0" err="1"/>
              <a:t>স্থানীয়</a:t>
            </a:r>
            <a:r>
              <a:rPr lang="en-US" sz="3200" dirty="0"/>
              <a:t> </a:t>
            </a:r>
            <a:r>
              <a:rPr lang="en-US" sz="3200" dirty="0" err="1"/>
              <a:t>মান</a:t>
            </a:r>
            <a:r>
              <a:rPr lang="en-US" sz="3200" dirty="0"/>
              <a:t>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প্রাপ্ত</a:t>
            </a:r>
            <a:r>
              <a:rPr lang="en-US" sz="3200" dirty="0"/>
              <a:t> </a:t>
            </a:r>
            <a:r>
              <a:rPr lang="en-US" sz="3200" dirty="0" err="1"/>
              <a:t>গুণফলকে</a:t>
            </a:r>
            <a:r>
              <a:rPr lang="en-US" sz="3200" dirty="0"/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200" dirty="0" smtClean="0"/>
              <a:t> </a:t>
            </a:r>
            <a:r>
              <a:rPr lang="en-US" sz="3200" dirty="0" err="1"/>
              <a:t>করলেও</a:t>
            </a:r>
            <a:r>
              <a:rPr lang="en-US" sz="3200" dirty="0"/>
              <a:t> </a:t>
            </a:r>
            <a:r>
              <a:rPr lang="en-US" sz="3200" dirty="0" err="1"/>
              <a:t>বাইনারি</a:t>
            </a:r>
            <a:r>
              <a:rPr lang="en-US" sz="3200" dirty="0"/>
              <a:t> </a:t>
            </a:r>
            <a:r>
              <a:rPr lang="en-US" sz="3200" dirty="0" err="1"/>
              <a:t>সংখ্যাটির</a:t>
            </a:r>
            <a:r>
              <a:rPr lang="en-US" sz="3200" dirty="0"/>
              <a:t> </a:t>
            </a:r>
            <a:r>
              <a:rPr lang="en-US" sz="3200" dirty="0" err="1"/>
              <a:t>সমান</a:t>
            </a:r>
            <a:r>
              <a:rPr lang="en-US" sz="3200" dirty="0"/>
              <a:t>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পাওয়া</a:t>
            </a:r>
            <a:r>
              <a:rPr lang="en-US" sz="3200" dirty="0"/>
              <a:t> </a:t>
            </a:r>
            <a:r>
              <a:rPr lang="en-US" sz="3200" dirty="0" err="1"/>
              <a:t>যাবে</a:t>
            </a:r>
            <a:r>
              <a:rPr lang="en-US" sz="3200" dirty="0"/>
              <a:t>।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যেমন</a:t>
            </a:r>
            <a:r>
              <a:rPr lang="en-US" sz="3200" dirty="0"/>
              <a:t>, (</a:t>
            </a:r>
            <a:r>
              <a:rPr lang="en-US" sz="3200" dirty="0" smtClean="0"/>
              <a:t>১০০১)</a:t>
            </a:r>
            <a:r>
              <a:rPr lang="en-US" sz="3200" baseline="-250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(?)</a:t>
            </a:r>
            <a:r>
              <a:rPr lang="en-US" sz="3200" baseline="-25000" dirty="0" smtClean="0">
                <a:latin typeface="SutonnyMJ" pitchFamily="2" charset="0"/>
                <a:cs typeface="SutonnyMJ" pitchFamily="2" charset="0"/>
              </a:rPr>
              <a:t>10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(১০০১)</a:t>
            </a:r>
            <a:r>
              <a:rPr lang="en-US" sz="3200" baseline="-25000" dirty="0"/>
              <a:t>২</a:t>
            </a:r>
            <a:r>
              <a:rPr lang="en-US" sz="3200" dirty="0"/>
              <a:t> =</a:t>
            </a:r>
            <a:r>
              <a:rPr lang="en-US" sz="3200" dirty="0" smtClean="0"/>
              <a:t>১x২</a:t>
            </a:r>
            <a:r>
              <a:rPr lang="en-US" sz="3200" baseline="300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3200" dirty="0" smtClean="0"/>
              <a:t> </a:t>
            </a:r>
            <a:r>
              <a:rPr lang="en-US" sz="3200" dirty="0"/>
              <a:t>+ ০ x </a:t>
            </a:r>
            <a:r>
              <a:rPr lang="en-US" sz="3200" dirty="0" smtClean="0"/>
              <a:t>২</a:t>
            </a:r>
            <a:r>
              <a:rPr lang="en-US" sz="3200" baseline="300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/>
              <a:t>+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০</a:t>
            </a:r>
            <a:r>
              <a:rPr lang="en-US" sz="3200" dirty="0" smtClean="0">
                <a:cs typeface="SutonnyMJ" pitchFamily="2" charset="0"/>
              </a:rPr>
              <a:t>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3200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+১</a:t>
            </a:r>
            <a:r>
              <a:rPr lang="en-US" sz="3200" dirty="0" smtClean="0">
                <a:cs typeface="SutonnyMJ" pitchFamily="2" charset="0"/>
              </a:rPr>
              <a:t>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3200" dirty="0"/>
              <a:t>° </a:t>
            </a:r>
          </a:p>
          <a:p>
            <a:pPr marL="0" indent="0">
              <a:buNone/>
            </a:pPr>
            <a:r>
              <a:rPr lang="en-US" sz="3200" dirty="0" smtClean="0"/>
              <a:t>            = </a:t>
            </a:r>
            <a:r>
              <a:rPr lang="en-US" sz="3200" dirty="0"/>
              <a:t>১x</a:t>
            </a:r>
            <a:r>
              <a:rPr lang="en-US" sz="3200" dirty="0" smtClean="0"/>
              <a:t>৮+০x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dirty="0" smtClean="0"/>
              <a:t>০x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১x১</a:t>
            </a:r>
          </a:p>
          <a:p>
            <a:pPr marL="0" indent="0">
              <a:buNone/>
            </a:pPr>
            <a:r>
              <a:rPr lang="en-US" sz="3200" dirty="0" smtClean="0"/>
              <a:t>            = ৮+০+০+১ </a:t>
            </a:r>
          </a:p>
          <a:p>
            <a:pPr marL="0" indent="0">
              <a:buNone/>
            </a:pPr>
            <a:r>
              <a:rPr lang="en-US" sz="3200" dirty="0" smtClean="0"/>
              <a:t>            = </a:t>
            </a:r>
            <a:r>
              <a:rPr lang="en-US" sz="3200" dirty="0"/>
              <a:t>৯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smtClean="0"/>
              <a:t>(১০০১)</a:t>
            </a:r>
            <a:r>
              <a:rPr lang="en-US" sz="3200" baseline="-25000" dirty="0" smtClean="0"/>
              <a:t>২</a:t>
            </a:r>
            <a:r>
              <a:rPr lang="en-US" sz="3200" dirty="0" smtClean="0"/>
              <a:t> </a:t>
            </a:r>
            <a:r>
              <a:rPr lang="en-US" sz="3200" dirty="0"/>
              <a:t>= (৯)</a:t>
            </a:r>
            <a:r>
              <a:rPr lang="en-US" sz="3200" baseline="-25000" dirty="0"/>
              <a:t>১০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C5A3-8A52-4593-90B3-57AFFDCDFD29}" type="datetime1">
              <a:rPr lang="en-US" smtClean="0"/>
              <a:t>5/20/2020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8781" y="519229"/>
            <a:ext cx="8589364" cy="643486"/>
          </a:xfrm>
        </p:spPr>
        <p:txBody>
          <a:bodyPr>
            <a:noAutofit/>
          </a:bodyPr>
          <a:lstStyle/>
          <a:p>
            <a:pPr algn="ctr"/>
            <a:r>
              <a:rPr lang="en-US" b="1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vBbvwi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991"/>
            <a:ext cx="10515600" cy="4532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সংখ্যাকে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সংখ্যায়</a:t>
            </a:r>
            <a:r>
              <a:rPr lang="en-US" dirty="0"/>
              <a:t> </a:t>
            </a:r>
            <a:r>
              <a:rPr lang="en-US" dirty="0" err="1"/>
              <a:t>রূপান্তর</a:t>
            </a:r>
            <a:r>
              <a:rPr lang="en-US" dirty="0"/>
              <a:t>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দিয়ে</a:t>
            </a:r>
            <a:r>
              <a:rPr lang="en-US" dirty="0"/>
              <a:t> </a:t>
            </a:r>
            <a:r>
              <a:rPr lang="en-US" dirty="0" err="1"/>
              <a:t>গুণ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গুণফলসমূহ</a:t>
            </a:r>
            <a:r>
              <a:rPr lang="en-US" dirty="0"/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dirty="0" smtClean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সংখ্যাকে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সংখ্যায়</a:t>
            </a:r>
            <a:r>
              <a:rPr lang="en-US" dirty="0"/>
              <a:t> </a:t>
            </a:r>
            <a:r>
              <a:rPr lang="en-US" dirty="0" err="1"/>
              <a:t>রূপান্তর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যাবে</a:t>
            </a:r>
            <a:r>
              <a:rPr lang="en-US" dirty="0"/>
              <a:t>।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নিম্নে</a:t>
            </a:r>
            <a:r>
              <a:rPr lang="en-US" dirty="0" smtClean="0"/>
              <a:t> </a:t>
            </a:r>
            <a:r>
              <a:rPr lang="en-US" dirty="0" err="1"/>
              <a:t>উদাহরণ</a:t>
            </a:r>
            <a:r>
              <a:rPr lang="en-US" dirty="0"/>
              <a:t> </a:t>
            </a:r>
            <a:r>
              <a:rPr lang="en-US" dirty="0" err="1"/>
              <a:t>দেওয়া</a:t>
            </a:r>
            <a:r>
              <a:rPr lang="en-US" dirty="0"/>
              <a:t> </a:t>
            </a:r>
            <a:r>
              <a:rPr lang="en-US" dirty="0" err="1" smtClean="0"/>
              <a:t>হ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‡jv</a:t>
            </a:r>
            <a:r>
              <a:rPr lang="en-US" dirty="0"/>
              <a:t>: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উদাহরণ</a:t>
            </a:r>
            <a:r>
              <a:rPr lang="en-US" dirty="0"/>
              <a:t> : (</a:t>
            </a:r>
            <a:r>
              <a:rPr lang="en-US" dirty="0" smtClean="0"/>
              <a:t>২০৬.৬৪)</a:t>
            </a:r>
            <a:r>
              <a:rPr lang="en-US" baseline="-25000" dirty="0" smtClean="0">
                <a:latin typeface="SutonnyMJ" pitchFamily="2" charset="0"/>
                <a:cs typeface="SutonnyMJ" pitchFamily="2" charset="0"/>
              </a:rPr>
              <a:t>8</a:t>
            </a:r>
            <a:r>
              <a:rPr lang="en-US" dirty="0" smtClean="0"/>
              <a:t> </a:t>
            </a:r>
            <a:r>
              <a:rPr lang="en-US" dirty="0" err="1"/>
              <a:t>কে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সংখ্যায়</a:t>
            </a:r>
            <a:r>
              <a:rPr lang="en-US" dirty="0"/>
              <a:t> </a:t>
            </a:r>
            <a:r>
              <a:rPr lang="en-US" dirty="0" err="1" smtClean="0"/>
              <a:t>রূপান্তর</a:t>
            </a:r>
            <a:r>
              <a:rPr lang="en-US" dirty="0"/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Ki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২০৬.৬৪)</a:t>
            </a:r>
            <a:r>
              <a:rPr lang="en-US" baseline="-25000" dirty="0" smtClean="0">
                <a:latin typeface="SutonnyMJ" pitchFamily="2" charset="0"/>
                <a:cs typeface="SutonnyMJ" pitchFamily="2" charset="0"/>
              </a:rPr>
              <a:t>8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২×৮</a:t>
            </a:r>
            <a:r>
              <a:rPr lang="en-US" baseline="30000" dirty="0">
                <a:latin typeface="SutonnyMJ" pitchFamily="2" charset="0"/>
                <a:cs typeface="SutonnyMJ" pitchFamily="2" charset="0"/>
              </a:rPr>
              <a:t>2</a:t>
            </a:r>
            <a:r>
              <a:rPr lang="en-US" dirty="0" smtClean="0"/>
              <a:t>+ ০x৮</a:t>
            </a:r>
            <a:r>
              <a:rPr lang="en-US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+৬x৮°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৬x৮</a:t>
            </a:r>
            <a:r>
              <a:rPr lang="en-US" baseline="30000" dirty="0" smtClean="0"/>
              <a:t>-</a:t>
            </a:r>
            <a:r>
              <a:rPr lang="en-US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dirty="0" smtClean="0"/>
              <a:t>+ ৪x৮</a:t>
            </a:r>
            <a:r>
              <a:rPr lang="en-US" baseline="30000" dirty="0" smtClean="0"/>
              <a:t>-২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= ২×৬৪ + ০x৮ + ৬x১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</a:t>
            </a:r>
            <a:r>
              <a:rPr lang="en-US" dirty="0" smtClean="0"/>
              <a:t>৬x১/৮ </a:t>
            </a:r>
            <a:r>
              <a:rPr lang="en-US" dirty="0"/>
              <a:t>+ ৪x১/৬৪ </a:t>
            </a:r>
          </a:p>
          <a:p>
            <a:pPr marL="0" indent="0">
              <a:buNone/>
            </a:pPr>
            <a:r>
              <a:rPr lang="en-US" dirty="0"/>
              <a:t>= ১২৮ +০+৬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০.৭৫+ ০.০৬২৫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/>
              <a:t>(১৩৪.৮১২৫)</a:t>
            </a:r>
            <a:r>
              <a:rPr lang="en-US" baseline="-25000" dirty="0"/>
              <a:t>১০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সুতরাং</a:t>
            </a:r>
            <a:r>
              <a:rPr lang="en-US" dirty="0"/>
              <a:t> </a:t>
            </a:r>
            <a:r>
              <a:rPr lang="en-US" dirty="0" smtClean="0"/>
              <a:t>(২০৬.৬৪)</a:t>
            </a:r>
            <a:r>
              <a:rPr lang="en-US" baseline="-25000" dirty="0" smtClean="0">
                <a:latin typeface="SutonnyMJ" pitchFamily="2" charset="0"/>
                <a:cs typeface="SutonnyMJ" pitchFamily="2" charset="0"/>
              </a:rPr>
              <a:t>8</a:t>
            </a:r>
            <a:r>
              <a:rPr lang="en-US" dirty="0" smtClean="0"/>
              <a:t> </a:t>
            </a:r>
            <a:r>
              <a:rPr lang="en-US" dirty="0"/>
              <a:t>= (১৩৪.৮১২৫)</a:t>
            </a:r>
            <a:r>
              <a:rPr lang="en-US" baseline="-25000" dirty="0"/>
              <a:t>১০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8710-6F38-474C-B5E4-BA09E4A052CB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58781" y="519229"/>
            <a:ext cx="8589364" cy="643486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5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174"/>
            <a:ext cx="10515600" cy="49177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বাইনারি</a:t>
            </a:r>
            <a:r>
              <a:rPr lang="en-US" sz="3200" dirty="0"/>
              <a:t> </a:t>
            </a:r>
            <a:r>
              <a:rPr lang="en-US" sz="3200" dirty="0" err="1"/>
              <a:t>থেকে</a:t>
            </a:r>
            <a:r>
              <a:rPr lang="en-US" sz="3200" dirty="0"/>
              <a:t>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কিsবা</a:t>
            </a:r>
            <a:r>
              <a:rPr lang="en-US" sz="3200" dirty="0" smtClean="0"/>
              <a:t> </a:t>
            </a:r>
            <a:r>
              <a:rPr lang="en-US" sz="3200" dirty="0" err="1"/>
              <a:t>অক্টাল</a:t>
            </a:r>
            <a:r>
              <a:rPr lang="en-US" sz="3200" dirty="0"/>
              <a:t> </a:t>
            </a:r>
            <a:r>
              <a:rPr lang="en-US" sz="3200" dirty="0" err="1"/>
              <a:t>থেকে</a:t>
            </a:r>
            <a:r>
              <a:rPr lang="en-US" sz="3200" dirty="0"/>
              <a:t> </a:t>
            </a:r>
            <a:r>
              <a:rPr lang="en-US" sz="3200" dirty="0" err="1"/>
              <a:t>দশমিকে</a:t>
            </a:r>
            <a:r>
              <a:rPr lang="en-US" sz="3200" dirty="0"/>
              <a:t> </a:t>
            </a:r>
            <a:r>
              <a:rPr lang="en-US" sz="3200" dirty="0" err="1"/>
              <a:t>রূপান্তরের</a:t>
            </a:r>
            <a:r>
              <a:rPr lang="en-US" sz="3200" dirty="0"/>
              <a:t> </a:t>
            </a:r>
            <a:r>
              <a:rPr lang="en-US" sz="3200" dirty="0" err="1" smtClean="0"/>
              <a:t>ম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‡Zv</a:t>
            </a:r>
            <a:r>
              <a:rPr lang="en-US" sz="3200" dirty="0" smtClean="0"/>
              <a:t> </a:t>
            </a:r>
            <a:r>
              <a:rPr lang="en-US" sz="3200" dirty="0" err="1"/>
              <a:t>একই</a:t>
            </a:r>
            <a:r>
              <a:rPr lang="en-US" sz="3200" dirty="0"/>
              <a:t> </a:t>
            </a:r>
            <a:r>
              <a:rPr lang="en-US" sz="3200" dirty="0" err="1"/>
              <a:t>নিয়মে</a:t>
            </a:r>
            <a:r>
              <a:rPr lang="en-US" sz="3200" dirty="0"/>
              <a:t> </a:t>
            </a:r>
            <a:r>
              <a:rPr lang="en-US" sz="3200" dirty="0" err="1"/>
              <a:t>হেক্সাডেসিমাল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</a:t>
            </a:r>
            <a:r>
              <a:rPr lang="en-US" sz="3200" dirty="0" err="1"/>
              <a:t>স্থানীয়</a:t>
            </a:r>
            <a:r>
              <a:rPr lang="en-US" sz="3200" dirty="0"/>
              <a:t> </a:t>
            </a:r>
            <a:r>
              <a:rPr lang="en-US" sz="3200" dirty="0" err="1"/>
              <a:t>মান</a:t>
            </a:r>
            <a:r>
              <a:rPr lang="en-US" sz="3200" dirty="0"/>
              <a:t>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উদাহরণ</a:t>
            </a:r>
            <a:r>
              <a:rPr lang="en-US" sz="3200" dirty="0" smtClean="0"/>
              <a:t> </a:t>
            </a:r>
            <a:r>
              <a:rPr lang="en-US" sz="3200" dirty="0"/>
              <a:t>: </a:t>
            </a:r>
            <a:r>
              <a:rPr lang="en-US" sz="3200" dirty="0" smtClean="0"/>
              <a:t>(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9</a:t>
            </a:r>
            <a:r>
              <a:rPr lang="en-US" sz="3200" dirty="0" smtClean="0"/>
              <a:t>AF.৮)</a:t>
            </a:r>
            <a:r>
              <a:rPr lang="en-US" sz="3200" baseline="-25000" dirty="0" smtClean="0">
                <a:latin typeface="SutonnyMJ" pitchFamily="2" charset="0"/>
                <a:cs typeface="SutonnyMJ" pitchFamily="2" charset="0"/>
              </a:rPr>
              <a:t>16</a:t>
            </a:r>
            <a:r>
              <a:rPr lang="en-US" sz="3200" dirty="0" smtClean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রূপার</a:t>
            </a:r>
            <a:r>
              <a:rPr lang="en-US" sz="3200" dirty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</a:t>
            </a:r>
          </a:p>
          <a:p>
            <a:pPr marL="0" indent="0" algn="just">
              <a:buNone/>
            </a:pPr>
            <a:r>
              <a:rPr lang="en-US" sz="3200" dirty="0" smtClean="0"/>
              <a:t>(</a:t>
            </a:r>
            <a:r>
              <a:rPr lang="en-US" sz="3200" dirty="0"/>
              <a:t>৯AF.৮)</a:t>
            </a:r>
            <a:r>
              <a:rPr lang="en-US" sz="3200" baseline="-25000" dirty="0"/>
              <a:t>১৬</a:t>
            </a:r>
            <a:r>
              <a:rPr lang="en-US" sz="3200" dirty="0"/>
              <a:t> = </a:t>
            </a:r>
            <a:r>
              <a:rPr lang="en-US" sz="3200" dirty="0" smtClean="0"/>
              <a:t>৯x১৬</a:t>
            </a:r>
            <a:r>
              <a:rPr lang="en-US" sz="3200" baseline="300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/>
              <a:t>+ Ax১৬</a:t>
            </a:r>
            <a:r>
              <a:rPr lang="en-US" sz="3200" baseline="300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3200" dirty="0" smtClean="0"/>
              <a:t>+ </a:t>
            </a:r>
            <a:r>
              <a:rPr lang="en-US" sz="3200" dirty="0"/>
              <a:t>Fx১৬°</a:t>
            </a:r>
            <a:r>
              <a:rPr lang="en-US" sz="3200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 </a:t>
            </a:r>
            <a:r>
              <a:rPr lang="en-US" sz="3200" dirty="0" smtClean="0"/>
              <a:t>৮x১৬</a:t>
            </a:r>
            <a:r>
              <a:rPr lang="en-US" sz="3200" baseline="30000" dirty="0" smtClean="0">
                <a:latin typeface="SutonnyMJ" pitchFamily="2" charset="0"/>
                <a:cs typeface="SutonnyMJ" pitchFamily="2" charset="0"/>
              </a:rPr>
              <a:t>-1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 algn="just">
              <a:buNone/>
            </a:pPr>
            <a:r>
              <a:rPr lang="en-US" sz="3200" dirty="0"/>
              <a:t>= ৯x২৫৬ + ১০x১৬ +১৫x১</a:t>
            </a:r>
            <a:r>
              <a:rPr lang="en-US" sz="3200" dirty="0" smtClean="0">
                <a:solidFill>
                  <a:srgbClr val="FF0000"/>
                </a:solidFill>
              </a:rPr>
              <a:t>+ </a:t>
            </a:r>
            <a:r>
              <a:rPr lang="en-US" sz="3200" dirty="0" smtClean="0"/>
              <a:t>৮x১/১৬ </a:t>
            </a:r>
            <a:endParaRPr lang="en-US" sz="3200" dirty="0"/>
          </a:p>
          <a:p>
            <a:pPr marL="0" indent="0" algn="just">
              <a:buNone/>
            </a:pPr>
            <a:r>
              <a:rPr lang="en-US" sz="3200" dirty="0"/>
              <a:t>= ২৩০৪ + ১৬০ + ১৫</a:t>
            </a:r>
            <a:r>
              <a:rPr lang="en-US" sz="3200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 ০.৫০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smtClean="0"/>
              <a:t>= </a:t>
            </a:r>
            <a:r>
              <a:rPr lang="en-US" sz="3200" dirty="0"/>
              <a:t>(</a:t>
            </a:r>
            <a:r>
              <a:rPr lang="en-US" sz="3200" dirty="0" smtClean="0"/>
              <a:t>২৪৭৯.৫০)</a:t>
            </a:r>
            <a:r>
              <a:rPr lang="en-US" sz="3200" baseline="-25000" dirty="0" smtClean="0">
                <a:latin typeface="SutonnyMJ" pitchFamily="2" charset="0"/>
                <a:cs typeface="SutonnyMJ" pitchFamily="2" charset="0"/>
              </a:rPr>
              <a:t>10</a:t>
            </a:r>
          </a:p>
          <a:p>
            <a:pPr marL="0" indent="0" algn="just">
              <a:buNone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smtClean="0"/>
              <a:t>(9AF.৮)</a:t>
            </a:r>
            <a:r>
              <a:rPr lang="en-US" sz="3200" baseline="-25000" dirty="0" smtClean="0"/>
              <a:t>১৬</a:t>
            </a:r>
            <a:r>
              <a:rPr lang="en-US" sz="3200" dirty="0" smtClean="0"/>
              <a:t> </a:t>
            </a:r>
            <a:r>
              <a:rPr lang="en-US" sz="3200" dirty="0"/>
              <a:t>= (২৪৭৯.৫০)</a:t>
            </a:r>
            <a:r>
              <a:rPr lang="en-US" sz="3200" baseline="-25000" dirty="0"/>
              <a:t>১০</a:t>
            </a:r>
            <a:r>
              <a:rPr lang="en-US" sz="3200" dirty="0"/>
              <a:t>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8710-6F38-474C-B5E4-BA09E4A052CB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09800" y="316380"/>
            <a:ext cx="8460698" cy="64348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869" y="622245"/>
            <a:ext cx="7888960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শিখলাম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9749-9511-4F5D-ADE7-9EF1FB6D0724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13810" y="2443398"/>
            <a:ext cx="8199619" cy="269822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vBbvwi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KŠkj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613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SutonnyMJ</vt:lpstr>
      <vt:lpstr>Vrinda</vt:lpstr>
      <vt:lpstr>Wingdings</vt:lpstr>
      <vt:lpstr>Office Theme</vt:lpstr>
      <vt:lpstr>PowerPoint Presentation</vt:lpstr>
      <vt:lpstr>PowerPoint Presentation</vt:lpstr>
      <vt:lpstr> পাঠ পরিচিতি</vt:lpstr>
      <vt:lpstr>আজকের পাঠ শেষে আমরা যা জানবো ……..</vt:lpstr>
      <vt:lpstr>evBbvwi msL¨v‡K `kwgK msL¨vq iƒcvšÍi</vt:lpstr>
      <vt:lpstr>evBbvwi msL¨v‡K `kwgK msL¨vq iƒcvšÍi</vt:lpstr>
      <vt:lpstr>A±vj msL¨v‡K `kwgK msL¨vq iƒcvšÍi</vt:lpstr>
      <vt:lpstr>‡n·v‡Wwmgvj msL¨v‡K `kwgK msL¨vq iƒcvšÍi</vt:lpstr>
      <vt:lpstr>আজকের পাঠ থেকে আমরা যা যা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home</cp:lastModifiedBy>
  <cp:revision>147</cp:revision>
  <dcterms:created xsi:type="dcterms:W3CDTF">2020-05-12T11:30:19Z</dcterms:created>
  <dcterms:modified xsi:type="dcterms:W3CDTF">2020-05-20T04:38:37Z</dcterms:modified>
</cp:coreProperties>
</file>