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1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9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0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5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2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3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0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0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DC59AF1-E616-4667-9E12-444768B4953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A1647A3-B15C-42A4-95DE-94030E40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8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9.jpg"/><Relationship Id="rId7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20.jpg"/><Relationship Id="rId5" Type="http://schemas.openxmlformats.org/officeDocument/2006/relationships/image" Target="../media/image16.jpg"/><Relationship Id="rId10" Type="http://schemas.openxmlformats.org/officeDocument/2006/relationships/image" Target="../media/image19.jpg"/><Relationship Id="rId4" Type="http://schemas.openxmlformats.org/officeDocument/2006/relationships/image" Target="../media/image15.jpg"/><Relationship Id="rId9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3362E-8944-43AD-8D1A-6536E4756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1828800"/>
            <a:ext cx="11465169" cy="4417255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:a16="http://schemas.microsoft.com/office/drawing/2014/main" id="{E85ADB4B-C013-43EF-AF15-438952017754}"/>
              </a:ext>
            </a:extLst>
          </p:cNvPr>
          <p:cNvSpPr/>
          <p:nvPr/>
        </p:nvSpPr>
        <p:spPr>
          <a:xfrm>
            <a:off x="1137138" y="267286"/>
            <a:ext cx="9917723" cy="1561514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accent5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363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3F3B2BAC-E3D0-4939-BEDE-C215E05E58E1}"/>
              </a:ext>
            </a:extLst>
          </p:cNvPr>
          <p:cNvSpPr/>
          <p:nvPr/>
        </p:nvSpPr>
        <p:spPr>
          <a:xfrm>
            <a:off x="829995" y="140677"/>
            <a:ext cx="9551962" cy="618978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আমি পড়ি,তোমরা আমার সাথে পড়।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45F02-1092-44DB-826D-5C4DC1B1A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914401"/>
            <a:ext cx="10944665" cy="566928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24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398E8A-E413-43F9-AF15-06B414FE5CE0}"/>
              </a:ext>
            </a:extLst>
          </p:cNvPr>
          <p:cNvSpPr/>
          <p:nvPr/>
        </p:nvSpPr>
        <p:spPr>
          <a:xfrm>
            <a:off x="281354" y="253219"/>
            <a:ext cx="2954215" cy="787791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A1F7C62D-B25B-4B9C-B8AD-9E1BE4E159C1}"/>
              </a:ext>
            </a:extLst>
          </p:cNvPr>
          <p:cNvSpPr/>
          <p:nvPr/>
        </p:nvSpPr>
        <p:spPr>
          <a:xfrm>
            <a:off x="3840480" y="0"/>
            <a:ext cx="7455876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পাঠ্যাংশটুকু নিয়ে বিস্তারিত আলোচনা করি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2E6A03F5-725B-42D4-8083-E48E74152B1A}"/>
              </a:ext>
            </a:extLst>
          </p:cNvPr>
          <p:cNvSpPr/>
          <p:nvPr/>
        </p:nvSpPr>
        <p:spPr>
          <a:xfrm>
            <a:off x="351691" y="1237957"/>
            <a:ext cx="6569613" cy="914400"/>
          </a:xfrm>
          <a:prstGeom prst="chevron">
            <a:avLst>
              <a:gd name="adj" fmla="val 83847"/>
            </a:avLst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খাদ্যশস্য সংরক্ষন করা যায়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69FD6F8B-811A-40B8-9119-5275DAA01E4C}"/>
              </a:ext>
            </a:extLst>
          </p:cNvPr>
          <p:cNvSpPr/>
          <p:nvPr/>
        </p:nvSpPr>
        <p:spPr>
          <a:xfrm>
            <a:off x="7329268" y="942535"/>
            <a:ext cx="4511041" cy="1448973"/>
          </a:xfrm>
          <a:prstGeom prst="horizontalScroll">
            <a:avLst>
              <a:gd name="adj" fmla="val 10730"/>
            </a:avLst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উপায়ে।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A796648-74CA-40E3-8A67-C6C0D7D528F4}"/>
              </a:ext>
            </a:extLst>
          </p:cNvPr>
          <p:cNvSpPr/>
          <p:nvPr/>
        </p:nvSpPr>
        <p:spPr>
          <a:xfrm>
            <a:off x="351690" y="2712720"/>
            <a:ext cx="6569613" cy="914400"/>
          </a:xfrm>
          <a:prstGeom prst="chevron">
            <a:avLst>
              <a:gd name="adj" fmla="val 83847"/>
            </a:avLst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চাল,ডাল,গম কিভাবে সংরক্ষন করা যায় 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93333A-C233-4DE8-85A5-69EEF4C89623}"/>
              </a:ext>
            </a:extLst>
          </p:cNvPr>
          <p:cNvGrpSpPr/>
          <p:nvPr/>
        </p:nvGrpSpPr>
        <p:grpSpPr>
          <a:xfrm>
            <a:off x="351688" y="2445433"/>
            <a:ext cx="11840313" cy="4232617"/>
            <a:chOff x="351688" y="2445433"/>
            <a:chExt cx="11840313" cy="42326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BEF644-EB43-43AA-9AD1-90953C155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825" y="4466493"/>
              <a:ext cx="4155391" cy="210311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C3D1BF-768F-4991-B3DC-773419D6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88" y="4501662"/>
              <a:ext cx="3601332" cy="210311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564FC1-CF92-44F4-90A7-F8FF59BA6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021" y="4466493"/>
              <a:ext cx="3811980" cy="221155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Scroll: Horizontal 12">
              <a:extLst>
                <a:ext uri="{FF2B5EF4-FFF2-40B4-BE49-F238E27FC236}">
                  <a16:creationId xmlns:a16="http://schemas.microsoft.com/office/drawing/2014/main" id="{9EBBDC58-CD5C-499F-AC4C-7F86DC9053BB}"/>
                </a:ext>
              </a:extLst>
            </p:cNvPr>
            <p:cNvSpPr/>
            <p:nvPr/>
          </p:nvSpPr>
          <p:spPr>
            <a:xfrm>
              <a:off x="7329268" y="2445433"/>
              <a:ext cx="4511041" cy="1448973"/>
            </a:xfrm>
            <a:prstGeom prst="horizontalScroll">
              <a:avLst>
                <a:gd name="adj" fmla="val 10730"/>
              </a:avLst>
            </a:prstGeom>
            <a:solidFill>
              <a:schemeClr val="tx2">
                <a:lumMod val="90000"/>
                <a:lumOff val="1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রোদে শুকিয়ে।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0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F1ED604-2A59-4891-A6DF-A471A4865DCA}"/>
              </a:ext>
            </a:extLst>
          </p:cNvPr>
          <p:cNvSpPr/>
          <p:nvPr/>
        </p:nvSpPr>
        <p:spPr>
          <a:xfrm>
            <a:off x="281354" y="253219"/>
            <a:ext cx="2954215" cy="787791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52DCF975-86D1-490A-AA1B-343A8B8BE000}"/>
              </a:ext>
            </a:extLst>
          </p:cNvPr>
          <p:cNvSpPr/>
          <p:nvPr/>
        </p:nvSpPr>
        <p:spPr>
          <a:xfrm>
            <a:off x="3840480" y="0"/>
            <a:ext cx="7455876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পাঠ্যাংশটুকু নিয়ে বিস্তারিত আলোচনা করি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393CA24-035B-416E-8B2D-0A25F9989BBE}"/>
              </a:ext>
            </a:extLst>
          </p:cNvPr>
          <p:cNvSpPr/>
          <p:nvPr/>
        </p:nvSpPr>
        <p:spPr>
          <a:xfrm>
            <a:off x="351691" y="1237957"/>
            <a:ext cx="6569613" cy="914400"/>
          </a:xfrm>
          <a:prstGeom prst="chevron">
            <a:avLst>
              <a:gd name="adj" fmla="val 83847"/>
            </a:avLst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মাছ,মাংশ,সবজি,ফল কিভাবে সংরক্ষন করা যায় 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25D083-AEC8-49BE-92B7-524136F75559}"/>
              </a:ext>
            </a:extLst>
          </p:cNvPr>
          <p:cNvGrpSpPr/>
          <p:nvPr/>
        </p:nvGrpSpPr>
        <p:grpSpPr>
          <a:xfrm>
            <a:off x="281354" y="1041011"/>
            <a:ext cx="11728941" cy="5735222"/>
            <a:chOff x="281354" y="1041011"/>
            <a:chExt cx="11728941" cy="57352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A01817-717C-49F5-82C9-1BBB8E948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29" r="69733" b="44950"/>
            <a:stretch/>
          </p:blipFill>
          <p:spPr>
            <a:xfrm>
              <a:off x="281354" y="2574388"/>
              <a:ext cx="3446584" cy="385718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806FC6-13B9-4C42-B680-FD8E408C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924" y="2588455"/>
              <a:ext cx="4289473" cy="385718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9" name="Scroll: Horizontal 8">
              <a:extLst>
                <a:ext uri="{FF2B5EF4-FFF2-40B4-BE49-F238E27FC236}">
                  <a16:creationId xmlns:a16="http://schemas.microsoft.com/office/drawing/2014/main" id="{B5DF0EBA-3ACA-482A-B742-00DA87F00000}"/>
                </a:ext>
              </a:extLst>
            </p:cNvPr>
            <p:cNvSpPr/>
            <p:nvPr/>
          </p:nvSpPr>
          <p:spPr>
            <a:xfrm>
              <a:off x="8357383" y="1041011"/>
              <a:ext cx="3652912" cy="5735222"/>
            </a:xfrm>
            <a:prstGeom prst="horizontalScroll">
              <a:avLst>
                <a:gd name="adj" fmla="val 10730"/>
              </a:avLst>
            </a:prstGeom>
            <a:solidFill>
              <a:schemeClr val="tx2">
                <a:lumMod val="90000"/>
                <a:lumOff val="1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রিফ্রিজারেটরে এবং হিমাগারে রেখে সংরক্ষন করে সারা বছর বাজারে সরবরাহ করা হয়।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6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hevron 1">
            <a:extLst>
              <a:ext uri="{FF2B5EF4-FFF2-40B4-BE49-F238E27FC236}">
                <a16:creationId xmlns:a16="http://schemas.microsoft.com/office/drawing/2014/main" id="{E5EFF732-F460-4E46-9C6B-BE62971A51A6}"/>
              </a:ext>
            </a:extLst>
          </p:cNvPr>
          <p:cNvSpPr/>
          <p:nvPr/>
        </p:nvSpPr>
        <p:spPr>
          <a:xfrm>
            <a:off x="196947" y="0"/>
            <a:ext cx="6569613" cy="1167618"/>
          </a:xfrm>
          <a:prstGeom prst="chevron">
            <a:avLst>
              <a:gd name="adj" fmla="val 83847"/>
            </a:avLst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থেকে তৈরী জ্যাম,জেলী,আচার কিভাবে সংরক্ষন করা হয় 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6CB67-DEAA-4CB1-BDB8-7363A565392D}"/>
              </a:ext>
            </a:extLst>
          </p:cNvPr>
          <p:cNvGrpSpPr/>
          <p:nvPr/>
        </p:nvGrpSpPr>
        <p:grpSpPr>
          <a:xfrm>
            <a:off x="196947" y="0"/>
            <a:ext cx="11995053" cy="4656406"/>
            <a:chOff x="196947" y="0"/>
            <a:chExt cx="11995053" cy="46564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ACA5EC-5DB5-4E8B-820A-87680B077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684" y="1055077"/>
              <a:ext cx="2813538" cy="198896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E08CAD-2D79-45B4-858C-9678DCE3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0" r="7165"/>
            <a:stretch/>
          </p:blipFill>
          <p:spPr>
            <a:xfrm>
              <a:off x="196947" y="1167618"/>
              <a:ext cx="2813538" cy="18764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10D7A2-C207-4ACC-B4C2-BD9FBEDC7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5" y="1196193"/>
              <a:ext cx="2813538" cy="18478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Scroll: Horizontal 8">
              <a:extLst>
                <a:ext uri="{FF2B5EF4-FFF2-40B4-BE49-F238E27FC236}">
                  <a16:creationId xmlns:a16="http://schemas.microsoft.com/office/drawing/2014/main" id="{E5A20853-ABE9-428E-A6AF-DA6459A46385}"/>
                </a:ext>
              </a:extLst>
            </p:cNvPr>
            <p:cNvSpPr/>
            <p:nvPr/>
          </p:nvSpPr>
          <p:spPr>
            <a:xfrm>
              <a:off x="8967052" y="0"/>
              <a:ext cx="3043243" cy="4656406"/>
            </a:xfrm>
            <a:prstGeom prst="horizontalScroll">
              <a:avLst>
                <a:gd name="adj" fmla="val 10730"/>
              </a:avLst>
            </a:prstGeom>
            <a:solidFill>
              <a:schemeClr val="tx2">
                <a:lumMod val="90000"/>
                <a:lumOff val="1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20B5CE-6595-44F5-BBC5-B91C9C01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052" y="2576512"/>
              <a:ext cx="3224948" cy="17049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9FE86B5A-CBE4-46C4-B5D8-D893223DF5F3}"/>
                </a:ext>
              </a:extLst>
            </p:cNvPr>
            <p:cNvSpPr/>
            <p:nvPr/>
          </p:nvSpPr>
          <p:spPr>
            <a:xfrm>
              <a:off x="9242474" y="351692"/>
              <a:ext cx="2877651" cy="2011680"/>
            </a:xfrm>
            <a:prstGeom prst="cloud">
              <a:avLst/>
            </a:prstGeom>
            <a:solidFill>
              <a:srgbClr val="00B05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বায়ুরোধী পাত্রে।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4787CC-70F2-4EC9-922C-397F0A5CC8B6}"/>
              </a:ext>
            </a:extLst>
          </p:cNvPr>
          <p:cNvGrpSpPr/>
          <p:nvPr/>
        </p:nvGrpSpPr>
        <p:grpSpPr>
          <a:xfrm>
            <a:off x="119023" y="3022064"/>
            <a:ext cx="8815087" cy="1634342"/>
            <a:chOff x="119023" y="3022064"/>
            <a:chExt cx="8815087" cy="1634342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A9CA9B25-5812-4A95-9BAC-C66506A87A81}"/>
                </a:ext>
              </a:extLst>
            </p:cNvPr>
            <p:cNvSpPr/>
            <p:nvPr/>
          </p:nvSpPr>
          <p:spPr>
            <a:xfrm>
              <a:off x="119023" y="3230149"/>
              <a:ext cx="5165189" cy="1167618"/>
            </a:xfrm>
            <a:prstGeom prst="chevron">
              <a:avLst>
                <a:gd name="adj" fmla="val 83847"/>
              </a:avLst>
            </a:prstGeom>
            <a:solidFill>
              <a:srgbClr val="00B050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জলপাই,বরই,আম কিভাবে সংরক্ষন করা যায় ?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7DA67B-3CD8-4026-9D94-D85CE50F6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030" y="3022064"/>
              <a:ext cx="1440731" cy="15837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2FB3D2-202B-448F-ACF8-B8BD25AB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703" y="3072618"/>
              <a:ext cx="1428750" cy="15652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D98BDB4-D99B-4B7E-B65F-712A20FDA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60" y="3091153"/>
              <a:ext cx="1428750" cy="156525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388DE6-8A40-4208-B165-C8FBF872D5E8}"/>
              </a:ext>
            </a:extLst>
          </p:cNvPr>
          <p:cNvGrpSpPr/>
          <p:nvPr/>
        </p:nvGrpSpPr>
        <p:grpSpPr>
          <a:xfrm>
            <a:off x="511492" y="4605852"/>
            <a:ext cx="11478954" cy="2252148"/>
            <a:chOff x="511492" y="4605852"/>
            <a:chExt cx="11478954" cy="22521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31970A-B35D-4785-BAFA-4C47ED08A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485" y="4635299"/>
              <a:ext cx="2067951" cy="195959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1EAE764-E4EC-4CF1-AB7C-965959E36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92" y="4605852"/>
              <a:ext cx="2390775" cy="198903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C63C00C-006E-46D8-9080-AF93815CD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4" r="19862" b="14193"/>
            <a:stretch/>
          </p:blipFill>
          <p:spPr>
            <a:xfrm>
              <a:off x="5244945" y="4666445"/>
              <a:ext cx="2067951" cy="198801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8" name="Scroll: Horizontal 27">
              <a:extLst>
                <a:ext uri="{FF2B5EF4-FFF2-40B4-BE49-F238E27FC236}">
                  <a16:creationId xmlns:a16="http://schemas.microsoft.com/office/drawing/2014/main" id="{96FF34A0-6F5C-4471-843D-8EB0773E838D}"/>
                </a:ext>
              </a:extLst>
            </p:cNvPr>
            <p:cNvSpPr/>
            <p:nvPr/>
          </p:nvSpPr>
          <p:spPr>
            <a:xfrm>
              <a:off x="7479405" y="4635299"/>
              <a:ext cx="4511041" cy="2222701"/>
            </a:xfrm>
            <a:prstGeom prst="horizontalScroll">
              <a:avLst>
                <a:gd name="adj" fmla="val 10730"/>
              </a:avLst>
            </a:prstGeom>
            <a:solidFill>
              <a:schemeClr val="tx2">
                <a:lumMod val="90000"/>
                <a:lumOff val="1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চিনি,সিরকা ও তেল দিয়ে।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7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AACB6-547B-4605-BF75-AD8AE6F1C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2"/>
          <a:stretch/>
        </p:blipFill>
        <p:spPr>
          <a:xfrm>
            <a:off x="271975" y="1434904"/>
            <a:ext cx="10944665" cy="5022167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78EB558E-BBE1-4A5E-BA47-676485A518B7}"/>
              </a:ext>
            </a:extLst>
          </p:cNvPr>
          <p:cNvSpPr/>
          <p:nvPr/>
        </p:nvSpPr>
        <p:spPr>
          <a:xfrm>
            <a:off x="829995" y="140676"/>
            <a:ext cx="9551962" cy="872197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মনযোগ দিয়ে পড়।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926E020-7BAE-484D-8B1F-D49C5270ED0F}"/>
              </a:ext>
            </a:extLst>
          </p:cNvPr>
          <p:cNvSpPr/>
          <p:nvPr/>
        </p:nvSpPr>
        <p:spPr>
          <a:xfrm>
            <a:off x="281354" y="253219"/>
            <a:ext cx="2954215" cy="787791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5F1C938-89DF-46F9-A1CD-A767037BB91E}"/>
              </a:ext>
            </a:extLst>
          </p:cNvPr>
          <p:cNvSpPr/>
          <p:nvPr/>
        </p:nvSpPr>
        <p:spPr>
          <a:xfrm>
            <a:off x="3840480" y="0"/>
            <a:ext cx="7455876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পাঠ্যাংশটুকু নিয়ে বিস্তারিত আলোচনা করি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563C30FE-27C7-483C-817B-E0073186DE67}"/>
              </a:ext>
            </a:extLst>
          </p:cNvPr>
          <p:cNvSpPr/>
          <p:nvPr/>
        </p:nvSpPr>
        <p:spPr>
          <a:xfrm>
            <a:off x="5584874" y="914401"/>
            <a:ext cx="6255436" cy="1477108"/>
          </a:xfrm>
          <a:prstGeom prst="horizontalScroll">
            <a:avLst>
              <a:gd name="adj" fmla="val 10730"/>
            </a:avLst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অপচয় রোধ হয় এবং দ্রুত পচন থেকে রক্ষা করে।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3A82A644-A982-4F16-89DA-B9D3F86E684B}"/>
              </a:ext>
            </a:extLst>
          </p:cNvPr>
          <p:cNvSpPr/>
          <p:nvPr/>
        </p:nvSpPr>
        <p:spPr>
          <a:xfrm>
            <a:off x="5655210" y="2391509"/>
            <a:ext cx="6255436" cy="1659988"/>
          </a:xfrm>
          <a:prstGeom prst="horizontalScroll">
            <a:avLst>
              <a:gd name="adj" fmla="val 10730"/>
            </a:avLst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বিভিন্ন মৌসুমী খাদ্য সারা বছর বাজারে পাওয়া যায়।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15C94BC9-CA4A-4A72-AACA-E74CFD7EA095}"/>
              </a:ext>
            </a:extLst>
          </p:cNvPr>
          <p:cNvSpPr/>
          <p:nvPr/>
        </p:nvSpPr>
        <p:spPr>
          <a:xfrm>
            <a:off x="5584874" y="4290646"/>
            <a:ext cx="6255436" cy="2363372"/>
          </a:xfrm>
          <a:prstGeom prst="horizontalScroll">
            <a:avLst>
              <a:gd name="adj" fmla="val 10730"/>
            </a:avLst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 ফলে অনেক দুরবর্তী অঞ্চলে সহজে খাবার সরবরাহ করা যায়।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2EDA63-6BBA-472F-89AD-62E9A9380E65}"/>
              </a:ext>
            </a:extLst>
          </p:cNvPr>
          <p:cNvGrpSpPr/>
          <p:nvPr/>
        </p:nvGrpSpPr>
        <p:grpSpPr>
          <a:xfrm>
            <a:off x="126391" y="1273125"/>
            <a:ext cx="5458484" cy="5387782"/>
            <a:chOff x="126391" y="1273125"/>
            <a:chExt cx="5458484" cy="5387782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CE43278B-6D01-45E3-817C-9E3982EFCAA2}"/>
                </a:ext>
              </a:extLst>
            </p:cNvPr>
            <p:cNvSpPr/>
            <p:nvPr/>
          </p:nvSpPr>
          <p:spPr>
            <a:xfrm>
              <a:off x="281354" y="1273125"/>
              <a:ext cx="3488790" cy="3017521"/>
            </a:xfrm>
            <a:prstGeom prst="teardrop">
              <a:avLst>
                <a:gd name="adj" fmla="val 123684"/>
              </a:avLst>
            </a:prstGeom>
            <a:solidFill>
              <a:srgbClr val="002060"/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আমরা কেন খাদ্য সংরক্ষন করব 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EF2453-A534-40A9-9621-4B32DA15D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91" y="4318781"/>
              <a:ext cx="5458484" cy="234212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07880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B782DD-3A72-4900-83D0-7CCBBCEA6BA9}"/>
              </a:ext>
            </a:extLst>
          </p:cNvPr>
          <p:cNvSpPr/>
          <p:nvPr/>
        </p:nvSpPr>
        <p:spPr>
          <a:xfrm>
            <a:off x="0" y="63304"/>
            <a:ext cx="2954215" cy="787791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77724333-B2EC-4B86-B152-74AE5CBD7FBB}"/>
              </a:ext>
            </a:extLst>
          </p:cNvPr>
          <p:cNvSpPr/>
          <p:nvPr/>
        </p:nvSpPr>
        <p:spPr>
          <a:xfrm>
            <a:off x="3840480" y="0"/>
            <a:ext cx="7455876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পাঠ্যাংশটুকু নিয়ে বিস্তারিত আলোচনা করি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EFE50357-C45C-4ACC-9BA2-E33CEBEEFA69}"/>
              </a:ext>
            </a:extLst>
          </p:cNvPr>
          <p:cNvSpPr/>
          <p:nvPr/>
        </p:nvSpPr>
        <p:spPr>
          <a:xfrm>
            <a:off x="5894362" y="1941342"/>
            <a:ext cx="6016283" cy="3291839"/>
          </a:xfrm>
          <a:prstGeom prst="horizontalScroll">
            <a:avLst>
              <a:gd name="adj" fmla="val 10730"/>
            </a:avLst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বিভিন্ন মৌসুমী খাদ্য সারা বছর বাজারে পাওয়া যায়।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8C2C96-7BC3-4AEB-B574-FB610F2FC939}"/>
              </a:ext>
            </a:extLst>
          </p:cNvPr>
          <p:cNvGrpSpPr/>
          <p:nvPr/>
        </p:nvGrpSpPr>
        <p:grpSpPr>
          <a:xfrm>
            <a:off x="309489" y="910809"/>
            <a:ext cx="5584873" cy="5693972"/>
            <a:chOff x="267285" y="1065700"/>
            <a:chExt cx="5584873" cy="5693972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B1DCB258-CBCA-4FB5-82FD-EB92DDC2FAA4}"/>
                </a:ext>
              </a:extLst>
            </p:cNvPr>
            <p:cNvSpPr/>
            <p:nvPr/>
          </p:nvSpPr>
          <p:spPr>
            <a:xfrm>
              <a:off x="281354" y="1065700"/>
              <a:ext cx="3488790" cy="3017521"/>
            </a:xfrm>
            <a:prstGeom prst="teardrop">
              <a:avLst>
                <a:gd name="adj" fmla="val 123684"/>
              </a:avLst>
            </a:prstGeom>
            <a:solidFill>
              <a:srgbClr val="002060"/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আমরা কেন খাদ্য সংরক্ষন করব 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73AA72-40DE-4064-8101-9C64D4C3B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85" y="4269835"/>
              <a:ext cx="5584873" cy="248983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211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049E80B-ED98-48F4-9CC8-1E92FE65C689}"/>
              </a:ext>
            </a:extLst>
          </p:cNvPr>
          <p:cNvSpPr/>
          <p:nvPr/>
        </p:nvSpPr>
        <p:spPr>
          <a:xfrm>
            <a:off x="5936564" y="1927274"/>
            <a:ext cx="6255436" cy="3826412"/>
          </a:xfrm>
          <a:prstGeom prst="horizontalScroll">
            <a:avLst>
              <a:gd name="adj" fmla="val 10730"/>
            </a:avLst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 ফলে অনেক দুরবর্তী অঞ্চলে সহজে খাবার সরবরাহ করা যায়।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650D54-5491-4D66-956A-6BAAAFD15DC8}"/>
              </a:ext>
            </a:extLst>
          </p:cNvPr>
          <p:cNvSpPr/>
          <p:nvPr/>
        </p:nvSpPr>
        <p:spPr>
          <a:xfrm>
            <a:off x="281354" y="253219"/>
            <a:ext cx="2954215" cy="787791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F06A6E6-7445-4E4B-BE21-5929E86938DB}"/>
              </a:ext>
            </a:extLst>
          </p:cNvPr>
          <p:cNvSpPr/>
          <p:nvPr/>
        </p:nvSpPr>
        <p:spPr>
          <a:xfrm>
            <a:off x="3840480" y="0"/>
            <a:ext cx="7455876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পাঠ্যাংশটুকু নিয়ে বিস্তারিত আলোচনা করি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C8B5FA-3974-4B41-BDB1-5DA97F41DA6E}"/>
              </a:ext>
            </a:extLst>
          </p:cNvPr>
          <p:cNvGrpSpPr/>
          <p:nvPr/>
        </p:nvGrpSpPr>
        <p:grpSpPr>
          <a:xfrm>
            <a:off x="159436" y="1364565"/>
            <a:ext cx="5936564" cy="5493435"/>
            <a:chOff x="1" y="1273124"/>
            <a:chExt cx="5936564" cy="54934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8C0A30-34B8-4B20-928A-DAAD69A97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967088"/>
              <a:ext cx="5936564" cy="279947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81276919-0697-4833-ADB9-05A05630C00C}"/>
                </a:ext>
              </a:extLst>
            </p:cNvPr>
            <p:cNvSpPr/>
            <p:nvPr/>
          </p:nvSpPr>
          <p:spPr>
            <a:xfrm>
              <a:off x="281354" y="1273124"/>
              <a:ext cx="3488790" cy="3017521"/>
            </a:xfrm>
            <a:prstGeom prst="teardrop">
              <a:avLst>
                <a:gd name="adj" fmla="val 123684"/>
              </a:avLst>
            </a:prstGeom>
            <a:solidFill>
              <a:srgbClr val="002060"/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আমরা কেন খাদ্য সংরক্ষন করব 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4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E2BCB-B929-4C28-9237-20C534A02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1350498"/>
            <a:ext cx="11197883" cy="5387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6A086170-9BB1-4776-B2E5-B62065954A64}"/>
              </a:ext>
            </a:extLst>
          </p:cNvPr>
          <p:cNvSpPr/>
          <p:nvPr/>
        </p:nvSpPr>
        <p:spPr>
          <a:xfrm>
            <a:off x="1448974" y="351692"/>
            <a:ext cx="8764172" cy="759655"/>
          </a:xfrm>
          <a:prstGeom prst="cloud">
            <a:avLst/>
          </a:prstGeom>
          <a:solidFill>
            <a:srgbClr val="00B05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ছকটি মনযোগ দিয়ে দেখ।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32A8B-377B-43D2-9F71-6A347F774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1336432"/>
            <a:ext cx="11197883" cy="5401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AEA7C89-0FA5-425B-BCC5-ABE12117138F}"/>
              </a:ext>
            </a:extLst>
          </p:cNvPr>
          <p:cNvSpPr/>
          <p:nvPr/>
        </p:nvSpPr>
        <p:spPr>
          <a:xfrm>
            <a:off x="0" y="63304"/>
            <a:ext cx="2954215" cy="787791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0D9EC18B-CE78-469B-85E0-38AD4A9CE572}"/>
              </a:ext>
            </a:extLst>
          </p:cNvPr>
          <p:cNvSpPr/>
          <p:nvPr/>
        </p:nvSpPr>
        <p:spPr>
          <a:xfrm>
            <a:off x="3277771" y="119574"/>
            <a:ext cx="8792308" cy="872197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আলোচ্য পাঠের আলোকে নিচের ছকটি পুরন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1DE09FC-1BBD-4978-AABA-46813184096D}"/>
              </a:ext>
            </a:extLst>
          </p:cNvPr>
          <p:cNvSpPr/>
          <p:nvPr/>
        </p:nvSpPr>
        <p:spPr>
          <a:xfrm>
            <a:off x="534571" y="562708"/>
            <a:ext cx="4149970" cy="2096086"/>
          </a:xfrm>
          <a:prstGeom prst="cloud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6B58891-5331-4E01-8504-1F145B9D395D}"/>
              </a:ext>
            </a:extLst>
          </p:cNvPr>
          <p:cNvSpPr/>
          <p:nvPr/>
        </p:nvSpPr>
        <p:spPr>
          <a:xfrm>
            <a:off x="5120641" y="2236763"/>
            <a:ext cx="6850966" cy="4164037"/>
          </a:xfrm>
          <a:prstGeom prst="bevel">
            <a:avLst>
              <a:gd name="adj" fmla="val 6081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শাহজাহান মোল্লা</a:t>
            </a:r>
          </a:p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বড়াব্দা শাহ সপ্রাবি</a:t>
            </a:r>
          </a:p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চুনারুঘাট,হবিগঞ্জ।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4F5C0-E5B3-4FDA-8BF7-61B950A8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3" y="2658793"/>
            <a:ext cx="4900248" cy="3850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30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BD5CF-EDE1-44E5-81AB-0E4374960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9" y="390378"/>
            <a:ext cx="11633981" cy="6077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62237586-0341-4314-AAFD-06BA8E55B215}"/>
              </a:ext>
            </a:extLst>
          </p:cNvPr>
          <p:cNvSpPr/>
          <p:nvPr/>
        </p:nvSpPr>
        <p:spPr>
          <a:xfrm>
            <a:off x="2039815" y="98474"/>
            <a:ext cx="7174523" cy="1807698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থেক। 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6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68D2030-98D2-458F-94D9-61D424D30C00}"/>
              </a:ext>
            </a:extLst>
          </p:cNvPr>
          <p:cNvSpPr/>
          <p:nvPr/>
        </p:nvSpPr>
        <p:spPr>
          <a:xfrm>
            <a:off x="534571" y="562708"/>
            <a:ext cx="4149970" cy="2096086"/>
          </a:xfrm>
          <a:prstGeom prst="cloud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55A208B1-4064-4CDD-B741-8EC261477FA3}"/>
              </a:ext>
            </a:extLst>
          </p:cNvPr>
          <p:cNvSpPr/>
          <p:nvPr/>
        </p:nvSpPr>
        <p:spPr>
          <a:xfrm>
            <a:off x="6203853" y="562708"/>
            <a:ext cx="5205046" cy="5542670"/>
          </a:xfrm>
          <a:prstGeom prst="verticalScroll">
            <a:avLst>
              <a:gd name="adj" fmla="val 5211"/>
            </a:avLst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শ্রেনিঃপ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71B0B-94A6-446B-BB0B-2627CAC37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3052689"/>
            <a:ext cx="5561428" cy="36153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73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871DAA5-5FBA-44BA-A4A8-C4ADB804226D}"/>
              </a:ext>
            </a:extLst>
          </p:cNvPr>
          <p:cNvSpPr/>
          <p:nvPr/>
        </p:nvSpPr>
        <p:spPr>
          <a:xfrm>
            <a:off x="2771335" y="126609"/>
            <a:ext cx="6330462" cy="717453"/>
          </a:xfrm>
          <a:prstGeom prst="flowChartTerminator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F387F-DB21-49B8-81E0-CF8A352EE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91" y="2711547"/>
            <a:ext cx="2337948" cy="1943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66A9D-92A3-4CC4-A5DC-2EB4E6E6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05" y="4655233"/>
            <a:ext cx="2272519" cy="1883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9D527-A1F6-490F-A80E-A7024F363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2" y="163537"/>
            <a:ext cx="223244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5A83BB-DECC-47A4-AFEF-75D7426CE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8" y="464233"/>
            <a:ext cx="2232441" cy="2247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3920EB-BE37-4694-9A47-68785A46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23" y="784345"/>
            <a:ext cx="7135467" cy="1525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1E5618-4C1B-475F-A126-5285142CB2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r="11820"/>
          <a:stretch/>
        </p:blipFill>
        <p:spPr>
          <a:xfrm>
            <a:off x="104334" y="2125027"/>
            <a:ext cx="2370190" cy="1876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FA7C25-7558-4A82-99DF-B9067FEAB8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7" y="4484221"/>
            <a:ext cx="2370190" cy="1847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040C60-22BC-436D-9F5A-99020885E4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r="13002"/>
          <a:stretch/>
        </p:blipFill>
        <p:spPr>
          <a:xfrm>
            <a:off x="3088226" y="2309446"/>
            <a:ext cx="5788488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33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376D42AE-8FD2-4F55-9B94-9A24E6585C89}"/>
              </a:ext>
            </a:extLst>
          </p:cNvPr>
          <p:cNvSpPr/>
          <p:nvPr/>
        </p:nvSpPr>
        <p:spPr>
          <a:xfrm>
            <a:off x="225082" y="309490"/>
            <a:ext cx="6105379" cy="844061"/>
          </a:xfrm>
          <a:prstGeom prst="flowChartTerminator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কি দেখলাম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D5211479-2A8A-4EC6-B0EA-5048057C24CC}"/>
              </a:ext>
            </a:extLst>
          </p:cNvPr>
          <p:cNvSpPr/>
          <p:nvPr/>
        </p:nvSpPr>
        <p:spPr>
          <a:xfrm>
            <a:off x="6879102" y="154745"/>
            <a:ext cx="5312898" cy="1617783"/>
          </a:xfrm>
          <a:prstGeom prst="cloud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খাদ্য সংরক্ষনের বিভিন্ন উপায় দেখলাম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F2112C0D-4012-4535-A8E5-81C384BE4BC9}"/>
              </a:ext>
            </a:extLst>
          </p:cNvPr>
          <p:cNvSpPr/>
          <p:nvPr/>
        </p:nvSpPr>
        <p:spPr>
          <a:xfrm>
            <a:off x="225082" y="2375096"/>
            <a:ext cx="6105379" cy="844061"/>
          </a:xfrm>
          <a:prstGeom prst="flowChartTerminator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সংরক্ষন কী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A0A24C2-7D9F-4B6C-8A9C-CDB94DB9EBF3}"/>
              </a:ext>
            </a:extLst>
          </p:cNvPr>
          <p:cNvSpPr/>
          <p:nvPr/>
        </p:nvSpPr>
        <p:spPr>
          <a:xfrm>
            <a:off x="6879102" y="1988234"/>
            <a:ext cx="5312898" cy="2344615"/>
          </a:xfrm>
          <a:prstGeom prst="cloud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মৌসুমী খাদ্য সারা বছর পাওয়া এবংখাদ্যের পচন রোধে নিরাপদে বৈজ্ঞানিক উপায়ে রাখাই হচ্ছে খাদ্য সংরক্ষন।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78291B75-B077-453C-8302-9E4055857D63}"/>
              </a:ext>
            </a:extLst>
          </p:cNvPr>
          <p:cNvSpPr/>
          <p:nvPr/>
        </p:nvSpPr>
        <p:spPr>
          <a:xfrm>
            <a:off x="225082" y="5242560"/>
            <a:ext cx="6105379" cy="844061"/>
          </a:xfrm>
          <a:prstGeom prst="flowChartTerminator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সংরক্ষন করা কেন প্রয়োজন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36F2996-D217-4014-9051-9DCCF6ED496F}"/>
              </a:ext>
            </a:extLst>
          </p:cNvPr>
          <p:cNvSpPr/>
          <p:nvPr/>
        </p:nvSpPr>
        <p:spPr>
          <a:xfrm>
            <a:off x="6879102" y="4396153"/>
            <a:ext cx="5312898" cy="2344615"/>
          </a:xfrm>
          <a:prstGeom prst="cloud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অপচয় রোধ এবং দুরবর্তী অঞ্চলে খাদ্য সরবরাহের জন্য খাদ্য সংরক্ষন করা প্রয়োজন।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ED396C8A-20DE-4F31-BD42-6EFE86B104B8}"/>
              </a:ext>
            </a:extLst>
          </p:cNvPr>
          <p:cNvSpPr/>
          <p:nvPr/>
        </p:nvSpPr>
        <p:spPr>
          <a:xfrm>
            <a:off x="281354" y="112542"/>
            <a:ext cx="5673969" cy="2655277"/>
          </a:xfrm>
          <a:prstGeom prst="flowChartDecision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FFBE9AE6-A46C-4A4E-A3CA-DFA1BC735A6F}"/>
              </a:ext>
            </a:extLst>
          </p:cNvPr>
          <p:cNvSpPr/>
          <p:nvPr/>
        </p:nvSpPr>
        <p:spPr>
          <a:xfrm>
            <a:off x="6654020" y="502920"/>
            <a:ext cx="5031544" cy="5852159"/>
          </a:xfrm>
          <a:prstGeom prst="bevel">
            <a:avLst>
              <a:gd name="adj" fmla="val 5790"/>
            </a:avLst>
          </a:prstGeom>
          <a:solidFill>
            <a:srgbClr val="0070C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পাঠঃসুস্থ জীবনের জন্য খাদ্য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অধ্যায়ঃ০৬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পাঠ্যাংশঃ২’খাদ্য সংরক্ষন।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CAE9A-B744-478A-BD8E-5C9553111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256546"/>
            <a:ext cx="5715000" cy="428625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168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hevron 1">
            <a:extLst>
              <a:ext uri="{FF2B5EF4-FFF2-40B4-BE49-F238E27FC236}">
                <a16:creationId xmlns:a16="http://schemas.microsoft.com/office/drawing/2014/main" id="{C3AF5B73-066A-4FE5-896F-B8FC0875754B}"/>
              </a:ext>
            </a:extLst>
          </p:cNvPr>
          <p:cNvSpPr/>
          <p:nvPr/>
        </p:nvSpPr>
        <p:spPr>
          <a:xfrm>
            <a:off x="337625" y="365761"/>
            <a:ext cx="4093698" cy="1125415"/>
          </a:xfrm>
          <a:prstGeom prst="chevron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C526C19-01D5-465E-9FEF-1A6CAFD3D554}"/>
              </a:ext>
            </a:extLst>
          </p:cNvPr>
          <p:cNvSpPr/>
          <p:nvPr/>
        </p:nvSpPr>
        <p:spPr>
          <a:xfrm>
            <a:off x="4994031" y="98474"/>
            <a:ext cx="6860344" cy="1392702"/>
          </a:xfrm>
          <a:prstGeom prst="cloud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শিক্ষার্থীরা--------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1A7556BA-A210-4373-88D1-A582716E2CD5}"/>
              </a:ext>
            </a:extLst>
          </p:cNvPr>
          <p:cNvSpPr/>
          <p:nvPr/>
        </p:nvSpPr>
        <p:spPr>
          <a:xfrm>
            <a:off x="1294228" y="2588455"/>
            <a:ext cx="10396024" cy="3460653"/>
          </a:xfrm>
          <a:prstGeom prst="bevel">
            <a:avLst>
              <a:gd name="adj" fmla="val 6809"/>
            </a:avLst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৮’২’১  বরফ দিয়ে ,রিফ্রিজারেটরে,হিমাগারে বিভিন্ন প্রকার খাদ্য বস্তু রাখার সুবিধা বলতে পারবে।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27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5D389-1CAA-41BA-A8B1-ACDB2CD83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914401"/>
            <a:ext cx="10944665" cy="566928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1F280E7-9774-42F4-BC1F-AE079C8B15EC}"/>
              </a:ext>
            </a:extLst>
          </p:cNvPr>
          <p:cNvSpPr/>
          <p:nvPr/>
        </p:nvSpPr>
        <p:spPr>
          <a:xfrm>
            <a:off x="168813" y="140677"/>
            <a:ext cx="6499274" cy="618978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৪৩ পৃষ্টা খোল।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3DDFC44-B0F9-46D1-A0A8-C4812E71650B}"/>
              </a:ext>
            </a:extLst>
          </p:cNvPr>
          <p:cNvSpPr/>
          <p:nvPr/>
        </p:nvSpPr>
        <p:spPr>
          <a:xfrm>
            <a:off x="6949440" y="0"/>
            <a:ext cx="5073747" cy="759655"/>
          </a:xfrm>
          <a:prstGeom prst="cloud">
            <a:avLst/>
          </a:prstGeom>
          <a:solidFill>
            <a:srgbClr val="00B05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মনযোগ দিয়ে দেখ।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D35ABDD5-68B9-4B16-982B-D775EB9A9CFD}"/>
              </a:ext>
            </a:extLst>
          </p:cNvPr>
          <p:cNvSpPr/>
          <p:nvPr/>
        </p:nvSpPr>
        <p:spPr>
          <a:xfrm>
            <a:off x="829995" y="140677"/>
            <a:ext cx="9551962" cy="618978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আমি পড়ি,তোমরা মনযোগ দিয়ে শোন।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E0A60-ED20-4E1A-8571-DFDF58970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914401"/>
            <a:ext cx="10944665" cy="566928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57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188</TotalTime>
  <Words>385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30</cp:revision>
  <dcterms:created xsi:type="dcterms:W3CDTF">2020-05-23T16:11:14Z</dcterms:created>
  <dcterms:modified xsi:type="dcterms:W3CDTF">2020-05-29T16:05:36Z</dcterms:modified>
</cp:coreProperties>
</file>