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871698-67CE-42A6-AF79-CFDF77989226}"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139342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71698-67CE-42A6-AF79-CFDF77989226}"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1554001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71698-67CE-42A6-AF79-CFDF77989226}"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345587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71698-67CE-42A6-AF79-CFDF77989226}"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354427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71698-67CE-42A6-AF79-CFDF77989226}"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72094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71698-67CE-42A6-AF79-CFDF77989226}"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389724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871698-67CE-42A6-AF79-CFDF77989226}"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236733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71698-67CE-42A6-AF79-CFDF77989226}"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62277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71698-67CE-42A6-AF79-CFDF77989226}"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1551035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71698-67CE-42A6-AF79-CFDF77989226}"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80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71698-67CE-42A6-AF79-CFDF77989226}"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73516-0795-42A4-AC0A-67CED4445236}" type="slidenum">
              <a:rPr lang="en-US" smtClean="0"/>
              <a:t>‹#›</a:t>
            </a:fld>
            <a:endParaRPr lang="en-US"/>
          </a:p>
        </p:txBody>
      </p:sp>
    </p:spTree>
    <p:extLst>
      <p:ext uri="{BB962C8B-B14F-4D97-AF65-F5344CB8AC3E}">
        <p14:creationId xmlns:p14="http://schemas.microsoft.com/office/powerpoint/2010/main" val="34979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71698-67CE-42A6-AF79-CFDF77989226}" type="datetimeFigureOut">
              <a:rPr lang="en-US" smtClean="0"/>
              <a:t>5/29/2020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73516-0795-42A4-AC0A-67CED4445236}" type="slidenum">
              <a:rPr lang="en-US" smtClean="0"/>
              <a:t>‹#›</a:t>
            </a:fld>
            <a:endParaRPr lang="en-US"/>
          </a:p>
        </p:txBody>
      </p:sp>
    </p:spTree>
    <p:extLst>
      <p:ext uri="{BB962C8B-B14F-4D97-AF65-F5344CB8AC3E}">
        <p14:creationId xmlns:p14="http://schemas.microsoft.com/office/powerpoint/2010/main" val="3122474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25.jpeg"/><Relationship Id="rId5" Type="http://schemas.openxmlformats.org/officeDocument/2006/relationships/image" Target="../media/image7.jpeg"/><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994647" y="1748118"/>
            <a:ext cx="7987553" cy="2819400"/>
          </a:xfrm>
          <a:prstGeom prst="roundRect">
            <a:avLst/>
          </a:prstGeom>
          <a:noFill/>
          <a:ln w="38100">
            <a:noFill/>
          </a:ln>
        </p:spPr>
        <p:style>
          <a:lnRef idx="1">
            <a:schemeClr val="accent5"/>
          </a:lnRef>
          <a:fillRef idx="3">
            <a:schemeClr val="accent5"/>
          </a:fillRef>
          <a:effectRef idx="2">
            <a:schemeClr val="accent5"/>
          </a:effectRef>
          <a:fontRef idx="minor">
            <a:schemeClr val="lt1"/>
          </a:fontRef>
        </p:style>
        <p:txBody>
          <a:bodyPr lIns="101426" tIns="50713" rIns="101426" bIns="50713" numCol="1" rtlCol="0" anchor="ctr">
            <a:prstTxWarp prst="textPlain">
              <a:avLst/>
            </a:prstTxWarp>
          </a:bodyPr>
          <a:lstStyle/>
          <a:p>
            <a:pPr algn="ctr"/>
            <a:r>
              <a:rPr lang="bn-IN" sz="6618" b="1" dirty="0">
                <a:ln w="19050">
                  <a:solidFill>
                    <a:srgbClr val="00206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স্বাগতম  </a:t>
            </a:r>
            <a:endParaRPr lang="en-US" sz="6618" b="1" dirty="0">
              <a:ln w="19050">
                <a:solidFill>
                  <a:srgbClr val="00206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1829800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OEL\Desktop\c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3268" y="1676400"/>
            <a:ext cx="2087656"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OEL\Desktop\c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3873" y="1549021"/>
            <a:ext cx="2813797"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DOEL\Desktop\cd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9818" y="1524000"/>
            <a:ext cx="30861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4273874" y="152400"/>
            <a:ext cx="3637480" cy="1143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7324"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সিডি </a:t>
            </a:r>
            <a:endParaRPr lang="en-US" sz="7324"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sp>
        <p:nvSpPr>
          <p:cNvPr id="5" name="Rounded Rectangle 4"/>
          <p:cNvSpPr/>
          <p:nvPr/>
        </p:nvSpPr>
        <p:spPr>
          <a:xfrm>
            <a:off x="1376082" y="4191000"/>
            <a:ext cx="9712138" cy="2514600"/>
          </a:xfrm>
          <a:prstGeom prst="roundRect">
            <a:avLst/>
          </a:prstGeom>
          <a:ln w="38100">
            <a:solidFill>
              <a:srgbClr val="002060"/>
            </a:solidFill>
          </a:ln>
        </p:spPr>
        <p:style>
          <a:lnRef idx="1">
            <a:schemeClr val="accent6"/>
          </a:lnRef>
          <a:fillRef idx="2">
            <a:schemeClr val="accent6"/>
          </a:fillRef>
          <a:effectRef idx="1">
            <a:schemeClr val="accent6"/>
          </a:effectRef>
          <a:fontRef idx="minor">
            <a:schemeClr val="dk1"/>
          </a:fontRef>
        </p:style>
        <p:txBody>
          <a:bodyPr lIns="101426" tIns="50713" rIns="101426" bIns="50713" numCol="1" rtlCol="0" anchor="ctr">
            <a:prstTxWarp prst="textChevronInverted">
              <a:avLst/>
            </a:prstTxWarp>
          </a:bodyPr>
          <a:lstStyle/>
          <a:p>
            <a:pPr algn="ctr"/>
            <a:r>
              <a:rPr lang="bn-IN" sz="4412"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আজকাল </a:t>
            </a:r>
            <a:r>
              <a:rPr lang="en-US" sz="4412"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CD </a:t>
            </a:r>
            <a:r>
              <a:rPr lang="bn-IN" sz="4412"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তে শুধু কম্পিউটারের তথ্য নয় গান বা চলচ্চিত্রও জমা রাখা হয়। সিডি থেকে আলোর সংকেত দিয়ে কম্পিউটার তথ্য সংগ্রহ করে। </a:t>
            </a:r>
            <a:endParaRPr lang="en-US" sz="4412"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cxnSp>
        <p:nvCxnSpPr>
          <p:cNvPr id="3" name="Straight Arrow Connector 2"/>
          <p:cNvCxnSpPr>
            <a:stCxn id="4" idx="4"/>
          </p:cNvCxnSpPr>
          <p:nvPr/>
        </p:nvCxnSpPr>
        <p:spPr>
          <a:xfrm flipH="1">
            <a:off x="3282204" y="1295400"/>
            <a:ext cx="2810411" cy="914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4"/>
          </p:cNvCxnSpPr>
          <p:nvPr/>
        </p:nvCxnSpPr>
        <p:spPr>
          <a:xfrm>
            <a:off x="6092614" y="1295400"/>
            <a:ext cx="2000275" cy="914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p:cNvCxnSpPr>
          <p:nvPr/>
        </p:nvCxnSpPr>
        <p:spPr>
          <a:xfrm>
            <a:off x="6092614" y="1295400"/>
            <a:ext cx="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7817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800" decel="100000"/>
                                        <p:tgtEl>
                                          <p:spTgt spid="3074"/>
                                        </p:tgtEl>
                                      </p:cBhvr>
                                    </p:animEffect>
                                    <p:anim calcmode="lin" valueType="num">
                                      <p:cBhvr>
                                        <p:cTn id="8" dur="800" decel="100000" fill="hold"/>
                                        <p:tgtEl>
                                          <p:spTgt spid="3074"/>
                                        </p:tgtEl>
                                        <p:attrNameLst>
                                          <p:attrName>style.rotation</p:attrName>
                                        </p:attrNameLst>
                                      </p:cBhvr>
                                      <p:tavLst>
                                        <p:tav tm="0">
                                          <p:val>
                                            <p:fltVal val="-90"/>
                                          </p:val>
                                        </p:tav>
                                        <p:tav tm="100000">
                                          <p:val>
                                            <p:fltVal val="0"/>
                                          </p:val>
                                        </p:tav>
                                      </p:tavLst>
                                    </p:anim>
                                    <p:anim calcmode="lin" valueType="num">
                                      <p:cBhvr>
                                        <p:cTn id="9" dur="800" decel="100000" fill="hold"/>
                                        <p:tgtEl>
                                          <p:spTgt spid="3074"/>
                                        </p:tgtEl>
                                        <p:attrNameLst>
                                          <p:attrName>ppt_x</p:attrName>
                                        </p:attrNameLst>
                                      </p:cBhvr>
                                      <p:tavLst>
                                        <p:tav tm="0">
                                          <p:val>
                                            <p:strVal val="#ppt_x+0.4"/>
                                          </p:val>
                                        </p:tav>
                                        <p:tav tm="100000">
                                          <p:val>
                                            <p:strVal val="#ppt_x-0.05"/>
                                          </p:val>
                                        </p:tav>
                                      </p:tavLst>
                                    </p:anim>
                                    <p:anim calcmode="lin" valueType="num">
                                      <p:cBhvr>
                                        <p:cTn id="10" dur="800" decel="100000" fill="hold"/>
                                        <p:tgtEl>
                                          <p:spTgt spid="30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4"/>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075"/>
                                        </p:tgtEl>
                                        <p:attrNameLst>
                                          <p:attrName>style.visibility</p:attrName>
                                        </p:attrNameLst>
                                      </p:cBhvr>
                                      <p:to>
                                        <p:strVal val="visible"/>
                                      </p:to>
                                    </p:set>
                                    <p:animEffect transition="in" filter="fade">
                                      <p:cBhvr>
                                        <p:cTn id="15" dur="800" decel="100000"/>
                                        <p:tgtEl>
                                          <p:spTgt spid="3075"/>
                                        </p:tgtEl>
                                      </p:cBhvr>
                                    </p:animEffect>
                                    <p:anim calcmode="lin" valueType="num">
                                      <p:cBhvr>
                                        <p:cTn id="16" dur="800" decel="100000" fill="hold"/>
                                        <p:tgtEl>
                                          <p:spTgt spid="3075"/>
                                        </p:tgtEl>
                                        <p:attrNameLst>
                                          <p:attrName>style.rotation</p:attrName>
                                        </p:attrNameLst>
                                      </p:cBhvr>
                                      <p:tavLst>
                                        <p:tav tm="0">
                                          <p:val>
                                            <p:fltVal val="-90"/>
                                          </p:val>
                                        </p:tav>
                                        <p:tav tm="100000">
                                          <p:val>
                                            <p:fltVal val="0"/>
                                          </p:val>
                                        </p:tav>
                                      </p:tavLst>
                                    </p:anim>
                                    <p:anim calcmode="lin" valueType="num">
                                      <p:cBhvr>
                                        <p:cTn id="17" dur="800" decel="100000" fill="hold"/>
                                        <p:tgtEl>
                                          <p:spTgt spid="3075"/>
                                        </p:tgtEl>
                                        <p:attrNameLst>
                                          <p:attrName>ppt_x</p:attrName>
                                        </p:attrNameLst>
                                      </p:cBhvr>
                                      <p:tavLst>
                                        <p:tav tm="0">
                                          <p:val>
                                            <p:strVal val="#ppt_x+0.4"/>
                                          </p:val>
                                        </p:tav>
                                        <p:tav tm="100000">
                                          <p:val>
                                            <p:strVal val="#ppt_x-0.05"/>
                                          </p:val>
                                        </p:tav>
                                      </p:tavLst>
                                    </p:anim>
                                    <p:anim calcmode="lin" valueType="num">
                                      <p:cBhvr>
                                        <p:cTn id="18" dur="800" decel="100000" fill="hold"/>
                                        <p:tgtEl>
                                          <p:spTgt spid="307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07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075"/>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076"/>
                                        </p:tgtEl>
                                        <p:attrNameLst>
                                          <p:attrName>style.visibility</p:attrName>
                                        </p:attrNameLst>
                                      </p:cBhvr>
                                      <p:to>
                                        <p:strVal val="visible"/>
                                      </p:to>
                                    </p:set>
                                    <p:animEffect transition="in" filter="fade">
                                      <p:cBhvr>
                                        <p:cTn id="23" dur="800" decel="100000"/>
                                        <p:tgtEl>
                                          <p:spTgt spid="3076"/>
                                        </p:tgtEl>
                                      </p:cBhvr>
                                    </p:animEffect>
                                    <p:anim calcmode="lin" valueType="num">
                                      <p:cBhvr>
                                        <p:cTn id="24" dur="800" decel="100000" fill="hold"/>
                                        <p:tgtEl>
                                          <p:spTgt spid="3076"/>
                                        </p:tgtEl>
                                        <p:attrNameLst>
                                          <p:attrName>style.rotation</p:attrName>
                                        </p:attrNameLst>
                                      </p:cBhvr>
                                      <p:tavLst>
                                        <p:tav tm="0">
                                          <p:val>
                                            <p:fltVal val="-90"/>
                                          </p:val>
                                        </p:tav>
                                        <p:tav tm="100000">
                                          <p:val>
                                            <p:fltVal val="0"/>
                                          </p:val>
                                        </p:tav>
                                      </p:tavLst>
                                    </p:anim>
                                    <p:anim calcmode="lin" valueType="num">
                                      <p:cBhvr>
                                        <p:cTn id="25" dur="800" decel="100000" fill="hold"/>
                                        <p:tgtEl>
                                          <p:spTgt spid="3076"/>
                                        </p:tgtEl>
                                        <p:attrNameLst>
                                          <p:attrName>ppt_x</p:attrName>
                                        </p:attrNameLst>
                                      </p:cBhvr>
                                      <p:tavLst>
                                        <p:tav tm="0">
                                          <p:val>
                                            <p:strVal val="#ppt_x+0.4"/>
                                          </p:val>
                                        </p:tav>
                                        <p:tav tm="100000">
                                          <p:val>
                                            <p:strVal val="#ppt_x-0.05"/>
                                          </p:val>
                                        </p:tav>
                                      </p:tavLst>
                                    </p:anim>
                                    <p:anim calcmode="lin" valueType="num">
                                      <p:cBhvr>
                                        <p:cTn id="26" dur="800" decel="100000" fill="hold"/>
                                        <p:tgtEl>
                                          <p:spTgt spid="307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07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076"/>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linds(horizontal)">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par>
                                <p:cTn id="41" presetID="53" presetClass="entr" presetSubtype="16"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5"/>
                                        </p:tgtEl>
                                        <p:attrNameLst>
                                          <p:attrName>style.visibility</p:attrName>
                                        </p:attrNameLst>
                                      </p:cBhvr>
                                      <p:to>
                                        <p:strVal val="visible"/>
                                      </p:to>
                                    </p:set>
                                    <p:anim by="(-#ppt_w*2)" calcmode="lin" valueType="num">
                                      <p:cBhvr rctx="PPT">
                                        <p:cTn id="55" dur="500" autoRev="1" fill="hold">
                                          <p:stCondLst>
                                            <p:cond delay="0"/>
                                          </p:stCondLst>
                                        </p:cTn>
                                        <p:tgtEl>
                                          <p:spTgt spid="5"/>
                                        </p:tgtEl>
                                        <p:attrNameLst>
                                          <p:attrName>ppt_w</p:attrName>
                                        </p:attrNameLst>
                                      </p:cBhvr>
                                    </p:anim>
                                    <p:anim by="(#ppt_w*0.50)" calcmode="lin" valueType="num">
                                      <p:cBhvr>
                                        <p:cTn id="56" dur="500" decel="50000" autoRev="1" fill="hold">
                                          <p:stCondLst>
                                            <p:cond delay="0"/>
                                          </p:stCondLst>
                                        </p:cTn>
                                        <p:tgtEl>
                                          <p:spTgt spid="5"/>
                                        </p:tgtEl>
                                        <p:attrNameLst>
                                          <p:attrName>ppt_x</p:attrName>
                                        </p:attrNameLst>
                                      </p:cBhvr>
                                    </p:anim>
                                    <p:anim from="(-#ppt_h/2)" to="(#ppt_y)" calcmode="lin" valueType="num">
                                      <p:cBhvr>
                                        <p:cTn id="57" dur="1000" fill="hold">
                                          <p:stCondLst>
                                            <p:cond delay="0"/>
                                          </p:stCondLst>
                                        </p:cTn>
                                        <p:tgtEl>
                                          <p:spTgt spid="5"/>
                                        </p:tgtEl>
                                        <p:attrNameLst>
                                          <p:attrName>ppt_y</p:attrName>
                                        </p:attrNameLst>
                                      </p:cBhvr>
                                    </p:anim>
                                    <p:animRot by="21600000">
                                      <p:cBhvr>
                                        <p:cTn id="58"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OEL\Desktop\p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6021" y="1752600"/>
            <a:ext cx="2995332"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DOEL\Desktop\pe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082" y="1447800"/>
            <a:ext cx="290456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DOEL\Desktop\pen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5191" y="1524000"/>
            <a:ext cx="2473419"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Left-Right Arrow 3"/>
          <p:cNvSpPr/>
          <p:nvPr/>
        </p:nvSpPr>
        <p:spPr>
          <a:xfrm>
            <a:off x="4280647" y="0"/>
            <a:ext cx="4629150" cy="1600200"/>
          </a:xfrm>
          <a:prstGeom prst="leftRightArrow">
            <a:avLst/>
          </a:prstGeom>
          <a:ln w="38100">
            <a:solidFill>
              <a:srgbClr val="00B050"/>
            </a:solidFill>
          </a:ln>
        </p:spPr>
        <p:style>
          <a:lnRef idx="2">
            <a:schemeClr val="accent5">
              <a:shade val="50000"/>
            </a:schemeClr>
          </a:lnRef>
          <a:fillRef idx="1">
            <a:schemeClr val="accent5"/>
          </a:fillRef>
          <a:effectRef idx="0">
            <a:schemeClr val="accent5"/>
          </a:effectRef>
          <a:fontRef idx="minor">
            <a:schemeClr val="lt1"/>
          </a:fontRef>
        </p:style>
        <p:txBody>
          <a:bodyPr lIns="101426" tIns="50713" rIns="101426" bIns="50713" rtlCol="0" anchor="ctr"/>
          <a:lstStyle/>
          <a:p>
            <a:pPr algn="ctr"/>
            <a:r>
              <a:rPr lang="bn-IN"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পেন ড্রাইভ </a:t>
            </a:r>
            <a:endParaRPr lang="en-US" sz="6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cxnSp>
        <p:nvCxnSpPr>
          <p:cNvPr id="6" name="Straight Arrow Connector 5"/>
          <p:cNvCxnSpPr>
            <a:stCxn id="4" idx="5"/>
          </p:cNvCxnSpPr>
          <p:nvPr/>
        </p:nvCxnSpPr>
        <p:spPr>
          <a:xfrm flipH="1">
            <a:off x="3826810" y="1200150"/>
            <a:ext cx="2768413" cy="857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595224" y="1219200"/>
            <a:ext cx="3006679"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595222" y="1219200"/>
            <a:ext cx="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103779" y="4038600"/>
            <a:ext cx="9734831" cy="2667000"/>
          </a:xfrm>
          <a:prstGeom prst="rect">
            <a:avLst/>
          </a:prstGeom>
          <a:ln>
            <a:solidFill>
              <a:srgbClr val="0070C0"/>
            </a:solidFill>
          </a:ln>
        </p:spPr>
        <p:style>
          <a:lnRef idx="2">
            <a:schemeClr val="accent5"/>
          </a:lnRef>
          <a:fillRef idx="1">
            <a:schemeClr val="lt1"/>
          </a:fillRef>
          <a:effectRef idx="0">
            <a:schemeClr val="accent5"/>
          </a:effectRef>
          <a:fontRef idx="minor">
            <a:schemeClr val="dk1"/>
          </a:fontRef>
        </p:style>
        <p:txBody>
          <a:bodyPr lIns="101426" tIns="50713" rIns="101426" bIns="50713" numCol="1" rtlCol="0" anchor="ctr">
            <a:prstTxWarp prst="textWave1">
              <a:avLst/>
            </a:prstTxWarp>
          </a:bodyPr>
          <a:lstStyle/>
          <a:p>
            <a:pPr algn="ctr"/>
            <a:r>
              <a:rPr lang="bn-IN" sz="4853" dirty="0">
                <a:ln w="19050">
                  <a:solidFill>
                    <a:srgbClr val="FF0000"/>
                  </a:solidFill>
                </a:ln>
                <a:solidFill>
                  <a:srgbClr val="002060"/>
                </a:solidFill>
                <a:latin typeface="NikoshBAN" pitchFamily="2" charset="0"/>
                <a:cs typeface="NikoshBAN" pitchFamily="2" charset="0"/>
              </a:rPr>
              <a:t>একটি ৮ গিগা বাইট পেন ড্রাইভে দশ থেকে বিশ হাজার বই রেখে তোমরা সেটা পকেটে নিয়ে ঘুরে বেড়াতে পারবে ।  </a:t>
            </a:r>
            <a:endParaRPr lang="en-US" sz="4853" dirty="0">
              <a:ln w="19050">
                <a:solidFill>
                  <a:srgbClr val="FF0000"/>
                </a:solidFill>
              </a:ln>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8710969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p:cTn id="7" dur="500" decel="50000" fill="hold">
                                          <p:stCondLst>
                                            <p:cond delay="0"/>
                                          </p:stCondLst>
                                        </p:cTn>
                                        <p:tgtEl>
                                          <p:spTgt spid="409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09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099"/>
                                        </p:tgtEl>
                                        <p:attrNameLst>
                                          <p:attrName>ppt_w</p:attrName>
                                        </p:attrNameLst>
                                      </p:cBhvr>
                                      <p:tavLst>
                                        <p:tav tm="0">
                                          <p:val>
                                            <p:strVal val="#ppt_w*.05"/>
                                          </p:val>
                                        </p:tav>
                                        <p:tav tm="100000">
                                          <p:val>
                                            <p:strVal val="#ppt_w"/>
                                          </p:val>
                                        </p:tav>
                                      </p:tavLst>
                                    </p:anim>
                                    <p:anim calcmode="lin" valueType="num">
                                      <p:cBhvr>
                                        <p:cTn id="10" dur="1000" fill="hold"/>
                                        <p:tgtEl>
                                          <p:spTgt spid="409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09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09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09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099"/>
                                        </p:tgtEl>
                                      </p:cBhvr>
                                    </p:animEffect>
                                  </p:childTnLst>
                                </p:cTn>
                              </p:par>
                              <p:par>
                                <p:cTn id="15" presetID="25"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500" decel="50000" fill="hold">
                                          <p:stCondLst>
                                            <p:cond delay="0"/>
                                          </p:stCondLst>
                                        </p:cTn>
                                        <p:tgtEl>
                                          <p:spTgt spid="409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09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098"/>
                                        </p:tgtEl>
                                        <p:attrNameLst>
                                          <p:attrName>ppt_w</p:attrName>
                                        </p:attrNameLst>
                                      </p:cBhvr>
                                      <p:tavLst>
                                        <p:tav tm="0">
                                          <p:val>
                                            <p:strVal val="#ppt_w*.05"/>
                                          </p:val>
                                        </p:tav>
                                        <p:tav tm="100000">
                                          <p:val>
                                            <p:strVal val="#ppt_w"/>
                                          </p:val>
                                        </p:tav>
                                      </p:tavLst>
                                    </p:anim>
                                    <p:anim calcmode="lin" valueType="num">
                                      <p:cBhvr>
                                        <p:cTn id="20" dur="1000" fill="hold"/>
                                        <p:tgtEl>
                                          <p:spTgt spid="409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09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09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09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098"/>
                                        </p:tgtEl>
                                      </p:cBhvr>
                                    </p:animEffect>
                                  </p:childTnLst>
                                </p:cTn>
                              </p:par>
                              <p:par>
                                <p:cTn id="25" presetID="25" presetClass="entr" presetSubtype="0" fill="hold" nodeType="withEffect">
                                  <p:stCondLst>
                                    <p:cond delay="0"/>
                                  </p:stCondLst>
                                  <p:childTnLst>
                                    <p:set>
                                      <p:cBhvr>
                                        <p:cTn id="26" dur="1" fill="hold">
                                          <p:stCondLst>
                                            <p:cond delay="0"/>
                                          </p:stCondLst>
                                        </p:cTn>
                                        <p:tgtEl>
                                          <p:spTgt spid="4100"/>
                                        </p:tgtEl>
                                        <p:attrNameLst>
                                          <p:attrName>style.visibility</p:attrName>
                                        </p:attrNameLst>
                                      </p:cBhvr>
                                      <p:to>
                                        <p:strVal val="visible"/>
                                      </p:to>
                                    </p:set>
                                    <p:anim calcmode="lin" valueType="num">
                                      <p:cBhvr>
                                        <p:cTn id="27" dur="500" decel="50000" fill="hold">
                                          <p:stCondLst>
                                            <p:cond delay="0"/>
                                          </p:stCondLst>
                                        </p:cTn>
                                        <p:tgtEl>
                                          <p:spTgt spid="4100"/>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100"/>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100"/>
                                        </p:tgtEl>
                                        <p:attrNameLst>
                                          <p:attrName>ppt_w</p:attrName>
                                        </p:attrNameLst>
                                      </p:cBhvr>
                                      <p:tavLst>
                                        <p:tav tm="0">
                                          <p:val>
                                            <p:strVal val="#ppt_w*.05"/>
                                          </p:val>
                                        </p:tav>
                                        <p:tav tm="100000">
                                          <p:val>
                                            <p:strVal val="#ppt_w"/>
                                          </p:val>
                                        </p:tav>
                                      </p:tavLst>
                                    </p:anim>
                                    <p:anim calcmode="lin" valueType="num">
                                      <p:cBhvr>
                                        <p:cTn id="30" dur="1000" fill="hold"/>
                                        <p:tgtEl>
                                          <p:spTgt spid="4100"/>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100"/>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100"/>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100"/>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100"/>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edge">
                                      <p:cBhvr>
                                        <p:cTn id="39" dur="20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par>
                                <p:cTn id="47" presetID="53" presetClass="entr" presetSubtype="16"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500" fill="hold"/>
                                        <p:tgtEl>
                                          <p:spTgt spid="10"/>
                                        </p:tgtEl>
                                        <p:attrNameLst>
                                          <p:attrName>ppt_w</p:attrName>
                                        </p:attrNameLst>
                                      </p:cBhvr>
                                      <p:tavLst>
                                        <p:tav tm="0">
                                          <p:val>
                                            <p:fltVal val="0"/>
                                          </p:val>
                                        </p:tav>
                                        <p:tav tm="100000">
                                          <p:val>
                                            <p:strVal val="#ppt_w"/>
                                          </p:val>
                                        </p:tav>
                                      </p:tavLst>
                                    </p:anim>
                                    <p:anim calcmode="lin" valueType="num">
                                      <p:cBhvr>
                                        <p:cTn id="55" dur="500" fill="hold"/>
                                        <p:tgtEl>
                                          <p:spTgt spid="10"/>
                                        </p:tgtEl>
                                        <p:attrNameLst>
                                          <p:attrName>ppt_h</p:attrName>
                                        </p:attrNameLst>
                                      </p:cBhvr>
                                      <p:tavLst>
                                        <p:tav tm="0">
                                          <p:val>
                                            <p:fltVal val="0"/>
                                          </p:val>
                                        </p:tav>
                                        <p:tav tm="100000">
                                          <p:val>
                                            <p:strVal val="#ppt_h"/>
                                          </p:val>
                                        </p:tav>
                                      </p:tavLst>
                                    </p:anim>
                                    <p:animEffect transition="in" filter="fade">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3"/>
                                        </p:tgtEl>
                                        <p:attrNameLst>
                                          <p:attrName>ppt_y</p:attrName>
                                        </p:attrNameLst>
                                      </p:cBhvr>
                                      <p:tavLst>
                                        <p:tav tm="0">
                                          <p:val>
                                            <p:strVal val="#ppt_y"/>
                                          </p:val>
                                        </p:tav>
                                        <p:tav tm="100000">
                                          <p:val>
                                            <p:strVal val="#ppt_y"/>
                                          </p:val>
                                        </p:tav>
                                      </p:tavLst>
                                    </p:anim>
                                    <p:anim calcmode="lin" valueType="num">
                                      <p:cBhvr>
                                        <p:cTn id="63"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OEL\Desktop\moth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77" y="152400"/>
            <a:ext cx="4266079"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32929" y="143301"/>
            <a:ext cx="5627594" cy="3200400"/>
          </a:xfrm>
          <a:prstGeom prst="rect">
            <a:avLst/>
          </a:prstGeom>
          <a:blipFill>
            <a:blip r:embed="rId3"/>
            <a:tile tx="0" ty="0" sx="100000" sy="100000" flip="none" algn="tl"/>
          </a:blipFill>
          <a:ln w="38100"/>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2824" dirty="0">
                <a:ln w="19050">
                  <a:solidFill>
                    <a:srgbClr val="002060"/>
                  </a:solidFill>
                </a:ln>
                <a:solidFill>
                  <a:srgbClr val="FF0000"/>
                </a:solidFill>
                <a:latin typeface="NikoshBAN" pitchFamily="2" charset="0"/>
                <a:cs typeface="NikoshBAN" pitchFamily="2" charset="0"/>
              </a:rPr>
              <a:t>আমরা যদি কম্পিউটারকে খুলে ফেলি তাহলে সাধারনত একটা বোর্ডকে দেখতে পাব যেখানে অসংখ্য ইলেট্রনিক খুটিনাটি লাগানো থাকে। এই বোর্ডটার নাম মাদারবোর্ড এবং এটি কম্পিউটারের সবচেয়ে গুরুত্ব পুর্ন অংশ । </a:t>
            </a:r>
            <a:endParaRPr lang="en-US" sz="2824" dirty="0">
              <a:ln w="19050">
                <a:solidFill>
                  <a:srgbClr val="002060"/>
                </a:solidFill>
              </a:ln>
              <a:solidFill>
                <a:srgbClr val="FF0000"/>
              </a:solidFill>
              <a:latin typeface="NikoshBAN" pitchFamily="2" charset="0"/>
              <a:cs typeface="NikoshBAN" pitchFamily="2" charset="0"/>
            </a:endParaRPr>
          </a:p>
        </p:txBody>
      </p:sp>
      <p:sp>
        <p:nvSpPr>
          <p:cNvPr id="5" name="Flowchart: Terminator 4"/>
          <p:cNvSpPr/>
          <p:nvPr/>
        </p:nvSpPr>
        <p:spPr>
          <a:xfrm>
            <a:off x="1285315" y="3446127"/>
            <a:ext cx="3267635" cy="587991"/>
          </a:xfrm>
          <a:prstGeom prst="flowChartTerminator">
            <a:avLst/>
          </a:prstGeom>
          <a:blipFill>
            <a:blip r:embed="rId4"/>
            <a:tile tx="0" ty="0" sx="100000" sy="100000" flip="none" algn="tl"/>
          </a:blip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3530" dirty="0">
                <a:ln w="28575">
                  <a:solidFill>
                    <a:srgbClr val="7030A0"/>
                  </a:solidFill>
                </a:ln>
                <a:solidFill>
                  <a:schemeClr val="tx2"/>
                </a:solidFill>
                <a:latin typeface="NikoshBAN" pitchFamily="2" charset="0"/>
                <a:cs typeface="NikoshBAN" pitchFamily="2" charset="0"/>
              </a:rPr>
              <a:t>মাদার বোর্ড </a:t>
            </a:r>
            <a:endParaRPr lang="en-US" sz="3530" dirty="0">
              <a:ln w="28575">
                <a:solidFill>
                  <a:srgbClr val="7030A0"/>
                </a:solidFill>
              </a:ln>
              <a:solidFill>
                <a:schemeClr val="tx2"/>
              </a:solidFill>
              <a:latin typeface="NikoshBAN" pitchFamily="2" charset="0"/>
              <a:cs typeface="NikoshBAN" pitchFamily="2" charset="0"/>
            </a:endParaRPr>
          </a:p>
        </p:txBody>
      </p:sp>
      <p:pic>
        <p:nvPicPr>
          <p:cNvPr id="7" name="Picture 3" descr="C:\Users\DOEL\Desktop\pro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1373" y="3526809"/>
            <a:ext cx="4447615" cy="2362200"/>
          </a:xfrm>
          <a:prstGeom prst="rect">
            <a:avLst/>
          </a:prstGeom>
          <a:noFill/>
          <a:extLst>
            <a:ext uri="{909E8E84-426E-40DD-AFC4-6F175D3DCCD1}">
              <a14:hiddenFill xmlns:a14="http://schemas.microsoft.com/office/drawing/2010/main">
                <a:solidFill>
                  <a:srgbClr val="FFFFFF"/>
                </a:solidFill>
              </a14:hiddenFill>
            </a:ext>
          </a:extLst>
        </p:spPr>
      </p:pic>
      <p:sp>
        <p:nvSpPr>
          <p:cNvPr id="6" name="Flowchart: Terminator 5"/>
          <p:cNvSpPr/>
          <p:nvPr/>
        </p:nvSpPr>
        <p:spPr>
          <a:xfrm>
            <a:off x="6744921" y="5916303"/>
            <a:ext cx="4447615" cy="707409"/>
          </a:xfrm>
          <a:prstGeom prst="flowChartTerminator">
            <a:avLst/>
          </a:prstGeom>
          <a:blipFill>
            <a:blip r:embed="rId4"/>
            <a:tile tx="0" ty="0" sx="100000" sy="100000" flip="none" algn="tl"/>
          </a:blip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4853" dirty="0">
                <a:ln w="28575">
                  <a:solidFill>
                    <a:srgbClr val="002060"/>
                  </a:solidFill>
                </a:ln>
                <a:solidFill>
                  <a:srgbClr val="FF0000"/>
                </a:solidFill>
                <a:latin typeface="NikoshBAN" pitchFamily="2" charset="0"/>
                <a:cs typeface="NikoshBAN" pitchFamily="2" charset="0"/>
              </a:rPr>
              <a:t>প্রসেসর </a:t>
            </a:r>
            <a:endParaRPr lang="en-US" sz="4853" dirty="0">
              <a:ln w="28575">
                <a:solidFill>
                  <a:srgbClr val="002060"/>
                </a:solidFill>
              </a:ln>
              <a:solidFill>
                <a:srgbClr val="FF0000"/>
              </a:solidFill>
              <a:latin typeface="NikoshBAN" pitchFamily="2" charset="0"/>
              <a:cs typeface="NikoshBAN" pitchFamily="2" charset="0"/>
            </a:endParaRPr>
          </a:p>
        </p:txBody>
      </p:sp>
      <p:sp>
        <p:nvSpPr>
          <p:cNvPr id="8" name="Rounded Rectangle 7"/>
          <p:cNvSpPr/>
          <p:nvPr/>
        </p:nvSpPr>
        <p:spPr>
          <a:xfrm>
            <a:off x="824702" y="4114800"/>
            <a:ext cx="5264524" cy="2667000"/>
          </a:xfrm>
          <a:prstGeom prst="roundRect">
            <a:avLst/>
          </a:prstGeom>
          <a:blipFill>
            <a:blip r:embed="rId6"/>
            <a:tile tx="0" ty="0" sx="100000" sy="100000" flip="none" algn="tl"/>
          </a:blip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endParaRPr lang="bn-IN" sz="2471" b="1" dirty="0">
              <a:ln w="19050">
                <a:solidFill>
                  <a:srgbClr val="002060"/>
                </a:solidFill>
              </a:ln>
              <a:solidFill>
                <a:srgbClr val="FF0000"/>
              </a:solidFill>
              <a:latin typeface="NikoshBAN" pitchFamily="2" charset="0"/>
              <a:cs typeface="NikoshBAN" pitchFamily="2" charset="0"/>
            </a:endParaRPr>
          </a:p>
          <a:p>
            <a:pPr algn="ctr"/>
            <a:r>
              <a:rPr lang="bn-IN" sz="2471" b="1" dirty="0">
                <a:ln w="19050">
                  <a:solidFill>
                    <a:srgbClr val="002060"/>
                  </a:solidFill>
                </a:ln>
                <a:solidFill>
                  <a:srgbClr val="FF0000"/>
                </a:solidFill>
                <a:latin typeface="NikoshBAN" pitchFamily="2" charset="0"/>
                <a:cs typeface="NikoshBAN" pitchFamily="2" charset="0"/>
              </a:rPr>
              <a:t>প্রসেসর প্রতি মুহুর্তে লক্ষ কোটি হিসাব নিকাশ করে বলে প্রসেসরের মধ্য দিয়ে অনেক বিদ্যুৎ প্রবাহিত হয় আর সেটা এত গরম হয়ে ওঠে যে তাকে আলাদাভাবে ফ্যান দিয়ে ঠান্ডা না করলে সেটা </a:t>
            </a:r>
            <a:r>
              <a:rPr lang="en-US" sz="2471" b="1" dirty="0" err="1">
                <a:ln w="19050">
                  <a:solidFill>
                    <a:srgbClr val="002060"/>
                  </a:solidFill>
                </a:ln>
                <a:solidFill>
                  <a:srgbClr val="FF0000"/>
                </a:solidFill>
                <a:latin typeface="NikoshBAN" pitchFamily="2" charset="0"/>
                <a:cs typeface="NikoshBAN" pitchFamily="2" charset="0"/>
              </a:rPr>
              <a:t>পুড়ে</a:t>
            </a:r>
            <a:r>
              <a:rPr lang="bn-IN" sz="2471" b="1" dirty="0">
                <a:ln w="19050">
                  <a:solidFill>
                    <a:srgbClr val="002060"/>
                  </a:solidFill>
                </a:ln>
                <a:solidFill>
                  <a:srgbClr val="FF0000"/>
                </a:solidFill>
                <a:latin typeface="NikoshBAN" pitchFamily="2" charset="0"/>
                <a:cs typeface="NikoshBAN" pitchFamily="2" charset="0"/>
              </a:rPr>
              <a:t> যেতে পারে । </a:t>
            </a:r>
            <a:endParaRPr lang="en-US" sz="2471" b="1" dirty="0">
              <a:ln w="19050">
                <a:solidFill>
                  <a:srgbClr val="002060"/>
                </a:solidFill>
              </a:ln>
              <a:solidFill>
                <a:srgbClr val="FF0000"/>
              </a:solidFill>
              <a:latin typeface="NikoshBAN" pitchFamily="2" charset="0"/>
              <a:cs typeface="NikoshBAN" pitchFamily="2" charset="0"/>
            </a:endParaRPr>
          </a:p>
        </p:txBody>
      </p:sp>
      <p:cxnSp>
        <p:nvCxnSpPr>
          <p:cNvPr id="10" name="Straight Arrow Connector 9"/>
          <p:cNvCxnSpPr/>
          <p:nvPr/>
        </p:nvCxnSpPr>
        <p:spPr>
          <a:xfrm>
            <a:off x="4825253" y="1524000"/>
            <a:ext cx="907676"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89226" y="5029200"/>
            <a:ext cx="907676"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17441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Effect transition="in" filter="fade">
                                      <p:cBhvr>
                                        <p:cTn id="9" dur="5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heckerboard(across)">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inVertical)">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DOEL\Desktop\printa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78" y="476250"/>
            <a:ext cx="2768413" cy="1962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OEL\Desktop\monito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5254" y="476250"/>
            <a:ext cx="2938602" cy="18478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DOEL\Desktop\proj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2891" y="476250"/>
            <a:ext cx="3165521"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DOEL\Desktop\plotar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476" y="4129585"/>
            <a:ext cx="3449171" cy="22859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DOEL\Desktop\spi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2888" y="3869531"/>
            <a:ext cx="2904565" cy="2378869"/>
          </a:xfrm>
          <a:prstGeom prst="rect">
            <a:avLst/>
          </a:prstGeom>
          <a:noFill/>
          <a:extLst>
            <a:ext uri="{909E8E84-426E-40DD-AFC4-6F175D3DCCD1}">
              <a14:hiddenFill xmlns:a14="http://schemas.microsoft.com/office/drawing/2010/main">
                <a:solidFill>
                  <a:srgbClr val="FFFFFF"/>
                </a:solidFill>
              </a14:hiddenFill>
            </a:ext>
          </a:extLst>
        </p:spPr>
      </p:pic>
      <p:sp>
        <p:nvSpPr>
          <p:cNvPr id="9" name="Plaque 8"/>
          <p:cNvSpPr/>
          <p:nvPr/>
        </p:nvSpPr>
        <p:spPr>
          <a:xfrm>
            <a:off x="4961404" y="2743202"/>
            <a:ext cx="2666299" cy="990599"/>
          </a:xfrm>
          <a:prstGeom prst="plaque">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01426" tIns="50713" rIns="101426" bIns="50713" rtlCol="0" anchor="ctr"/>
          <a:lstStyle/>
          <a:p>
            <a:pPr algn="ctr"/>
            <a:r>
              <a:rPr lang="bn-IN" sz="3088" b="1" dirty="0">
                <a:solidFill>
                  <a:schemeClr val="tx1"/>
                </a:solidFill>
                <a:latin typeface="NikoshBAN" pitchFamily="2" charset="0"/>
                <a:cs typeface="NikoshBAN" pitchFamily="2" charset="0"/>
              </a:rPr>
              <a:t>আউটপুট ডিভাইস </a:t>
            </a:r>
            <a:endParaRPr lang="en-US" sz="3088" b="1" dirty="0">
              <a:solidFill>
                <a:schemeClr val="tx1"/>
              </a:solidFill>
              <a:latin typeface="NikoshBAN" pitchFamily="2" charset="0"/>
              <a:cs typeface="NikoshBAN" pitchFamily="2" charset="0"/>
            </a:endParaRPr>
          </a:p>
        </p:txBody>
      </p:sp>
      <p:cxnSp>
        <p:nvCxnSpPr>
          <p:cNvPr id="11" name="Straight Arrow Connector 10"/>
          <p:cNvCxnSpPr/>
          <p:nvPr/>
        </p:nvCxnSpPr>
        <p:spPr>
          <a:xfrm flipH="1">
            <a:off x="4183341" y="3733801"/>
            <a:ext cx="991909" cy="11430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388805" y="3733799"/>
            <a:ext cx="885620"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388804" y="1905003"/>
            <a:ext cx="1520994" cy="8381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191436" y="1752603"/>
            <a:ext cx="1983805" cy="9905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9" idx="0"/>
          </p:cNvCxnSpPr>
          <p:nvPr/>
        </p:nvCxnSpPr>
        <p:spPr>
          <a:xfrm flipV="1">
            <a:off x="6294553" y="1930593"/>
            <a:ext cx="0" cy="81260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831476" y="2667001"/>
            <a:ext cx="3630706" cy="1202530"/>
          </a:xfrm>
          <a:prstGeom prst="rect">
            <a:avLst/>
          </a:prstGeom>
          <a:ln w="38100">
            <a:solidFill>
              <a:srgbClr val="00B0F0"/>
            </a:solidFill>
          </a:ln>
        </p:spPr>
        <p:style>
          <a:lnRef idx="1">
            <a:schemeClr val="accent2"/>
          </a:lnRef>
          <a:fillRef idx="2">
            <a:schemeClr val="accent2"/>
          </a:fillRef>
          <a:effectRef idx="1">
            <a:schemeClr val="accent2"/>
          </a:effectRef>
          <a:fontRef idx="minor">
            <a:schemeClr val="dk1"/>
          </a:fontRef>
        </p:style>
        <p:txBody>
          <a:bodyPr lIns="101426" tIns="50713" rIns="101426" bIns="50713" rtlCol="0" anchor="ctr"/>
          <a:lstStyle/>
          <a:p>
            <a:pPr algn="ctr"/>
            <a:r>
              <a:rPr lang="bn-IN" sz="2206" dirty="0">
                <a:ln w="19050">
                  <a:solidFill>
                    <a:srgbClr val="002060"/>
                  </a:solidFill>
                </a:ln>
                <a:solidFill>
                  <a:srgbClr val="FF0000"/>
                </a:solidFill>
                <a:latin typeface="NikoshBAN" pitchFamily="2" charset="0"/>
                <a:cs typeface="NikoshBAN" pitchFamily="2" charset="0"/>
              </a:rPr>
              <a:t>যে সব যন্ত্রের মাধ্যমে কোন কিছু বাহির হয়ে আসে সে সব যন্ত্রকে আউটপুট যন্ত্র বা ডিভাইস বলে </a:t>
            </a:r>
            <a:endParaRPr lang="en-US" sz="2206" dirty="0">
              <a:ln w="19050">
                <a:solidFill>
                  <a:srgbClr val="002060"/>
                </a:solidFill>
              </a:ln>
              <a:solidFill>
                <a:srgbClr val="FF0000"/>
              </a:solidFill>
              <a:latin typeface="NikoshBAN" pitchFamily="2" charset="0"/>
              <a:cs typeface="NikoshBAN" pitchFamily="2" charset="0"/>
            </a:endParaRPr>
          </a:p>
        </p:txBody>
      </p:sp>
      <p:sp>
        <p:nvSpPr>
          <p:cNvPr id="39" name="Flowchart: Preparation 38"/>
          <p:cNvSpPr/>
          <p:nvPr/>
        </p:nvSpPr>
        <p:spPr>
          <a:xfrm>
            <a:off x="4679293" y="4572002"/>
            <a:ext cx="3413596" cy="1676399"/>
          </a:xfrm>
          <a:prstGeom prst="flowChartPreparation">
            <a:avLst/>
          </a:prstGeom>
          <a:ln w="38100">
            <a:solidFill>
              <a:srgbClr val="7030A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2206" dirty="0">
                <a:ln w="12700">
                  <a:solidFill>
                    <a:srgbClr val="002060"/>
                  </a:solidFill>
                </a:ln>
                <a:solidFill>
                  <a:srgbClr val="FF0000"/>
                </a:solidFill>
                <a:latin typeface="NikoshBAN" pitchFamily="2" charset="0"/>
                <a:cs typeface="NikoshBAN" pitchFamily="2" charset="0"/>
              </a:rPr>
              <a:t>যেমনঃ- মনিটর, প্রিন্টার, স্পিকার, প্রজেক্টর,প্লটার ইত্যাদি। </a:t>
            </a:r>
            <a:endParaRPr lang="en-US" sz="2206" dirty="0">
              <a:ln w="12700">
                <a:solidFill>
                  <a:srgbClr val="002060"/>
                </a:solidFill>
              </a:ln>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3985942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500" fill="hold"/>
                                        <p:tgtEl>
                                          <p:spTgt spid="14"/>
                                        </p:tgtEl>
                                        <p:attrNameLst>
                                          <p:attrName>ppt_w</p:attrName>
                                        </p:attrNameLst>
                                      </p:cBhvr>
                                      <p:tavLst>
                                        <p:tav tm="0">
                                          <p:val>
                                            <p:fltVal val="0"/>
                                          </p:val>
                                        </p:tav>
                                        <p:tav tm="100000">
                                          <p:val>
                                            <p:strVal val="#ppt_w"/>
                                          </p:val>
                                        </p:tav>
                                      </p:tavLst>
                                    </p:anim>
                                    <p:anim calcmode="lin" valueType="num">
                                      <p:cBhvr>
                                        <p:cTn id="35" dur="500" fill="hold"/>
                                        <p:tgtEl>
                                          <p:spTgt spid="14"/>
                                        </p:tgtEl>
                                        <p:attrNameLst>
                                          <p:attrName>ppt_h</p:attrName>
                                        </p:attrNameLst>
                                      </p:cBhvr>
                                      <p:tavLst>
                                        <p:tav tm="0">
                                          <p:val>
                                            <p:fltVal val="0"/>
                                          </p:val>
                                        </p:tav>
                                        <p:tav tm="100000">
                                          <p:val>
                                            <p:strVal val="#ppt_h"/>
                                          </p:val>
                                        </p:tav>
                                      </p:tavLst>
                                    </p:anim>
                                    <p:animEffect transition="in" filter="fade">
                                      <p:cBhvr>
                                        <p:cTn id="36" dur="500"/>
                                        <p:tgtEl>
                                          <p:spTgt spid="14"/>
                                        </p:tgtEl>
                                      </p:cBhvr>
                                    </p:animEffect>
                                  </p:childTnLst>
                                </p:cTn>
                              </p:par>
                              <p:par>
                                <p:cTn id="37" presetID="53" presetClass="entr" presetSubtype="16"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16"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animEffect transition="in" filter="fad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arn(inVertical)">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diamond(in)">
                                      <p:cBhvr>
                                        <p:cTn id="56" dur="20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20" presetClass="entr" presetSubtype="0"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edge">
                                      <p:cBhvr>
                                        <p:cTn id="61"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8" grpId="0" animBg="1"/>
      <p:bldP spid="3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Point Star 4"/>
          <p:cNvSpPr/>
          <p:nvPr/>
        </p:nvSpPr>
        <p:spPr>
          <a:xfrm>
            <a:off x="1376083" y="76200"/>
            <a:ext cx="8895229" cy="2590800"/>
          </a:xfrm>
          <a:prstGeom prst="star6">
            <a:avLst/>
          </a:prstGeom>
          <a:blipFill>
            <a:blip r:embed="rId2"/>
            <a:tile tx="0" ty="0" sx="100000" sy="100000" flip="none" algn="tl"/>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numCol="1" rtlCol="0" anchor="ctr">
            <a:prstTxWarp prst="textChevronInverted">
              <a:avLst/>
            </a:prstTxWarp>
            <a:scene3d>
              <a:camera prst="isometricOffAxis1Right"/>
              <a:lightRig rig="threePt" dir="t"/>
            </a:scene3d>
          </a:bodyPr>
          <a:lstStyle/>
          <a:p>
            <a:pPr algn="ctr"/>
            <a:r>
              <a:rPr lang="bn-IN" sz="9795"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দলীয় কাজ </a:t>
            </a:r>
            <a:endParaRPr lang="en-US" sz="9795"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
        <p:nvSpPr>
          <p:cNvPr id="6" name="Horizontal Scroll 5"/>
          <p:cNvSpPr/>
          <p:nvPr/>
        </p:nvSpPr>
        <p:spPr>
          <a:xfrm>
            <a:off x="1376082" y="2971800"/>
            <a:ext cx="9349068" cy="3200400"/>
          </a:xfrm>
          <a:prstGeom prst="horizontalScroll">
            <a:avLst/>
          </a:prstGeom>
          <a:noFill/>
          <a:ln w="57150">
            <a:solidFill>
              <a:srgbClr val="00B0F0"/>
            </a:solidFill>
          </a:ln>
        </p:spPr>
        <p:style>
          <a:lnRef idx="1">
            <a:schemeClr val="accent5"/>
          </a:lnRef>
          <a:fillRef idx="3">
            <a:schemeClr val="accent5"/>
          </a:fillRef>
          <a:effectRef idx="2">
            <a:schemeClr val="accent5"/>
          </a:effectRef>
          <a:fontRef idx="minor">
            <a:schemeClr val="lt1"/>
          </a:fontRef>
        </p:style>
        <p:txBody>
          <a:bodyPr lIns="101426" tIns="50713" rIns="101426" bIns="50713" numCol="1" rtlCol="0" anchor="ctr">
            <a:prstTxWarp prst="textChevronInverted">
              <a:avLst/>
            </a:prstTxWarp>
            <a:scene3d>
              <a:camera prst="isometricOffAxis1Right"/>
              <a:lightRig rig="threePt" dir="t"/>
            </a:scene3d>
          </a:bodyPr>
          <a:lstStyle/>
          <a:p>
            <a:pPr algn="ctr"/>
            <a:r>
              <a:rPr lang="bn-IN" sz="5294" b="1" dirty="0">
                <a:solidFill>
                  <a:srgbClr val="002060"/>
                </a:solidFill>
                <a:latin typeface="NikoshBAN" pitchFamily="2" charset="0"/>
                <a:cs typeface="NikoshBAN" pitchFamily="2" charset="0"/>
              </a:rPr>
              <a:t>ক এবং খ নামে দুইটি গ্রুপ হয়ে ......</a:t>
            </a:r>
          </a:p>
          <a:p>
            <a:pPr algn="ctr"/>
            <a:r>
              <a:rPr lang="bn-IN" sz="5294" b="1" dirty="0">
                <a:solidFill>
                  <a:srgbClr val="002060"/>
                </a:solidFill>
                <a:latin typeface="NikoshBAN" pitchFamily="2" charset="0"/>
                <a:cs typeface="NikoshBAN" pitchFamily="2" charset="0"/>
              </a:rPr>
              <a:t>প্রসেসরের গুরুত্ব আলোচনা কর </a:t>
            </a:r>
            <a:endParaRPr lang="en-US" sz="5294"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6076029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 calcmode="lin" valueType="num">
                                      <p:cBhvr>
                                        <p:cTn id="1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2-Point Star 3"/>
          <p:cNvSpPr/>
          <p:nvPr/>
        </p:nvSpPr>
        <p:spPr>
          <a:xfrm>
            <a:off x="2465294" y="304800"/>
            <a:ext cx="6989109" cy="1905000"/>
          </a:xfrm>
          <a:prstGeom prst="star12">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01426" tIns="50713" rIns="101426" bIns="50713" numCol="1" rtlCol="0" anchor="ctr">
            <a:prstTxWarp prst="textWave2">
              <a:avLst/>
            </a:prstTxWarp>
          </a:bodyPr>
          <a:lstStyle/>
          <a:p>
            <a:pPr algn="ctr"/>
            <a:r>
              <a:rPr lang="bn-IN" sz="6000" b="1" dirty="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জোড়ায় কাজ </a:t>
            </a:r>
            <a:endParaRPr lang="en-US" sz="6000" b="1" dirty="0">
              <a:ln w="19050">
                <a:solidFill>
                  <a:srgbClr val="002060"/>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2" name="TextBox 1"/>
          <p:cNvSpPr txBox="1"/>
          <p:nvPr/>
        </p:nvSpPr>
        <p:spPr>
          <a:xfrm>
            <a:off x="1591235" y="3765178"/>
            <a:ext cx="9345706" cy="907043"/>
          </a:xfrm>
          <a:prstGeom prst="rect">
            <a:avLst/>
          </a:prstGeom>
          <a:noFill/>
        </p:spPr>
        <p:txBody>
          <a:bodyPr wrap="square" rtlCol="0">
            <a:spAutoFit/>
          </a:bodyPr>
          <a:lstStyle/>
          <a:p>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৫টি </a:t>
            </a:r>
            <a:r>
              <a:rPr lang="en-US" sz="5294"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কম্পিউটার</a:t>
            </a:r>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294"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সংশ্লিষ্ট</a:t>
            </a:r>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294"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যন্ত্রের</a:t>
            </a:r>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294"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নাম</a:t>
            </a:r>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294"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লিখো</a:t>
            </a:r>
            <a:r>
              <a:rPr lang="en-US" sz="5294"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18686110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1523748" y="0"/>
            <a:ext cx="9076765" cy="1748118"/>
          </a:xfrm>
          <a:prstGeom prst="ellipseRibbon">
            <a:avLst/>
          </a:prstGeom>
          <a:ln w="38100">
            <a:solidFill>
              <a:srgbClr val="002060"/>
            </a:solidFill>
          </a:ln>
        </p:spPr>
        <p:style>
          <a:lnRef idx="1">
            <a:schemeClr val="accent5"/>
          </a:lnRef>
          <a:fillRef idx="3">
            <a:schemeClr val="accent5"/>
          </a:fillRef>
          <a:effectRef idx="2">
            <a:schemeClr val="accent5"/>
          </a:effectRef>
          <a:fontRef idx="minor">
            <a:schemeClr val="lt1"/>
          </a:fontRef>
        </p:style>
        <p:txBody>
          <a:bodyPr lIns="101426" tIns="50713" rIns="101426" bIns="50713" numCol="1" rtlCol="0" anchor="ctr">
            <a:prstTxWarp prst="textStop">
              <a:avLst/>
            </a:prstTxWarp>
            <a:scene3d>
              <a:camera prst="isometricOffAxis1Right"/>
              <a:lightRig rig="threePt" dir="t"/>
            </a:scene3d>
          </a:bodyPr>
          <a:lstStyle/>
          <a:p>
            <a:pPr algn="ctr"/>
            <a:r>
              <a:rPr lang="bn-IN" sz="9795" b="1" dirty="0">
                <a:ln w="28575">
                  <a:solidFill>
                    <a:srgbClr val="FFFF00"/>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rPr>
              <a:t>মুল্যায়ণ </a:t>
            </a:r>
            <a:endParaRPr lang="en-US" sz="9795" b="1" dirty="0">
              <a:ln w="28575">
                <a:solidFill>
                  <a:srgbClr val="FFFF00"/>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endParaRPr>
          </a:p>
        </p:txBody>
      </p:sp>
      <p:sp>
        <p:nvSpPr>
          <p:cNvPr id="5" name="Rectangle 4"/>
          <p:cNvSpPr/>
          <p:nvPr/>
        </p:nvSpPr>
        <p:spPr>
          <a:xfrm>
            <a:off x="1013012" y="1949824"/>
            <a:ext cx="10256744" cy="4831976"/>
          </a:xfrm>
          <a:prstGeom prst="rect">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1588" b="1" dirty="0">
                <a:solidFill>
                  <a:srgbClr val="7030A0"/>
                </a:solidFill>
                <a:latin typeface="NikoshBAN" pitchFamily="2" charset="0"/>
                <a:cs typeface="NikoshBAN" pitchFamily="2" charset="0"/>
              </a:rPr>
              <a:t>১। প্রসেসর কোথায় থাকে ?</a:t>
            </a:r>
          </a:p>
          <a:p>
            <a:pPr algn="ctr"/>
            <a:r>
              <a:rPr lang="bn-IN" sz="1588" b="1" dirty="0">
                <a:solidFill>
                  <a:srgbClr val="7030A0"/>
                </a:solidFill>
                <a:latin typeface="NikoshBAN" pitchFamily="2" charset="0"/>
                <a:cs typeface="NikoshBAN" pitchFamily="2" charset="0"/>
              </a:rPr>
              <a:t>(ক) কম্পিউটারের বাইরে </a:t>
            </a:r>
          </a:p>
          <a:p>
            <a:pPr algn="ctr"/>
            <a:r>
              <a:rPr lang="bn-IN" sz="1588" b="1" dirty="0">
                <a:solidFill>
                  <a:srgbClr val="7030A0"/>
                </a:solidFill>
                <a:latin typeface="NikoshBAN" pitchFamily="2" charset="0"/>
                <a:cs typeface="NikoshBAN" pitchFamily="2" charset="0"/>
              </a:rPr>
              <a:t>(খ) মাদারবোর্ডে</a:t>
            </a:r>
          </a:p>
          <a:p>
            <a:pPr algn="ctr"/>
            <a:r>
              <a:rPr lang="bn-IN" sz="1588" b="1" dirty="0">
                <a:solidFill>
                  <a:srgbClr val="7030A0"/>
                </a:solidFill>
                <a:latin typeface="NikoshBAN" pitchFamily="2" charset="0"/>
                <a:cs typeface="NikoshBAN" pitchFamily="2" charset="0"/>
              </a:rPr>
              <a:t>(গ) মনিটরে</a:t>
            </a:r>
          </a:p>
          <a:p>
            <a:pPr algn="ctr"/>
            <a:r>
              <a:rPr lang="bn-IN" sz="1588" b="1" dirty="0">
                <a:solidFill>
                  <a:srgbClr val="7030A0"/>
                </a:solidFill>
                <a:latin typeface="NikoshBAN" pitchFamily="2" charset="0"/>
                <a:cs typeface="NikoshBAN" pitchFamily="2" charset="0"/>
              </a:rPr>
              <a:t>(ঘ) অন্য জায়গায় </a:t>
            </a:r>
          </a:p>
          <a:p>
            <a:pPr algn="ctr"/>
            <a:r>
              <a:rPr lang="bn-IN" sz="1588" b="1" dirty="0">
                <a:solidFill>
                  <a:srgbClr val="7030A0"/>
                </a:solidFill>
                <a:latin typeface="NikoshBAN" pitchFamily="2" charset="0"/>
                <a:cs typeface="NikoshBAN" pitchFamily="2" charset="0"/>
              </a:rPr>
              <a:t>২। প্রসেসরে বিদ্যুৎ প্রবাহিত হয়.........</a:t>
            </a:r>
          </a:p>
          <a:p>
            <a:pPr algn="ctr"/>
            <a:r>
              <a:rPr lang="bn-IN" sz="1588" b="1" dirty="0">
                <a:solidFill>
                  <a:srgbClr val="7030A0"/>
                </a:solidFill>
                <a:latin typeface="NikoshBAN" pitchFamily="2" charset="0"/>
                <a:cs typeface="NikoshBAN" pitchFamily="2" charset="0"/>
              </a:rPr>
              <a:t>(ক) কম </a:t>
            </a:r>
          </a:p>
          <a:p>
            <a:pPr algn="ctr"/>
            <a:r>
              <a:rPr lang="bn-IN" sz="1588" b="1" dirty="0">
                <a:solidFill>
                  <a:srgbClr val="7030A0"/>
                </a:solidFill>
                <a:latin typeface="NikoshBAN" pitchFamily="2" charset="0"/>
                <a:cs typeface="NikoshBAN" pitchFamily="2" charset="0"/>
              </a:rPr>
              <a:t>(খ) অনেক বেশি</a:t>
            </a:r>
          </a:p>
          <a:p>
            <a:pPr algn="ctr"/>
            <a:r>
              <a:rPr lang="bn-IN" sz="1588" b="1" dirty="0">
                <a:solidFill>
                  <a:srgbClr val="7030A0"/>
                </a:solidFill>
                <a:latin typeface="NikoshBAN" pitchFamily="2" charset="0"/>
                <a:cs typeface="NikoshBAN" pitchFamily="2" charset="0"/>
              </a:rPr>
              <a:t>(গ) স্বাভাবিক</a:t>
            </a:r>
          </a:p>
          <a:p>
            <a:pPr algn="ctr"/>
            <a:r>
              <a:rPr lang="bn-IN" sz="1588" b="1" dirty="0">
                <a:solidFill>
                  <a:srgbClr val="7030A0"/>
                </a:solidFill>
                <a:latin typeface="NikoshBAN" pitchFamily="2" charset="0"/>
                <a:cs typeface="NikoshBAN" pitchFamily="2" charset="0"/>
              </a:rPr>
              <a:t>(ঘ) অনেক কম </a:t>
            </a:r>
          </a:p>
          <a:p>
            <a:pPr algn="ctr"/>
            <a:r>
              <a:rPr lang="bn-IN" sz="1588" b="1" dirty="0">
                <a:solidFill>
                  <a:srgbClr val="7030A0"/>
                </a:solidFill>
                <a:latin typeface="NikoshBAN" pitchFamily="2" charset="0"/>
                <a:cs typeface="NikoshBAN" pitchFamily="2" charset="0"/>
              </a:rPr>
              <a:t>৩। বড় বড় পোষ্টার ছাপানোর জন্য ব্যবহৃত হয় ............</a:t>
            </a:r>
          </a:p>
          <a:p>
            <a:pPr algn="ctr"/>
            <a:r>
              <a:rPr lang="bn-IN" sz="1588" b="1" dirty="0">
                <a:solidFill>
                  <a:srgbClr val="7030A0"/>
                </a:solidFill>
                <a:latin typeface="NikoshBAN" pitchFamily="2" charset="0"/>
                <a:cs typeface="NikoshBAN" pitchFamily="2" charset="0"/>
              </a:rPr>
              <a:t>(ক) প্রিন্টার</a:t>
            </a:r>
          </a:p>
          <a:p>
            <a:pPr algn="ctr"/>
            <a:r>
              <a:rPr lang="bn-IN" sz="1588" b="1" dirty="0">
                <a:solidFill>
                  <a:srgbClr val="7030A0"/>
                </a:solidFill>
                <a:latin typeface="NikoshBAN" pitchFamily="2" charset="0"/>
                <a:cs typeface="NikoshBAN" pitchFamily="2" charset="0"/>
              </a:rPr>
              <a:t>(খ) প্লটার</a:t>
            </a:r>
          </a:p>
          <a:p>
            <a:pPr algn="ctr"/>
            <a:r>
              <a:rPr lang="bn-IN" sz="1588" b="1" dirty="0">
                <a:solidFill>
                  <a:srgbClr val="7030A0"/>
                </a:solidFill>
                <a:latin typeface="NikoshBAN" pitchFamily="2" charset="0"/>
                <a:cs typeface="NikoshBAN" pitchFamily="2" charset="0"/>
              </a:rPr>
              <a:t>(গ) প্রজেক্টর</a:t>
            </a:r>
          </a:p>
          <a:p>
            <a:pPr algn="ctr"/>
            <a:r>
              <a:rPr lang="bn-IN" sz="1588" b="1" dirty="0">
                <a:solidFill>
                  <a:srgbClr val="7030A0"/>
                </a:solidFill>
                <a:latin typeface="NikoshBAN" pitchFamily="2" charset="0"/>
                <a:cs typeface="NikoshBAN" pitchFamily="2" charset="0"/>
              </a:rPr>
              <a:t>(ঘ) স্পিকার</a:t>
            </a:r>
            <a:endParaRPr lang="en-US" sz="1588"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4007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mph" presetSubtype="0" fill="hold" nodeType="clickEffect">
                                  <p:stCondLst>
                                    <p:cond delay="0"/>
                                  </p:stCondLst>
                                  <p:iterate type="lt">
                                    <p:tmPct val="4000"/>
                                  </p:iterate>
                                  <p:childTnLst>
                                    <p:set>
                                      <p:cBhvr override="childStyle">
                                        <p:cTn id="12" dur="500" fill="hold"/>
                                        <p:tgtEl>
                                          <p:spTgt spid="5">
                                            <p:txEl>
                                              <p:pRg st="2" end="2"/>
                                            </p:txEl>
                                          </p:spTgt>
                                        </p:tgtEl>
                                        <p:attrNameLst>
                                          <p:attrName>style.textDecorationUnderline</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8" presetClass="emph" presetSubtype="0" fill="hold" nodeType="clickEffect">
                                  <p:stCondLst>
                                    <p:cond delay="0"/>
                                  </p:stCondLst>
                                  <p:iterate type="lt">
                                    <p:tmPct val="4000"/>
                                  </p:iterate>
                                  <p:childTnLst>
                                    <p:set>
                                      <p:cBhvr override="childStyle">
                                        <p:cTn id="16" dur="500" fill="hold"/>
                                        <p:tgtEl>
                                          <p:spTgt spid="5">
                                            <p:txEl>
                                              <p:pRg st="7" end="7"/>
                                            </p:txEl>
                                          </p:spTgt>
                                        </p:tgtEl>
                                        <p:attrNameLst>
                                          <p:attrName>style.textDecorationUnderline</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8" presetClass="emph" presetSubtype="0" fill="hold" nodeType="clickEffect">
                                  <p:stCondLst>
                                    <p:cond delay="0"/>
                                  </p:stCondLst>
                                  <p:iterate type="lt">
                                    <p:tmPct val="4000"/>
                                  </p:iterate>
                                  <p:childTnLst>
                                    <p:set>
                                      <p:cBhvr override="childStyle">
                                        <p:cTn id="20" dur="500" fill="hold"/>
                                        <p:tgtEl>
                                          <p:spTgt spid="5">
                                            <p:txEl>
                                              <p:pRg st="12" end="1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2556062" y="609600"/>
            <a:ext cx="6898341" cy="1981200"/>
          </a:xfrm>
          <a:prstGeom prst="wedgeRoundRectCallout">
            <a:avLst/>
          </a:prstGeom>
          <a:noFill/>
          <a:ln w="38100">
            <a:solidFill>
              <a:srgbClr val="00B050"/>
            </a:solidFill>
          </a:ln>
        </p:spPr>
        <p:style>
          <a:lnRef idx="1">
            <a:schemeClr val="accent2"/>
          </a:lnRef>
          <a:fillRef idx="2">
            <a:schemeClr val="accent2"/>
          </a:fillRef>
          <a:effectRef idx="1">
            <a:schemeClr val="accent2"/>
          </a:effectRef>
          <a:fontRef idx="minor">
            <a:schemeClr val="dk1"/>
          </a:fontRef>
        </p:style>
        <p:txBody>
          <a:bodyPr lIns="101426" tIns="50713" rIns="101426" bIns="50713" numCol="1" rtlCol="0" anchor="ctr">
            <a:prstTxWarp prst="textDeflate">
              <a:avLst/>
            </a:prstTxWarp>
          </a:bodyPr>
          <a:lstStyle/>
          <a:p>
            <a:pPr algn="ctr"/>
            <a:r>
              <a:rPr lang="bn-IN" sz="10677" b="1" dirty="0">
                <a:ln w="28575">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বাড়ির কাজ </a:t>
            </a:r>
            <a:endParaRPr lang="en-US" sz="10677" b="1" dirty="0">
              <a:ln w="28575">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2" name="TextBox 1"/>
          <p:cNvSpPr txBox="1"/>
          <p:nvPr/>
        </p:nvSpPr>
        <p:spPr>
          <a:xfrm>
            <a:off x="784412" y="3832412"/>
            <a:ext cx="10488706" cy="825611"/>
          </a:xfrm>
          <a:prstGeom prst="rect">
            <a:avLst/>
          </a:prstGeom>
          <a:noFill/>
        </p:spPr>
        <p:txBody>
          <a:bodyPr wrap="square" rtlCol="0">
            <a:spAutoFit/>
          </a:bodyPr>
          <a:lstStyle/>
          <a:p>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মাদারবোর্ডের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গুরুত্ব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সম্পর্কে</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৭টি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বাক্যে</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লিখে</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নিয়ে</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এসো</a:t>
            </a:r>
            <a:endPar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881609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OEL\Desktop\flo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77" y="222913"/>
            <a:ext cx="10256744" cy="6477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20417240">
            <a:off x="5738262" y="4835025"/>
            <a:ext cx="4447615"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numCol="1" rtlCol="0" anchor="ctr">
            <a:prstTxWarp prst="textPlain">
              <a:avLst/>
            </a:prstTxWarp>
            <a:scene3d>
              <a:camera prst="isometricOffAxis1Right"/>
              <a:lightRig rig="threePt" dir="t"/>
            </a:scene3d>
          </a:bodyPr>
          <a:lstStyle/>
          <a:p>
            <a:pPr algn="ctr"/>
            <a:r>
              <a:rPr lang="bn-IN" sz="9795" b="1" dirty="0">
                <a:solidFill>
                  <a:srgbClr val="002060"/>
                </a:solidFill>
                <a:latin typeface="NikoshBAN" pitchFamily="2" charset="0"/>
                <a:cs typeface="NikoshBAN" pitchFamily="2" charset="0"/>
              </a:rPr>
              <a:t>ধ ন্য বা দ </a:t>
            </a:r>
            <a:endParaRPr lang="en-US" sz="9795"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48271675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61882" y="134471"/>
            <a:ext cx="6911788" cy="1371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8030" b="1" u="sng" dirty="0">
                <a:ln w="28575">
                  <a:solidFill>
                    <a:srgbClr val="FF0000"/>
                  </a:solidFill>
                  <a:prstDash val="solid"/>
                  <a:miter lim="800000"/>
                </a:ln>
                <a:solidFill>
                  <a:srgbClr val="00B050"/>
                </a:solidFill>
                <a:effectLst>
                  <a:outerShdw blurRad="25500" dist="23000" dir="7020000" algn="tl">
                    <a:srgbClr val="000000">
                      <a:alpha val="50000"/>
                    </a:srgbClr>
                  </a:outerShdw>
                </a:effectLst>
                <a:latin typeface="NikoshBAN" pitchFamily="2" charset="0"/>
                <a:cs typeface="NikoshBAN" pitchFamily="2" charset="0"/>
              </a:rPr>
              <a:t> পরিচিতি </a:t>
            </a:r>
            <a:endParaRPr lang="en-US" sz="8030" b="1" u="sng" dirty="0">
              <a:ln w="28575">
                <a:solidFill>
                  <a:srgbClr val="FF0000"/>
                </a:solidFill>
                <a:prstDash val="solid"/>
                <a:miter lim="800000"/>
              </a:ln>
              <a:solidFill>
                <a:srgbClr val="00B050"/>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3" name="Plaque 2"/>
          <p:cNvSpPr/>
          <p:nvPr/>
        </p:nvSpPr>
        <p:spPr>
          <a:xfrm>
            <a:off x="2404782" y="1657631"/>
            <a:ext cx="6568888" cy="5022949"/>
          </a:xfrm>
          <a:prstGeom prst="plaqu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t">
            <a:scene3d>
              <a:camera prst="perspectiveFront"/>
              <a:lightRig rig="threePt" dir="t"/>
            </a:scene3d>
          </a:bodyPr>
          <a:lstStyle/>
          <a:p>
            <a:pPr algn="ctr"/>
            <a:r>
              <a:rPr lang="en-US" sz="3971" b="1" u="sng" dirty="0" err="1">
                <a:solidFill>
                  <a:srgbClr val="002060"/>
                </a:solidFill>
                <a:latin typeface="NikoshBAN" pitchFamily="2" charset="0"/>
                <a:cs typeface="NikoshBAN" pitchFamily="2" charset="0"/>
              </a:rPr>
              <a:t>পাঠ</a:t>
            </a:r>
            <a:endParaRPr lang="en-US" sz="3971" b="1" u="sng" dirty="0">
              <a:solidFill>
                <a:srgbClr val="002060"/>
              </a:solidFill>
              <a:latin typeface="NikoshBAN" pitchFamily="2" charset="0"/>
              <a:cs typeface="NikoshBAN" pitchFamily="2" charset="0"/>
            </a:endParaRPr>
          </a:p>
          <a:p>
            <a:pPr algn="just"/>
            <a:r>
              <a:rPr lang="bn-IN" sz="3971" b="1" dirty="0">
                <a:solidFill>
                  <a:srgbClr val="002060"/>
                </a:solidFill>
                <a:latin typeface="NikoshBAN" pitchFamily="2" charset="0"/>
                <a:cs typeface="NikoshBAN" pitchFamily="2" charset="0"/>
              </a:rPr>
              <a:t>শ্রেণীঃ- ৬ষ্ঠ </a:t>
            </a:r>
          </a:p>
          <a:p>
            <a:pPr algn="just"/>
            <a:r>
              <a:rPr lang="bn-IN" sz="3971" b="1" dirty="0">
                <a:solidFill>
                  <a:srgbClr val="002060"/>
                </a:solidFill>
                <a:latin typeface="NikoshBAN" pitchFamily="2" charset="0"/>
                <a:cs typeface="NikoshBAN" pitchFamily="2" charset="0"/>
              </a:rPr>
              <a:t>অধ্যায়</a:t>
            </a:r>
            <a:r>
              <a:rPr lang="en-US" sz="3971" b="1" dirty="0">
                <a:solidFill>
                  <a:srgbClr val="002060"/>
                </a:solidFill>
                <a:latin typeface="NikoshBAN" pitchFamily="2" charset="0"/>
                <a:cs typeface="NikoshBAN" pitchFamily="2" charset="0"/>
              </a:rPr>
              <a:t>ঃ </a:t>
            </a:r>
            <a:r>
              <a:rPr lang="bn-IN" sz="3971" b="1" dirty="0">
                <a:solidFill>
                  <a:srgbClr val="002060"/>
                </a:solidFill>
                <a:latin typeface="NikoshBAN" pitchFamily="2" charset="0"/>
                <a:cs typeface="NikoshBAN" pitchFamily="2" charset="0"/>
              </a:rPr>
              <a:t>দ্বিতীয়    </a:t>
            </a:r>
            <a:endParaRPr lang="en-US" sz="3971" b="1" dirty="0">
              <a:solidFill>
                <a:srgbClr val="002060"/>
              </a:solidFill>
              <a:latin typeface="NikoshBAN" pitchFamily="2" charset="0"/>
              <a:cs typeface="NikoshBAN" pitchFamily="2" charset="0"/>
            </a:endParaRPr>
          </a:p>
          <a:p>
            <a:pPr algn="just"/>
            <a:r>
              <a:rPr lang="bn-IN" sz="3971" b="1" dirty="0">
                <a:solidFill>
                  <a:srgbClr val="002060"/>
                </a:solidFill>
                <a:latin typeface="NikoshBAN" pitchFamily="2" charset="0"/>
                <a:cs typeface="NikoshBAN" pitchFamily="2" charset="0"/>
              </a:rPr>
              <a:t>পাঠ</a:t>
            </a:r>
            <a:r>
              <a:rPr lang="en-US" sz="3971" b="1" dirty="0">
                <a:solidFill>
                  <a:srgbClr val="002060"/>
                </a:solidFill>
                <a:latin typeface="NikoshBAN" pitchFamily="2" charset="0"/>
                <a:cs typeface="NikoshBAN" pitchFamily="2" charset="0"/>
              </a:rPr>
              <a:t>ঃ</a:t>
            </a:r>
            <a:r>
              <a:rPr lang="bn-IN" sz="3971" b="1" dirty="0">
                <a:solidFill>
                  <a:srgbClr val="002060"/>
                </a:solidFill>
                <a:latin typeface="NikoshBAN" pitchFamily="2" charset="0"/>
                <a:cs typeface="NikoshBAN" pitchFamily="2" charset="0"/>
              </a:rPr>
              <a:t>কম্পিউটার</a:t>
            </a:r>
            <a:r>
              <a:rPr lang="en-US" sz="3971" b="1" dirty="0">
                <a:solidFill>
                  <a:srgbClr val="002060"/>
                </a:solidFill>
                <a:latin typeface="NikoshBAN" pitchFamily="2" charset="0"/>
                <a:cs typeface="NikoshBAN" pitchFamily="2" charset="0"/>
              </a:rPr>
              <a:t> </a:t>
            </a:r>
            <a:r>
              <a:rPr lang="bn-IN" sz="3971" b="1" dirty="0">
                <a:solidFill>
                  <a:srgbClr val="002060"/>
                </a:solidFill>
                <a:latin typeface="NikoshBAN" pitchFamily="2" charset="0"/>
                <a:cs typeface="NikoshBAN" pitchFamily="2" charset="0"/>
              </a:rPr>
              <a:t>সংশ্লিট যন্ত্রপাতি  </a:t>
            </a:r>
          </a:p>
          <a:p>
            <a:pPr algn="just"/>
            <a:r>
              <a:rPr lang="en-US" sz="3971" b="1" dirty="0" err="1">
                <a:solidFill>
                  <a:srgbClr val="002060"/>
                </a:solidFill>
                <a:latin typeface="NikoshBAN" pitchFamily="2" charset="0"/>
                <a:cs typeface="NikoshBAN" pitchFamily="2" charset="0"/>
              </a:rPr>
              <a:t>সময়ঃ</a:t>
            </a:r>
            <a:endParaRPr lang="bn-IN" sz="3971" b="1" dirty="0">
              <a:solidFill>
                <a:srgbClr val="002060"/>
              </a:solidFill>
              <a:latin typeface="NikoshBAN" pitchFamily="2" charset="0"/>
              <a:cs typeface="NikoshBAN" pitchFamily="2" charset="0"/>
            </a:endParaRPr>
          </a:p>
          <a:p>
            <a:pPr algn="just"/>
            <a:r>
              <a:rPr lang="bn-IN" sz="3971" b="1" dirty="0">
                <a:solidFill>
                  <a:srgbClr val="002060"/>
                </a:solidFill>
                <a:latin typeface="NikoshBAN" pitchFamily="2" charset="0"/>
                <a:cs typeface="NikoshBAN" pitchFamily="2" charset="0"/>
              </a:rPr>
              <a:t>তারিখঃ- </a:t>
            </a:r>
            <a:endParaRPr lang="en-US" sz="3971"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62103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466850" y="152400"/>
            <a:ext cx="9530603" cy="1371600"/>
          </a:xfrm>
          <a:prstGeom prst="flowChartAlternateProcess">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01426" tIns="50713" rIns="101426" bIns="50713" numCol="1" rtlCol="0" anchor="ctr">
            <a:prstTxWarp prst="textPlain">
              <a:avLst/>
            </a:prstTxWarp>
          </a:bodyPr>
          <a:lstStyle/>
          <a:p>
            <a:pPr algn="ctr"/>
            <a:r>
              <a:rPr lang="bn-IN" sz="6000" b="1" dirty="0">
                <a:solidFill>
                  <a:srgbClr val="002060"/>
                </a:solidFill>
                <a:latin typeface="NikoshBAN" pitchFamily="2" charset="0"/>
                <a:cs typeface="NikoshBAN" pitchFamily="2" charset="0"/>
              </a:rPr>
              <a:t>এসো আমরা কিছু ছবি দেখি </a:t>
            </a:r>
            <a:endParaRPr lang="en-US" sz="6000" b="1" dirty="0">
              <a:solidFill>
                <a:srgbClr val="002060"/>
              </a:solidFill>
              <a:latin typeface="NikoshBAN" pitchFamily="2" charset="0"/>
              <a:cs typeface="NikoshBAN" pitchFamily="2" charset="0"/>
            </a:endParaRPr>
          </a:p>
        </p:txBody>
      </p:sp>
      <p:pic>
        <p:nvPicPr>
          <p:cNvPr id="5" name="Picture 5" descr="C:\Users\DOEL\Desktop\ram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2153" y="1837898"/>
            <a:ext cx="5060297" cy="34064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DOEL\Desktop\har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012" y="1837898"/>
            <a:ext cx="4814047" cy="3406455"/>
          </a:xfrm>
          <a:prstGeom prst="rect">
            <a:avLst/>
          </a:prstGeom>
          <a:noFill/>
          <a:extLst>
            <a:ext uri="{909E8E84-426E-40DD-AFC4-6F175D3DCCD1}">
              <a14:hiddenFill xmlns:a14="http://schemas.microsoft.com/office/drawing/2010/main">
                <a:solidFill>
                  <a:srgbClr val="FFFFFF"/>
                </a:solidFill>
              </a14:hiddenFill>
            </a:ext>
          </a:extLst>
        </p:spPr>
      </p:pic>
      <p:sp>
        <p:nvSpPr>
          <p:cNvPr id="8" name="Plaque 7"/>
          <p:cNvSpPr/>
          <p:nvPr/>
        </p:nvSpPr>
        <p:spPr>
          <a:xfrm>
            <a:off x="1103779" y="5356412"/>
            <a:ext cx="3630706" cy="762000"/>
          </a:xfrm>
          <a:prstGeom prst="plaque">
            <a:avLst/>
          </a:prstGeom>
          <a:ln w="38100">
            <a:solidFill>
              <a:srgbClr val="00B0F0"/>
            </a:solidFill>
          </a:ln>
        </p:spPr>
        <p:style>
          <a:lnRef idx="1">
            <a:schemeClr val="accent5"/>
          </a:lnRef>
          <a:fillRef idx="3">
            <a:schemeClr val="accent5"/>
          </a:fillRef>
          <a:effectRef idx="2">
            <a:schemeClr val="accent5"/>
          </a:effectRef>
          <a:fontRef idx="minor">
            <a:schemeClr val="lt1"/>
          </a:fontRef>
        </p:style>
        <p:txBody>
          <a:bodyPr lIns="101426" tIns="50713" rIns="101426" bIns="50713" rtlCol="0" anchor="ctr"/>
          <a:lstStyle/>
          <a:p>
            <a:pPr algn="ctr"/>
            <a:r>
              <a:rPr lang="bn-IN" sz="4412" b="1" dirty="0">
                <a:solidFill>
                  <a:srgbClr val="002060"/>
                </a:solidFill>
                <a:latin typeface="NikoshBAN" pitchFamily="2" charset="0"/>
                <a:cs typeface="NikoshBAN" pitchFamily="2" charset="0"/>
              </a:rPr>
              <a:t>হার্ড ড্রাইভ </a:t>
            </a:r>
            <a:endParaRPr lang="en-US" sz="4412" b="1" dirty="0">
              <a:solidFill>
                <a:srgbClr val="002060"/>
              </a:solidFill>
              <a:latin typeface="NikoshBAN" pitchFamily="2" charset="0"/>
              <a:cs typeface="NikoshBAN" pitchFamily="2" charset="0"/>
            </a:endParaRPr>
          </a:p>
        </p:txBody>
      </p:sp>
      <p:sp>
        <p:nvSpPr>
          <p:cNvPr id="9" name="Plaque 8"/>
          <p:cNvSpPr/>
          <p:nvPr/>
        </p:nvSpPr>
        <p:spPr>
          <a:xfrm>
            <a:off x="7003676" y="5356412"/>
            <a:ext cx="3630706" cy="762000"/>
          </a:xfrm>
          <a:prstGeom prst="plaque">
            <a:avLst/>
          </a:prstGeom>
          <a:ln w="38100">
            <a:solidFill>
              <a:srgbClr val="00B0F0"/>
            </a:solidFill>
          </a:ln>
        </p:spPr>
        <p:style>
          <a:lnRef idx="0">
            <a:schemeClr val="accent5"/>
          </a:lnRef>
          <a:fillRef idx="3">
            <a:schemeClr val="accent5"/>
          </a:fillRef>
          <a:effectRef idx="3">
            <a:schemeClr val="accent5"/>
          </a:effectRef>
          <a:fontRef idx="minor">
            <a:schemeClr val="lt1"/>
          </a:fontRef>
        </p:style>
        <p:txBody>
          <a:bodyPr lIns="101426" tIns="50713" rIns="101426" bIns="50713" rtlCol="0" anchor="ctr"/>
          <a:lstStyle/>
          <a:p>
            <a:pPr algn="ctr"/>
            <a:r>
              <a:rPr lang="bn-IN" sz="4853" b="1" dirty="0">
                <a:solidFill>
                  <a:srgbClr val="002060"/>
                </a:solidFill>
                <a:latin typeface="NikoshBAN" pitchFamily="2" charset="0"/>
                <a:cs typeface="NikoshBAN" pitchFamily="2" charset="0"/>
              </a:rPr>
              <a:t>মেমোরি</a:t>
            </a:r>
            <a:endParaRPr lang="en-US" sz="4853"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42406924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OEL\Desktop\c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5980" y="268406"/>
            <a:ext cx="3630706"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DOEL\Desktop\pe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850" y="297976"/>
            <a:ext cx="3267635" cy="23622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57618" y="2819400"/>
            <a:ext cx="2541494" cy="533400"/>
          </a:xfrm>
          <a:prstGeom prst="roundRect">
            <a:avLst/>
          </a:prstGeom>
          <a:ln w="38100">
            <a:solidFill>
              <a:srgbClr val="FF0000"/>
            </a:solidFill>
          </a:ln>
        </p:spPr>
        <p:style>
          <a:lnRef idx="0">
            <a:schemeClr val="accent3"/>
          </a:lnRef>
          <a:fillRef idx="3">
            <a:schemeClr val="accent3"/>
          </a:fillRef>
          <a:effectRef idx="3">
            <a:schemeClr val="accent3"/>
          </a:effectRef>
          <a:fontRef idx="minor">
            <a:schemeClr val="lt1"/>
          </a:fontRef>
        </p:style>
        <p:txBody>
          <a:bodyPr lIns="101426" tIns="50713" rIns="101426" bIns="50713" rtlCol="0" anchor="ctr"/>
          <a:lstStyle/>
          <a:p>
            <a:pPr algn="ctr"/>
            <a:r>
              <a:rPr lang="bn-IN" sz="353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পেন ড্রাইভ </a:t>
            </a:r>
            <a:endParaRPr lang="en-US" sz="353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sp>
        <p:nvSpPr>
          <p:cNvPr id="7" name="Rounded Rectangle 6"/>
          <p:cNvSpPr/>
          <p:nvPr/>
        </p:nvSpPr>
        <p:spPr>
          <a:xfrm>
            <a:off x="8002121" y="2819400"/>
            <a:ext cx="2541494" cy="533400"/>
          </a:xfrm>
          <a:prstGeom prst="roundRect">
            <a:avLst/>
          </a:prstGeom>
          <a:ln w="38100">
            <a:solidFill>
              <a:srgbClr val="FF0000"/>
            </a:solidFill>
          </a:ln>
        </p:spPr>
        <p:style>
          <a:lnRef idx="0">
            <a:schemeClr val="accent3"/>
          </a:lnRef>
          <a:fillRef idx="3">
            <a:schemeClr val="accent3"/>
          </a:fillRef>
          <a:effectRef idx="3">
            <a:schemeClr val="accent3"/>
          </a:effectRef>
          <a:fontRef idx="minor">
            <a:schemeClr val="lt1"/>
          </a:fontRef>
        </p:style>
        <p:txBody>
          <a:bodyPr lIns="101426" tIns="50713" rIns="101426" bIns="50713" rtlCol="0" anchor="ctr"/>
          <a:lstStyle/>
          <a:p>
            <a:pPr algn="ctr"/>
            <a:r>
              <a:rPr lang="bn-IN" sz="4412"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rPr>
              <a:t>সিডি </a:t>
            </a:r>
            <a:endParaRPr lang="en-US" sz="4412"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NikoshBAN" pitchFamily="2" charset="0"/>
              <a:cs typeface="NikoshBAN" pitchFamily="2" charset="0"/>
            </a:endParaRPr>
          </a:p>
        </p:txBody>
      </p:sp>
      <p:pic>
        <p:nvPicPr>
          <p:cNvPr id="5122" name="Picture 2" descr="C:\Users\DOEL\Desktop\mothe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850" y="4114800"/>
            <a:ext cx="30861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OEL\Desktop\pro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3567" y="4114800"/>
            <a:ext cx="3103120" cy="2362200"/>
          </a:xfrm>
          <a:prstGeom prst="rect">
            <a:avLst/>
          </a:prstGeom>
          <a:noFill/>
          <a:extLst>
            <a:ext uri="{909E8E84-426E-40DD-AFC4-6F175D3DCCD1}">
              <a14:hiddenFill xmlns:a14="http://schemas.microsoft.com/office/drawing/2010/main">
                <a:solidFill>
                  <a:srgbClr val="FFFFFF"/>
                </a:solidFill>
              </a14:hiddenFill>
            </a:ext>
          </a:extLst>
        </p:spPr>
      </p:pic>
      <p:sp>
        <p:nvSpPr>
          <p:cNvPr id="8" name="Right Arrow 7"/>
          <p:cNvSpPr/>
          <p:nvPr/>
        </p:nvSpPr>
        <p:spPr>
          <a:xfrm>
            <a:off x="5006790" y="4333165"/>
            <a:ext cx="2796777" cy="962736"/>
          </a:xfrm>
          <a:prstGeom prst="rightArrow">
            <a:avLst>
              <a:gd name="adj1" fmla="val 63777"/>
              <a:gd name="adj2" fmla="val 50000"/>
            </a:avLst>
          </a:prstGeom>
          <a:ln w="28575">
            <a:solidFill>
              <a:srgbClr val="00B0F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4412" b="1" dirty="0">
                <a:solidFill>
                  <a:srgbClr val="002060"/>
                </a:solidFill>
                <a:latin typeface="NikoshBAN" pitchFamily="2" charset="0"/>
                <a:cs typeface="NikoshBAN" pitchFamily="2" charset="0"/>
              </a:rPr>
              <a:t>প্রসেসর</a:t>
            </a:r>
            <a:r>
              <a:rPr lang="bn-IN" sz="4412" dirty="0">
                <a:latin typeface="NikoshBAN" pitchFamily="2" charset="0"/>
                <a:cs typeface="NikoshBAN" pitchFamily="2" charset="0"/>
              </a:rPr>
              <a:t> </a:t>
            </a:r>
            <a:endParaRPr lang="en-US" sz="4412" dirty="0">
              <a:latin typeface="NikoshBAN" pitchFamily="2" charset="0"/>
              <a:cs typeface="NikoshBAN" pitchFamily="2" charset="0"/>
            </a:endParaRPr>
          </a:p>
        </p:txBody>
      </p:sp>
      <p:sp>
        <p:nvSpPr>
          <p:cNvPr id="9" name="Left Arrow 8"/>
          <p:cNvSpPr/>
          <p:nvPr/>
        </p:nvSpPr>
        <p:spPr>
          <a:xfrm>
            <a:off x="4552950" y="5456831"/>
            <a:ext cx="3156697" cy="1020170"/>
          </a:xfrm>
          <a:prstGeom prst="leftArrow">
            <a:avLst/>
          </a:prstGeom>
          <a:ln w="28575">
            <a:solidFill>
              <a:srgbClr val="FF0000"/>
            </a:solidFill>
          </a:ln>
        </p:spPr>
        <p:style>
          <a:lnRef idx="1">
            <a:schemeClr val="accent3"/>
          </a:lnRef>
          <a:fillRef idx="2">
            <a:schemeClr val="accent3"/>
          </a:fillRef>
          <a:effectRef idx="1">
            <a:schemeClr val="accent3"/>
          </a:effectRef>
          <a:fontRef idx="minor">
            <a:schemeClr val="dk1"/>
          </a:fontRef>
        </p:style>
        <p:txBody>
          <a:bodyPr lIns="101426" tIns="50713" rIns="101426" bIns="50713" rtlCol="0" anchor="ctr"/>
          <a:lstStyle/>
          <a:p>
            <a:pPr algn="ctr"/>
            <a:r>
              <a:rPr lang="bn-IN" sz="3971" b="1" dirty="0">
                <a:solidFill>
                  <a:srgbClr val="002060"/>
                </a:solidFill>
                <a:latin typeface="NikoshBAN" pitchFamily="2" charset="0"/>
                <a:cs typeface="NikoshBAN" pitchFamily="2" charset="0"/>
              </a:rPr>
              <a:t>মাদারবোর্ড</a:t>
            </a:r>
            <a:r>
              <a:rPr lang="bn-IN" sz="3971" dirty="0">
                <a:latin typeface="NikoshBAN" pitchFamily="2" charset="0"/>
                <a:cs typeface="NikoshBAN" pitchFamily="2" charset="0"/>
              </a:rPr>
              <a:t> </a:t>
            </a:r>
            <a:endParaRPr lang="en-US" sz="3971" dirty="0">
              <a:latin typeface="NikoshBAN" pitchFamily="2" charset="0"/>
              <a:cs typeface="NikoshBAN" pitchFamily="2" charset="0"/>
            </a:endParaRPr>
          </a:p>
        </p:txBody>
      </p:sp>
      <p:sp>
        <p:nvSpPr>
          <p:cNvPr id="2" name="Left-Right Arrow Callout 1"/>
          <p:cNvSpPr/>
          <p:nvPr/>
        </p:nvSpPr>
        <p:spPr>
          <a:xfrm>
            <a:off x="5298057" y="990600"/>
            <a:ext cx="1543051" cy="2971800"/>
          </a:xfrm>
          <a:prstGeom prst="leftRightArrowCallout">
            <a:avLst/>
          </a:prstGeom>
          <a:ln w="38100">
            <a:solidFill>
              <a:srgbClr val="00B0F0"/>
            </a:solidFill>
          </a:ln>
        </p:spPr>
        <p:style>
          <a:lnRef idx="0">
            <a:schemeClr val="accent2"/>
          </a:lnRef>
          <a:fillRef idx="3">
            <a:schemeClr val="accent2"/>
          </a:fillRef>
          <a:effectRef idx="3">
            <a:schemeClr val="accent2"/>
          </a:effectRef>
          <a:fontRef idx="minor">
            <a:schemeClr val="lt1"/>
          </a:fontRef>
        </p:style>
        <p:txBody>
          <a:bodyPr lIns="101426" tIns="50713" rIns="101426" bIns="50713" rtlCol="0" anchor="ctr"/>
          <a:lstStyle/>
          <a:p>
            <a:pPr algn="ctr"/>
            <a:endParaRPr lang="bn-IN" sz="2647" b="1" dirty="0">
              <a:solidFill>
                <a:srgbClr val="FF0000"/>
              </a:solidFill>
              <a:latin typeface="NikoshBAN" pitchFamily="2" charset="0"/>
              <a:cs typeface="NikoshBAN" pitchFamily="2" charset="0"/>
            </a:endParaRPr>
          </a:p>
          <a:p>
            <a:pPr algn="ctr"/>
            <a:r>
              <a:rPr lang="bn-IN" sz="2647" b="1" dirty="0">
                <a:solidFill>
                  <a:srgbClr val="FF0000"/>
                </a:solidFill>
                <a:latin typeface="NikoshBAN" pitchFamily="2" charset="0"/>
                <a:cs typeface="NikoshBAN" pitchFamily="2" charset="0"/>
              </a:rPr>
              <a:t>স্টো</a:t>
            </a:r>
          </a:p>
          <a:p>
            <a:pPr algn="ctr"/>
            <a:r>
              <a:rPr lang="bn-IN" sz="2647" b="1" dirty="0">
                <a:solidFill>
                  <a:srgbClr val="FF0000"/>
                </a:solidFill>
                <a:latin typeface="NikoshBAN" pitchFamily="2" charset="0"/>
                <a:cs typeface="NikoshBAN" pitchFamily="2" charset="0"/>
              </a:rPr>
              <a:t>রে</a:t>
            </a:r>
          </a:p>
          <a:p>
            <a:pPr algn="ctr"/>
            <a:r>
              <a:rPr lang="bn-IN" sz="2647" b="1" dirty="0">
                <a:solidFill>
                  <a:srgbClr val="FF0000"/>
                </a:solidFill>
                <a:latin typeface="NikoshBAN" pitchFamily="2" charset="0"/>
                <a:cs typeface="NikoshBAN" pitchFamily="2" charset="0"/>
              </a:rPr>
              <a:t>জ</a:t>
            </a:r>
          </a:p>
          <a:p>
            <a:pPr algn="ctr"/>
            <a:r>
              <a:rPr lang="bn-IN" sz="2647" b="1" dirty="0">
                <a:solidFill>
                  <a:srgbClr val="FF0000"/>
                </a:solidFill>
                <a:latin typeface="NikoshBAN" pitchFamily="2" charset="0"/>
                <a:cs typeface="NikoshBAN" pitchFamily="2" charset="0"/>
              </a:rPr>
              <a:t>ডি</a:t>
            </a:r>
          </a:p>
          <a:p>
            <a:pPr algn="ctr"/>
            <a:r>
              <a:rPr lang="bn-IN" sz="2647" b="1" dirty="0">
                <a:solidFill>
                  <a:srgbClr val="FF0000"/>
                </a:solidFill>
                <a:latin typeface="NikoshBAN" pitchFamily="2" charset="0"/>
                <a:cs typeface="NikoshBAN" pitchFamily="2" charset="0"/>
              </a:rPr>
              <a:t>ভা</a:t>
            </a:r>
          </a:p>
          <a:p>
            <a:pPr algn="ctr"/>
            <a:r>
              <a:rPr lang="bn-IN" sz="2647" b="1" dirty="0">
                <a:solidFill>
                  <a:srgbClr val="FF0000"/>
                </a:solidFill>
                <a:latin typeface="NikoshBAN" pitchFamily="2" charset="0"/>
                <a:cs typeface="NikoshBAN" pitchFamily="2" charset="0"/>
              </a:rPr>
              <a:t>ই</a:t>
            </a:r>
          </a:p>
          <a:p>
            <a:pPr algn="ctr"/>
            <a:r>
              <a:rPr lang="bn-IN" sz="2647" b="1" dirty="0">
                <a:solidFill>
                  <a:srgbClr val="FF0000"/>
                </a:solidFill>
                <a:latin typeface="NikoshBAN" pitchFamily="2" charset="0"/>
                <a:cs typeface="NikoshBAN" pitchFamily="2" charset="0"/>
              </a:rPr>
              <a:t>স</a:t>
            </a:r>
          </a:p>
          <a:p>
            <a:pPr algn="ctr"/>
            <a:endParaRPr lang="en-US" sz="2647" b="1" dirty="0">
              <a:solidFill>
                <a:srgbClr val="FF0000"/>
              </a:solidFill>
              <a:latin typeface="NikoshBAN" pitchFamily="2" charset="0"/>
              <a:cs typeface="NikoshBAN" pitchFamily="2" charset="0"/>
            </a:endParaRPr>
          </a:p>
        </p:txBody>
      </p:sp>
      <p:cxnSp>
        <p:nvCxnSpPr>
          <p:cNvPr id="10" name="Straight Arrow Connector 9"/>
          <p:cNvCxnSpPr/>
          <p:nvPr/>
        </p:nvCxnSpPr>
        <p:spPr>
          <a:xfrm flipH="1" flipV="1">
            <a:off x="4059824" y="1143000"/>
            <a:ext cx="1238231" cy="13335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3"/>
          </p:cNvCxnSpPr>
          <p:nvPr/>
        </p:nvCxnSpPr>
        <p:spPr>
          <a:xfrm>
            <a:off x="6841108" y="2476500"/>
            <a:ext cx="1161015" cy="21717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 idx="1"/>
          </p:cNvCxnSpPr>
          <p:nvPr/>
        </p:nvCxnSpPr>
        <p:spPr>
          <a:xfrm flipH="1">
            <a:off x="4241360" y="2476500"/>
            <a:ext cx="1056695" cy="20193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899356" y="1295400"/>
            <a:ext cx="648926" cy="11811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595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blinds(horizontal)">
                                      <p:cBhvr>
                                        <p:cTn id="13" dur="500"/>
                                        <p:tgtEl>
                                          <p:spTgt spid="5122"/>
                                        </p:tgtEl>
                                      </p:cBhvr>
                                    </p:animEffect>
                                  </p:childTnLst>
                                </p:cTn>
                              </p:par>
                              <p:par>
                                <p:cTn id="14" presetID="3" presetClass="entr" presetSubtype="10" fill="hold" nodeType="withEffect">
                                  <p:stCondLst>
                                    <p:cond delay="0"/>
                                  </p:stCondLst>
                                  <p:childTnLst>
                                    <p:set>
                                      <p:cBhvr>
                                        <p:cTn id="15" dur="1" fill="hold">
                                          <p:stCondLst>
                                            <p:cond delay="0"/>
                                          </p:stCondLst>
                                        </p:cTn>
                                        <p:tgtEl>
                                          <p:spTgt spid="5123"/>
                                        </p:tgtEl>
                                        <p:attrNameLst>
                                          <p:attrName>style.visibility</p:attrName>
                                        </p:attrNameLst>
                                      </p:cBhvr>
                                      <p:to>
                                        <p:strVal val="visible"/>
                                      </p:to>
                                    </p:set>
                                    <p:animEffect transition="in" filter="blinds(horizontal)">
                                      <p:cBhvr>
                                        <p:cTn id="16" dur="500"/>
                                        <p:tgtEl>
                                          <p:spTgt spid="512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par>
                                <p:cTn id="24" presetID="53" presetClass="entr" presetSubtype="1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arn(inVertical)">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arn(inVertical)">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barn(inVertical)">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arn(inVertical)">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OEL\Desktop\monito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5254" y="476250"/>
            <a:ext cx="2938602" cy="184785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DOEL\Desktop\sp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2888" y="3869531"/>
            <a:ext cx="2904565" cy="237886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DOEL\Desktop\printar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478" y="476250"/>
            <a:ext cx="2768413" cy="196215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DOEL\Desktop\proj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2891" y="476250"/>
            <a:ext cx="3165521" cy="17145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DOEL\Desktop\plotar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6083" y="3962401"/>
            <a:ext cx="3449171" cy="2285999"/>
          </a:xfrm>
          <a:prstGeom prst="rect">
            <a:avLst/>
          </a:prstGeom>
          <a:noFill/>
          <a:extLst>
            <a:ext uri="{909E8E84-426E-40DD-AFC4-6F175D3DCCD1}">
              <a14:hiddenFill xmlns:a14="http://schemas.microsoft.com/office/drawing/2010/main">
                <a:solidFill>
                  <a:srgbClr val="FFFFFF"/>
                </a:solidFill>
              </a14:hiddenFill>
            </a:ext>
          </a:extLst>
        </p:spPr>
      </p:pic>
      <p:sp>
        <p:nvSpPr>
          <p:cNvPr id="4" name="Plaque 3"/>
          <p:cNvSpPr/>
          <p:nvPr/>
        </p:nvSpPr>
        <p:spPr>
          <a:xfrm>
            <a:off x="831478" y="2689746"/>
            <a:ext cx="2768413" cy="7620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4853" b="1" dirty="0">
                <a:solidFill>
                  <a:srgbClr val="002060"/>
                </a:solidFill>
                <a:latin typeface="NikoshBAN" pitchFamily="2" charset="0"/>
                <a:cs typeface="NikoshBAN" pitchFamily="2" charset="0"/>
              </a:rPr>
              <a:t>প্রিন্টার </a:t>
            </a:r>
            <a:endParaRPr lang="en-US" sz="4853" b="1" dirty="0">
              <a:solidFill>
                <a:srgbClr val="002060"/>
              </a:solidFill>
              <a:latin typeface="NikoshBAN" pitchFamily="2" charset="0"/>
              <a:cs typeface="NikoshBAN" pitchFamily="2" charset="0"/>
            </a:endParaRPr>
          </a:p>
        </p:txBody>
      </p:sp>
      <p:sp>
        <p:nvSpPr>
          <p:cNvPr id="10" name="Plaque 9"/>
          <p:cNvSpPr/>
          <p:nvPr/>
        </p:nvSpPr>
        <p:spPr>
          <a:xfrm>
            <a:off x="4685716" y="2689746"/>
            <a:ext cx="2768413" cy="7620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4412" b="1" dirty="0">
                <a:solidFill>
                  <a:srgbClr val="002060"/>
                </a:solidFill>
                <a:latin typeface="NikoshBAN" pitchFamily="2" charset="0"/>
                <a:cs typeface="NikoshBAN" pitchFamily="2" charset="0"/>
              </a:rPr>
              <a:t>মনিটর </a:t>
            </a:r>
            <a:endParaRPr lang="en-US" sz="4412" b="1" dirty="0">
              <a:solidFill>
                <a:srgbClr val="002060"/>
              </a:solidFill>
              <a:latin typeface="NikoshBAN" pitchFamily="2" charset="0"/>
              <a:cs typeface="NikoshBAN" pitchFamily="2" charset="0"/>
            </a:endParaRPr>
          </a:p>
        </p:txBody>
      </p:sp>
      <p:sp>
        <p:nvSpPr>
          <p:cNvPr id="11" name="Plaque 10"/>
          <p:cNvSpPr/>
          <p:nvPr/>
        </p:nvSpPr>
        <p:spPr>
          <a:xfrm>
            <a:off x="8489998" y="2689746"/>
            <a:ext cx="2768413" cy="762000"/>
          </a:xfrm>
          <a:prstGeom prst="plaque">
            <a:avLst/>
          </a:prstGeom>
          <a:ln w="38100">
            <a:solidFill>
              <a:srgbClr val="00B0F0"/>
            </a:solidFill>
          </a:ln>
        </p:spPr>
        <p:style>
          <a:lnRef idx="1">
            <a:schemeClr val="accent5"/>
          </a:lnRef>
          <a:fillRef idx="2">
            <a:schemeClr val="accent5"/>
          </a:fillRef>
          <a:effectRef idx="1">
            <a:schemeClr val="accent5"/>
          </a:effectRef>
          <a:fontRef idx="minor">
            <a:schemeClr val="dk1"/>
          </a:fontRef>
        </p:style>
        <p:txBody>
          <a:bodyPr lIns="101426" tIns="50713" rIns="101426" bIns="50713" rtlCol="0" anchor="ctr"/>
          <a:lstStyle/>
          <a:p>
            <a:pPr algn="ctr"/>
            <a:r>
              <a:rPr lang="bn-IN" sz="2647" b="1" dirty="0">
                <a:solidFill>
                  <a:srgbClr val="002060"/>
                </a:solidFill>
                <a:latin typeface="NikoshBAN" pitchFamily="2" charset="0"/>
                <a:cs typeface="NikoshBAN" pitchFamily="2" charset="0"/>
              </a:rPr>
              <a:t>মাল্টিমিডিয়া প্রজেক্টর </a:t>
            </a:r>
            <a:endParaRPr lang="en-US" sz="2647" b="1" dirty="0">
              <a:solidFill>
                <a:srgbClr val="002060"/>
              </a:solidFill>
              <a:latin typeface="NikoshBAN" pitchFamily="2" charset="0"/>
              <a:cs typeface="NikoshBAN" pitchFamily="2" charset="0"/>
            </a:endParaRPr>
          </a:p>
        </p:txBody>
      </p:sp>
      <p:cxnSp>
        <p:nvCxnSpPr>
          <p:cNvPr id="6" name="Straight Arrow Connector 5"/>
          <p:cNvCxnSpPr/>
          <p:nvPr/>
        </p:nvCxnSpPr>
        <p:spPr>
          <a:xfrm flipH="1" flipV="1">
            <a:off x="2919132" y="1908412"/>
            <a:ext cx="272303" cy="7620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9000565" y="1885098"/>
            <a:ext cx="272303" cy="803512"/>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551394" y="1926609"/>
            <a:ext cx="272303" cy="7620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a:off x="5551394" y="4267200"/>
            <a:ext cx="2723029" cy="990600"/>
          </a:xfrm>
          <a:prstGeom prst="rightArrow">
            <a:avLst>
              <a:gd name="adj1" fmla="val 65620"/>
              <a:gd name="adj2" fmla="val 50000"/>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01426" tIns="50713" rIns="101426" bIns="50713" rtlCol="0" anchor="ctr"/>
          <a:lstStyle/>
          <a:p>
            <a:pPr algn="ctr"/>
            <a:r>
              <a:rPr lang="bn-IN" sz="3971" b="1" dirty="0">
                <a:solidFill>
                  <a:srgbClr val="002060"/>
                </a:solidFill>
                <a:latin typeface="NikoshBAN" pitchFamily="2" charset="0"/>
                <a:cs typeface="NikoshBAN" pitchFamily="2" charset="0"/>
              </a:rPr>
              <a:t>স্পিকার </a:t>
            </a:r>
            <a:endParaRPr lang="en-US" sz="3971" b="1" dirty="0">
              <a:solidFill>
                <a:srgbClr val="002060"/>
              </a:solidFill>
              <a:latin typeface="NikoshBAN" pitchFamily="2" charset="0"/>
              <a:cs typeface="NikoshBAN" pitchFamily="2" charset="0"/>
            </a:endParaRPr>
          </a:p>
        </p:txBody>
      </p:sp>
      <p:sp>
        <p:nvSpPr>
          <p:cNvPr id="12" name="Left Arrow 11"/>
          <p:cNvSpPr/>
          <p:nvPr/>
        </p:nvSpPr>
        <p:spPr>
          <a:xfrm>
            <a:off x="4825255" y="5410200"/>
            <a:ext cx="2938601" cy="1066800"/>
          </a:xfrm>
          <a:prstGeom prst="leftArrow">
            <a:avLst>
              <a:gd name="adj1" fmla="val 68649"/>
              <a:gd name="adj2" fmla="val 50000"/>
            </a:avLst>
          </a:prstGeom>
          <a:ln w="38100">
            <a:solidFill>
              <a:srgbClr val="FF0000"/>
            </a:solidFill>
          </a:ln>
        </p:spPr>
        <p:style>
          <a:lnRef idx="1">
            <a:schemeClr val="accent2"/>
          </a:lnRef>
          <a:fillRef idx="3">
            <a:schemeClr val="accent2"/>
          </a:fillRef>
          <a:effectRef idx="2">
            <a:schemeClr val="accent2"/>
          </a:effectRef>
          <a:fontRef idx="minor">
            <a:schemeClr val="lt1"/>
          </a:fontRef>
        </p:style>
        <p:txBody>
          <a:bodyPr lIns="101426" tIns="50713" rIns="101426" bIns="50713" rtlCol="0" anchor="ctr"/>
          <a:lstStyle/>
          <a:p>
            <a:pPr algn="ctr"/>
            <a:r>
              <a:rPr lang="bn-IN" sz="4412" b="1" dirty="0">
                <a:solidFill>
                  <a:srgbClr val="002060"/>
                </a:solidFill>
                <a:latin typeface="NikoshBAN" pitchFamily="2" charset="0"/>
                <a:cs typeface="NikoshBAN" pitchFamily="2" charset="0"/>
              </a:rPr>
              <a:t>প্লটার</a:t>
            </a:r>
            <a:r>
              <a:rPr lang="bn-IN" sz="4412" dirty="0">
                <a:latin typeface="NikoshBAN" pitchFamily="2" charset="0"/>
                <a:cs typeface="NikoshBAN" pitchFamily="2" charset="0"/>
              </a:rPr>
              <a:t> </a:t>
            </a:r>
            <a:endParaRPr lang="en-US" sz="4412" dirty="0">
              <a:latin typeface="NikoshBAN" pitchFamily="2" charset="0"/>
              <a:cs typeface="NikoshBAN" pitchFamily="2" charset="0"/>
            </a:endParaRPr>
          </a:p>
        </p:txBody>
      </p:sp>
      <p:sp>
        <p:nvSpPr>
          <p:cNvPr id="3" name="Rectangle 2"/>
          <p:cNvSpPr/>
          <p:nvPr/>
        </p:nvSpPr>
        <p:spPr>
          <a:xfrm>
            <a:off x="2737597" y="0"/>
            <a:ext cx="3721474"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numCol="1" rtlCol="0" anchor="ctr">
            <a:prstTxWarp prst="textChevronInverted">
              <a:avLst/>
            </a:prstTxWarp>
          </a:bodyPr>
          <a:lstStyle/>
          <a:p>
            <a:pPr algn="ctr"/>
            <a:r>
              <a:rPr lang="bn-IN" sz="353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আউটপুট ডিভাইস </a:t>
            </a:r>
            <a:endParaRPr lang="en-US" sz="353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9194859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edge">
                                      <p:cBhvr>
                                        <p:cTn id="7" dur="2000"/>
                                        <p:tgtEl>
                                          <p:spTgt spid="6148"/>
                                        </p:tgtEl>
                                      </p:cBhvr>
                                    </p:animEffect>
                                  </p:childTnLst>
                                </p:cTn>
                              </p:par>
                              <p:par>
                                <p:cTn id="8" presetID="20" presetClass="entr" presetSubtype="0"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wedge">
                                      <p:cBhvr>
                                        <p:cTn id="10" dur="2000"/>
                                        <p:tgtEl>
                                          <p:spTgt spid="6146"/>
                                        </p:tgtEl>
                                      </p:cBhvr>
                                    </p:animEffect>
                                  </p:childTnLst>
                                </p:cTn>
                              </p:par>
                              <p:par>
                                <p:cTn id="11" presetID="20" presetClass="entr" presetSubtype="0" fill="hold" nodeType="withEffect">
                                  <p:stCondLst>
                                    <p:cond delay="0"/>
                                  </p:stCondLst>
                                  <p:childTnLst>
                                    <p:set>
                                      <p:cBhvr>
                                        <p:cTn id="12" dur="1" fill="hold">
                                          <p:stCondLst>
                                            <p:cond delay="0"/>
                                          </p:stCondLst>
                                        </p:cTn>
                                        <p:tgtEl>
                                          <p:spTgt spid="6149"/>
                                        </p:tgtEl>
                                        <p:attrNameLst>
                                          <p:attrName>style.visibility</p:attrName>
                                        </p:attrNameLst>
                                      </p:cBhvr>
                                      <p:to>
                                        <p:strVal val="visible"/>
                                      </p:to>
                                    </p:set>
                                    <p:animEffect transition="in" filter="wedge">
                                      <p:cBhvr>
                                        <p:cTn id="13" dur="2000"/>
                                        <p:tgtEl>
                                          <p:spTgt spid="6149"/>
                                        </p:tgtEl>
                                      </p:cBhvr>
                                    </p:animEffect>
                                  </p:childTnLst>
                                </p:cTn>
                              </p:par>
                              <p:par>
                                <p:cTn id="14" presetID="20" presetClass="entr" presetSubtype="0" fill="hold" nodeType="withEffect">
                                  <p:stCondLst>
                                    <p:cond delay="0"/>
                                  </p:stCondLst>
                                  <p:childTnLst>
                                    <p:set>
                                      <p:cBhvr>
                                        <p:cTn id="15" dur="1" fill="hold">
                                          <p:stCondLst>
                                            <p:cond delay="0"/>
                                          </p:stCondLst>
                                        </p:cTn>
                                        <p:tgtEl>
                                          <p:spTgt spid="6150"/>
                                        </p:tgtEl>
                                        <p:attrNameLst>
                                          <p:attrName>style.visibility</p:attrName>
                                        </p:attrNameLst>
                                      </p:cBhvr>
                                      <p:to>
                                        <p:strVal val="visible"/>
                                      </p:to>
                                    </p:set>
                                    <p:animEffect transition="in" filter="wedge">
                                      <p:cBhvr>
                                        <p:cTn id="16" dur="2000"/>
                                        <p:tgtEl>
                                          <p:spTgt spid="6150"/>
                                        </p:tgtEl>
                                      </p:cBhvr>
                                    </p:animEffect>
                                  </p:childTnLst>
                                </p:cTn>
                              </p:par>
                              <p:par>
                                <p:cTn id="17" presetID="20" presetClass="entr" presetSubtype="0" fill="hold" nodeType="withEffect">
                                  <p:stCondLst>
                                    <p:cond delay="0"/>
                                  </p:stCondLst>
                                  <p:childTnLst>
                                    <p:set>
                                      <p:cBhvr>
                                        <p:cTn id="18" dur="1" fill="hold">
                                          <p:stCondLst>
                                            <p:cond delay="0"/>
                                          </p:stCondLst>
                                        </p:cTn>
                                        <p:tgtEl>
                                          <p:spTgt spid="6147"/>
                                        </p:tgtEl>
                                        <p:attrNameLst>
                                          <p:attrName>style.visibility</p:attrName>
                                        </p:attrNameLst>
                                      </p:cBhvr>
                                      <p:to>
                                        <p:strVal val="visible"/>
                                      </p:to>
                                    </p:set>
                                    <p:animEffect transition="in" filter="wedge">
                                      <p:cBhvr>
                                        <p:cTn id="19" dur="2000"/>
                                        <p:tgtEl>
                                          <p:spTgt spid="614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1" presetClass="entr" presetSubtype="1"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Effect transition="in" filter="wheel(1)">
                                      <p:cBhvr>
                                        <p:cTn id="7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9" grpId="0" animBg="1"/>
      <p:bldP spid="1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897859" y="457200"/>
            <a:ext cx="10165976" cy="1828800"/>
          </a:xfrm>
          <a:prstGeom prst="ribbon2">
            <a:avLst/>
          </a:prstGeom>
          <a:ln w="57150">
            <a:solidFill>
              <a:srgbClr val="002060"/>
            </a:solidFill>
          </a:ln>
        </p:spPr>
        <p:style>
          <a:lnRef idx="1">
            <a:schemeClr val="accent5"/>
          </a:lnRef>
          <a:fillRef idx="3">
            <a:schemeClr val="accent5"/>
          </a:fillRef>
          <a:effectRef idx="2">
            <a:schemeClr val="accent5"/>
          </a:effectRef>
          <a:fontRef idx="minor">
            <a:schemeClr val="lt1"/>
          </a:fontRef>
        </p:style>
        <p:txBody>
          <a:bodyPr lIns="101426" tIns="50713" rIns="101426" bIns="50713" numCol="1" rtlCol="0" anchor="ctr">
            <a:prstTxWarp prst="textChevronInverted">
              <a:avLst/>
            </a:prstTxWarp>
          </a:bodyPr>
          <a:lstStyle/>
          <a:p>
            <a:pPr algn="ctr"/>
            <a:r>
              <a:rPr lang="bn-IN" sz="9795" b="1" dirty="0">
                <a:ln w="28575">
                  <a:solidFill>
                    <a:srgbClr val="FFFF0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পাঠ ঘোষনা </a:t>
            </a:r>
            <a:endParaRPr lang="en-US" sz="9795" b="1" dirty="0">
              <a:ln w="28575">
                <a:solidFill>
                  <a:srgbClr val="FFFF00"/>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sp>
        <p:nvSpPr>
          <p:cNvPr id="5" name="Rounded Rectangle 4"/>
          <p:cNvSpPr/>
          <p:nvPr/>
        </p:nvSpPr>
        <p:spPr>
          <a:xfrm>
            <a:off x="1058395" y="2971800"/>
            <a:ext cx="9893674" cy="2286000"/>
          </a:xfrm>
          <a:prstGeom prst="roundRect">
            <a:avLst/>
          </a:prstGeom>
          <a:noFill/>
          <a:ln w="38100">
            <a:noFill/>
          </a:ln>
        </p:spPr>
        <p:style>
          <a:lnRef idx="1">
            <a:schemeClr val="accent5"/>
          </a:lnRef>
          <a:fillRef idx="2">
            <a:schemeClr val="accent5"/>
          </a:fillRef>
          <a:effectRef idx="1">
            <a:schemeClr val="accent5"/>
          </a:effectRef>
          <a:fontRef idx="minor">
            <a:schemeClr val="dk1"/>
          </a:fontRef>
        </p:style>
        <p:txBody>
          <a:bodyPr lIns="101426" tIns="50713" rIns="101426" bIns="50713" numCol="1" rtlCol="0" anchor="ctr">
            <a:prstTxWarp prst="textPlain">
              <a:avLst/>
            </a:prstTxWarp>
          </a:bodyPr>
          <a:lstStyle/>
          <a:p>
            <a:pPr algn="ctr"/>
            <a:r>
              <a:rPr lang="bn-IN" sz="4412" b="1" u="sng" dirty="0">
                <a:solidFill>
                  <a:srgbClr val="0070C0"/>
                </a:solidFill>
                <a:latin typeface="NikoshBAN" pitchFamily="2" charset="0"/>
                <a:cs typeface="NikoshBAN" pitchFamily="2" charset="0"/>
              </a:rPr>
              <a:t>আজকের বিষয়ঃ-</a:t>
            </a:r>
          </a:p>
          <a:p>
            <a:pPr algn="ctr"/>
            <a:r>
              <a:rPr lang="bn-IN" sz="4412" b="1" dirty="0">
                <a:solidFill>
                  <a:srgbClr val="0070C0"/>
                </a:solidFill>
                <a:latin typeface="NikoshBAN" pitchFamily="2" charset="0"/>
                <a:cs typeface="NikoshBAN" pitchFamily="2" charset="0"/>
              </a:rPr>
              <a:t>মেমোরি ও স্টোরেজ ডিভাইস , প্রসেসর এবং আউটপুট ডিভাইস  </a:t>
            </a:r>
            <a:endParaRPr lang="en-US" sz="4412"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389459007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defined Process 3"/>
          <p:cNvSpPr/>
          <p:nvPr/>
        </p:nvSpPr>
        <p:spPr>
          <a:xfrm>
            <a:off x="3282203" y="330960"/>
            <a:ext cx="5082988" cy="1982337"/>
          </a:xfrm>
          <a:prstGeom prst="flowChartPredefinedProcess">
            <a:avLst/>
          </a:prstGeom>
          <a:blipFill>
            <a:blip r:embed="rId2"/>
            <a:tile tx="0" ty="0" sx="100000" sy="100000" flip="none" algn="tl"/>
          </a:blipFill>
          <a:ln w="38100">
            <a:solidFill>
              <a:srgbClr val="FF0000"/>
            </a:solidFill>
          </a:ln>
        </p:spPr>
        <p:style>
          <a:lnRef idx="1">
            <a:schemeClr val="accent4"/>
          </a:lnRef>
          <a:fillRef idx="2">
            <a:schemeClr val="accent4"/>
          </a:fillRef>
          <a:effectRef idx="1">
            <a:schemeClr val="accent4"/>
          </a:effectRef>
          <a:fontRef idx="minor">
            <a:schemeClr val="dk1"/>
          </a:fontRef>
        </p:style>
        <p:txBody>
          <a:bodyPr lIns="101426" tIns="50713" rIns="101426" bIns="50713" numCol="1" rtlCol="0" anchor="ctr">
            <a:prstTxWarp prst="textChevro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7324"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rPr>
              <a:t>শিখন ফল </a:t>
            </a:r>
            <a:endParaRPr lang="en-US" sz="7324" b="1" dirty="0">
              <a:ln w="11430"/>
              <a:solidFill>
                <a:srgbClr val="FFFF00"/>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2" name="TextBox 1"/>
          <p:cNvSpPr txBox="1"/>
          <p:nvPr/>
        </p:nvSpPr>
        <p:spPr>
          <a:xfrm>
            <a:off x="179294" y="2487706"/>
            <a:ext cx="11497235" cy="3025444"/>
          </a:xfrm>
          <a:prstGeom prst="rect">
            <a:avLst/>
          </a:prstGeom>
          <a:noFill/>
        </p:spPr>
        <p:txBody>
          <a:bodyPr wrap="square" rtlCol="0">
            <a:spAutoFit/>
          </a:bodyPr>
          <a:lstStyle/>
          <a:p>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শেষে</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শিক্ষার্থীরা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marL="403433" indent="-403433">
              <a:buAutoNum type="arabicPeriod"/>
            </a:pP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মেমোরি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স্টোরেজ</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ডিভাইস</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বলতে</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marL="403433" indent="-403433">
              <a:buAutoNum type="arabicPeriod"/>
            </a:pP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স্টোরেজ</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ডিভাইস</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গুরুত্ব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ব্যাখ্যা</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marL="403433" indent="-403433">
              <a:buAutoNum type="arabicPeriod"/>
            </a:pP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প্রসেসর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আউটপু</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ডিভাইসের</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গরুত্ব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বর্ণনা</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করতে</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765"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পারবে</a:t>
            </a:r>
            <a:r>
              <a:rPr lang="en-US" sz="4765"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6660630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466850" y="152400"/>
            <a:ext cx="9530603" cy="1371600"/>
          </a:xfrm>
          <a:prstGeom prst="flowChartAlternateProcess">
            <a:avLst/>
          </a:prstGeom>
          <a:ln w="38100">
            <a:solidFill>
              <a:srgbClr val="002060"/>
            </a:solidFill>
          </a:ln>
        </p:spPr>
        <p:style>
          <a:lnRef idx="0">
            <a:schemeClr val="accent5"/>
          </a:lnRef>
          <a:fillRef idx="3">
            <a:schemeClr val="accent5"/>
          </a:fillRef>
          <a:effectRef idx="3">
            <a:schemeClr val="accent5"/>
          </a:effectRef>
          <a:fontRef idx="minor">
            <a:schemeClr val="lt1"/>
          </a:fontRef>
        </p:style>
        <p:txBody>
          <a:bodyPr lIns="101426" tIns="50713" rIns="101426" bIns="50713" numCol="1" rtlCol="0" anchor="ctr">
            <a:prstTxWarp prst="textWave2">
              <a:avLst/>
            </a:prstTxWarp>
          </a:bodyPr>
          <a:lstStyle/>
          <a:p>
            <a:pPr algn="ctr"/>
            <a:r>
              <a:rPr lang="bn-IN" sz="3530" b="1" dirty="0">
                <a:solidFill>
                  <a:srgbClr val="002060"/>
                </a:solidFill>
                <a:latin typeface="NikoshBAN" pitchFamily="2" charset="0"/>
                <a:cs typeface="NikoshBAN" pitchFamily="2" charset="0"/>
              </a:rPr>
              <a:t>এক গিগা </a:t>
            </a:r>
            <a:r>
              <a:rPr lang="en-US" sz="3530" b="1" dirty="0" err="1">
                <a:solidFill>
                  <a:srgbClr val="002060"/>
                </a:solidFill>
                <a:latin typeface="NikoshBAN" panose="02000000000000000000" pitchFamily="2" charset="0"/>
                <a:cs typeface="NikoshBAN" panose="02000000000000000000" pitchFamily="2" charset="0"/>
              </a:rPr>
              <a:t>র‌্যামে</a:t>
            </a:r>
            <a:r>
              <a:rPr lang="en-US" sz="3530" b="1" dirty="0">
                <a:solidFill>
                  <a:srgbClr val="002060"/>
                </a:solidFill>
                <a:latin typeface="NikoshBAN" panose="02000000000000000000" pitchFamily="2" charset="0"/>
                <a:cs typeface="NikoshBAN" panose="02000000000000000000" pitchFamily="2" charset="0"/>
              </a:rPr>
              <a:t> </a:t>
            </a:r>
            <a:r>
              <a:rPr lang="bn-IN" sz="3530" b="1" dirty="0">
                <a:solidFill>
                  <a:srgbClr val="002060"/>
                </a:solidFill>
                <a:latin typeface="NikoshBAN" pitchFamily="2" charset="0"/>
                <a:cs typeface="NikoshBAN" pitchFamily="2" charset="0"/>
              </a:rPr>
              <a:t>দশ লক্ষ শব্দের সমান শব্দ রাখা যায়  । </a:t>
            </a:r>
            <a:r>
              <a:rPr lang="bn-IN" sz="8030" b="1" dirty="0">
                <a:solidFill>
                  <a:srgbClr val="002060"/>
                </a:solidFill>
                <a:latin typeface="NikoshBAN" pitchFamily="2" charset="0"/>
                <a:cs typeface="NikoshBAN" pitchFamily="2" charset="0"/>
              </a:rPr>
              <a:t> </a:t>
            </a:r>
            <a:endParaRPr lang="en-US" sz="8030" b="1" dirty="0">
              <a:solidFill>
                <a:srgbClr val="002060"/>
              </a:solidFill>
              <a:latin typeface="NikoshBAN" pitchFamily="2" charset="0"/>
              <a:cs typeface="NikoshBAN" pitchFamily="2" charset="0"/>
            </a:endParaRPr>
          </a:p>
        </p:txBody>
      </p:sp>
      <p:pic>
        <p:nvPicPr>
          <p:cNvPr id="1026" name="Picture 2" descr="C:\Users\DOEL\Desktop\RA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012" y="1828800"/>
            <a:ext cx="462915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EL\Desktop\ram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1373" y="1837899"/>
            <a:ext cx="4561075" cy="35723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EL\Desktop\ram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3012" y="1837899"/>
            <a:ext cx="4629150" cy="35723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OEL\Desktop\ram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1373" y="1824252"/>
            <a:ext cx="4561075" cy="3605284"/>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3327588" y="5990492"/>
            <a:ext cx="5400675" cy="838200"/>
          </a:xfrm>
          <a:prstGeom prst="roundRect">
            <a:avLst/>
          </a:prstGeom>
          <a:ln w="38100">
            <a:solidFill>
              <a:srgbClr val="FF0000"/>
            </a:solidFill>
          </a:ln>
        </p:spPr>
        <p:style>
          <a:lnRef idx="0">
            <a:schemeClr val="accent2"/>
          </a:lnRef>
          <a:fillRef idx="3">
            <a:schemeClr val="accent2"/>
          </a:fillRef>
          <a:effectRef idx="3">
            <a:schemeClr val="accent2"/>
          </a:effectRef>
          <a:fontRef idx="minor">
            <a:schemeClr val="lt1"/>
          </a:fontRef>
        </p:style>
        <p:txBody>
          <a:bodyPr lIns="101426" tIns="50713" rIns="101426" bIns="50713" numCol="1" rtlCol="0" anchor="ctr">
            <a:prstTxWarp prst="textCanDown">
              <a:avLst/>
            </a:prstTxWarp>
          </a:bodyPr>
          <a:lstStyle/>
          <a:p>
            <a:pPr algn="ctr"/>
            <a:r>
              <a:rPr lang="en-US" sz="7324" b="1" dirty="0" err="1">
                <a:solidFill>
                  <a:srgbClr val="002060"/>
                </a:solidFill>
                <a:latin typeface="NikoshBAN" panose="02000000000000000000" pitchFamily="2" charset="0"/>
                <a:cs typeface="NikoshBAN" panose="02000000000000000000" pitchFamily="2" charset="0"/>
              </a:rPr>
              <a:t>র‌্যাম</a:t>
            </a:r>
            <a:r>
              <a:rPr lang="en-US" sz="7324" b="1" dirty="0">
                <a:solidFill>
                  <a:srgbClr val="002060"/>
                </a:solidFill>
                <a:latin typeface="NikoshBAN" pitchFamily="2" charset="0"/>
                <a:cs typeface="NikoshBAN" pitchFamily="2" charset="0"/>
              </a:rPr>
              <a:t>(</a:t>
            </a:r>
            <a:r>
              <a:rPr lang="en-US" sz="5294" b="1" dirty="0">
                <a:solidFill>
                  <a:srgbClr val="002060"/>
                </a:solidFill>
                <a:latin typeface="NikoshBAN" pitchFamily="2" charset="0"/>
                <a:cs typeface="NikoshBAN" pitchFamily="2" charset="0"/>
              </a:rPr>
              <a:t>RAM</a:t>
            </a:r>
            <a:r>
              <a:rPr lang="en-US" sz="7324" b="1" dirty="0">
                <a:solidFill>
                  <a:srgbClr val="002060"/>
                </a:solidFill>
                <a:latin typeface="NikoshBAN" pitchFamily="2" charset="0"/>
                <a:cs typeface="NikoshBAN" pitchFamily="2" charset="0"/>
              </a:rPr>
              <a:t>)</a:t>
            </a:r>
            <a:r>
              <a:rPr lang="bn-IN" sz="7324" b="1" dirty="0">
                <a:solidFill>
                  <a:srgbClr val="002060"/>
                </a:solidFill>
                <a:latin typeface="NikoshBAN" pitchFamily="2" charset="0"/>
                <a:cs typeface="NikoshBAN" pitchFamily="2" charset="0"/>
              </a:rPr>
              <a:t> </a:t>
            </a:r>
            <a:endParaRPr lang="en-US" sz="7324" b="1" dirty="0">
              <a:solidFill>
                <a:srgbClr val="002060"/>
              </a:solidFill>
              <a:latin typeface="NikoshBAN" pitchFamily="2" charset="0"/>
              <a:cs typeface="NikoshBAN" pitchFamily="2" charset="0"/>
            </a:endParaRPr>
          </a:p>
        </p:txBody>
      </p:sp>
      <p:cxnSp>
        <p:nvCxnSpPr>
          <p:cNvPr id="6" name="Straight Arrow Connector 5"/>
          <p:cNvCxnSpPr/>
          <p:nvPr/>
        </p:nvCxnSpPr>
        <p:spPr>
          <a:xfrm flipH="1" flipV="1">
            <a:off x="4072232" y="5410200"/>
            <a:ext cx="1955694" cy="58029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 idx="0"/>
          </p:cNvCxnSpPr>
          <p:nvPr/>
        </p:nvCxnSpPr>
        <p:spPr>
          <a:xfrm flipV="1">
            <a:off x="6027925" y="5293848"/>
            <a:ext cx="1338823" cy="69664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010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par>
                                <p:cTn id="11" presetID="3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p:cTn id="13" dur="1000" fill="hold"/>
                                        <p:tgtEl>
                                          <p:spTgt spid="1027"/>
                                        </p:tgtEl>
                                        <p:attrNameLst>
                                          <p:attrName>ppt_w</p:attrName>
                                        </p:attrNameLst>
                                      </p:cBhvr>
                                      <p:tavLst>
                                        <p:tav tm="0">
                                          <p:val>
                                            <p:fltVal val="0"/>
                                          </p:val>
                                        </p:tav>
                                        <p:tav tm="100000">
                                          <p:val>
                                            <p:strVal val="#ppt_w"/>
                                          </p:val>
                                        </p:tav>
                                      </p:tavLst>
                                    </p:anim>
                                    <p:anim calcmode="lin" valueType="num">
                                      <p:cBhvr>
                                        <p:cTn id="14" dur="1000" fill="hold"/>
                                        <p:tgtEl>
                                          <p:spTgt spid="1027"/>
                                        </p:tgtEl>
                                        <p:attrNameLst>
                                          <p:attrName>ppt_h</p:attrName>
                                        </p:attrNameLst>
                                      </p:cBhvr>
                                      <p:tavLst>
                                        <p:tav tm="0">
                                          <p:val>
                                            <p:fltVal val="0"/>
                                          </p:val>
                                        </p:tav>
                                        <p:tav tm="100000">
                                          <p:val>
                                            <p:strVal val="#ppt_h"/>
                                          </p:val>
                                        </p:tav>
                                      </p:tavLst>
                                    </p:anim>
                                    <p:anim calcmode="lin" valueType="num">
                                      <p:cBhvr>
                                        <p:cTn id="15" dur="1000" fill="hold"/>
                                        <p:tgtEl>
                                          <p:spTgt spid="1027"/>
                                        </p:tgtEl>
                                        <p:attrNameLst>
                                          <p:attrName>style.rotation</p:attrName>
                                        </p:attrNameLst>
                                      </p:cBhvr>
                                      <p:tavLst>
                                        <p:tav tm="0">
                                          <p:val>
                                            <p:fltVal val="90"/>
                                          </p:val>
                                        </p:tav>
                                        <p:tav tm="100000">
                                          <p:val>
                                            <p:fltVal val="0"/>
                                          </p:val>
                                        </p:tav>
                                      </p:tavLst>
                                    </p:anim>
                                    <p:animEffect transition="in" filter="fade">
                                      <p:cBhvr>
                                        <p:cTn id="16" dur="1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p:cTn id="21" dur="1000" fill="hold"/>
                                        <p:tgtEl>
                                          <p:spTgt spid="1028"/>
                                        </p:tgtEl>
                                        <p:attrNameLst>
                                          <p:attrName>ppt_w</p:attrName>
                                        </p:attrNameLst>
                                      </p:cBhvr>
                                      <p:tavLst>
                                        <p:tav tm="0">
                                          <p:val>
                                            <p:fltVal val="0"/>
                                          </p:val>
                                        </p:tav>
                                        <p:tav tm="100000">
                                          <p:val>
                                            <p:strVal val="#ppt_w"/>
                                          </p:val>
                                        </p:tav>
                                      </p:tavLst>
                                    </p:anim>
                                    <p:anim calcmode="lin" valueType="num">
                                      <p:cBhvr>
                                        <p:cTn id="22" dur="1000" fill="hold"/>
                                        <p:tgtEl>
                                          <p:spTgt spid="1028"/>
                                        </p:tgtEl>
                                        <p:attrNameLst>
                                          <p:attrName>ppt_h</p:attrName>
                                        </p:attrNameLst>
                                      </p:cBhvr>
                                      <p:tavLst>
                                        <p:tav tm="0">
                                          <p:val>
                                            <p:fltVal val="0"/>
                                          </p:val>
                                        </p:tav>
                                        <p:tav tm="100000">
                                          <p:val>
                                            <p:strVal val="#ppt_h"/>
                                          </p:val>
                                        </p:tav>
                                      </p:tavLst>
                                    </p:anim>
                                    <p:anim calcmode="lin" valueType="num">
                                      <p:cBhvr>
                                        <p:cTn id="23" dur="1000" fill="hold"/>
                                        <p:tgtEl>
                                          <p:spTgt spid="1028"/>
                                        </p:tgtEl>
                                        <p:attrNameLst>
                                          <p:attrName>style.rotation</p:attrName>
                                        </p:attrNameLst>
                                      </p:cBhvr>
                                      <p:tavLst>
                                        <p:tav tm="0">
                                          <p:val>
                                            <p:fltVal val="90"/>
                                          </p:val>
                                        </p:tav>
                                        <p:tav tm="100000">
                                          <p:val>
                                            <p:fltVal val="0"/>
                                          </p:val>
                                        </p:tav>
                                      </p:tavLst>
                                    </p:anim>
                                    <p:animEffect transition="in" filter="fade">
                                      <p:cBhvr>
                                        <p:cTn id="24" dur="1000"/>
                                        <p:tgtEl>
                                          <p:spTgt spid="1028"/>
                                        </p:tgtEl>
                                      </p:cBhvr>
                                    </p:animEffect>
                                  </p:childTnLst>
                                </p:cTn>
                              </p:par>
                              <p:par>
                                <p:cTn id="25" presetID="31" presetClass="entr" presetSubtype="0" fill="hold" nodeType="withEffect">
                                  <p:stCondLst>
                                    <p:cond delay="0"/>
                                  </p:stCondLst>
                                  <p:childTnLst>
                                    <p:set>
                                      <p:cBhvr>
                                        <p:cTn id="26" dur="1" fill="hold">
                                          <p:stCondLst>
                                            <p:cond delay="0"/>
                                          </p:stCondLst>
                                        </p:cTn>
                                        <p:tgtEl>
                                          <p:spTgt spid="1029"/>
                                        </p:tgtEl>
                                        <p:attrNameLst>
                                          <p:attrName>style.visibility</p:attrName>
                                        </p:attrNameLst>
                                      </p:cBhvr>
                                      <p:to>
                                        <p:strVal val="visible"/>
                                      </p:to>
                                    </p:set>
                                    <p:anim calcmode="lin" valueType="num">
                                      <p:cBhvr>
                                        <p:cTn id="27" dur="1000" fill="hold"/>
                                        <p:tgtEl>
                                          <p:spTgt spid="1029"/>
                                        </p:tgtEl>
                                        <p:attrNameLst>
                                          <p:attrName>ppt_w</p:attrName>
                                        </p:attrNameLst>
                                      </p:cBhvr>
                                      <p:tavLst>
                                        <p:tav tm="0">
                                          <p:val>
                                            <p:fltVal val="0"/>
                                          </p:val>
                                        </p:tav>
                                        <p:tav tm="100000">
                                          <p:val>
                                            <p:strVal val="#ppt_w"/>
                                          </p:val>
                                        </p:tav>
                                      </p:tavLst>
                                    </p:anim>
                                    <p:anim calcmode="lin" valueType="num">
                                      <p:cBhvr>
                                        <p:cTn id="28" dur="1000" fill="hold"/>
                                        <p:tgtEl>
                                          <p:spTgt spid="1029"/>
                                        </p:tgtEl>
                                        <p:attrNameLst>
                                          <p:attrName>ppt_h</p:attrName>
                                        </p:attrNameLst>
                                      </p:cBhvr>
                                      <p:tavLst>
                                        <p:tav tm="0">
                                          <p:val>
                                            <p:fltVal val="0"/>
                                          </p:val>
                                        </p:tav>
                                        <p:tav tm="100000">
                                          <p:val>
                                            <p:strVal val="#ppt_h"/>
                                          </p:val>
                                        </p:tav>
                                      </p:tavLst>
                                    </p:anim>
                                    <p:anim calcmode="lin" valueType="num">
                                      <p:cBhvr>
                                        <p:cTn id="29" dur="1000" fill="hold"/>
                                        <p:tgtEl>
                                          <p:spTgt spid="1029"/>
                                        </p:tgtEl>
                                        <p:attrNameLst>
                                          <p:attrName>style.rotation</p:attrName>
                                        </p:attrNameLst>
                                      </p:cBhvr>
                                      <p:tavLst>
                                        <p:tav tm="0">
                                          <p:val>
                                            <p:fltVal val="90"/>
                                          </p:val>
                                        </p:tav>
                                        <p:tav tm="100000">
                                          <p:val>
                                            <p:fltVal val="0"/>
                                          </p:val>
                                        </p:tav>
                                      </p:tavLst>
                                    </p:anim>
                                    <p:animEffect transition="in" filter="fade">
                                      <p:cBhvr>
                                        <p:cTn id="30" dur="1000"/>
                                        <p:tgtEl>
                                          <p:spTgt spid="102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53" presetClass="entr" presetSubtype="16"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arn(inVertical)">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grpId="0" nodeType="clickEffect">
                                  <p:stCondLst>
                                    <p:cond delay="0"/>
                                  </p:stCondLst>
                                  <p:iterate type="lt">
                                    <p:tmPct val="10000"/>
                                  </p:iterate>
                                  <p:childTnLst>
                                    <p:set>
                                      <p:cBhvr>
                                        <p:cTn id="51" dur="1" fill="hold">
                                          <p:stCondLst>
                                            <p:cond delay="0"/>
                                          </p:stCondLst>
                                        </p:cTn>
                                        <p:tgtEl>
                                          <p:spTgt spid="4"/>
                                        </p:tgtEl>
                                        <p:attrNameLst>
                                          <p:attrName>style.visibility</p:attrName>
                                        </p:attrNameLst>
                                      </p:cBhvr>
                                      <p:to>
                                        <p:strVal val="visible"/>
                                      </p:to>
                                    </p:set>
                                    <p:anim by="(-#ppt_w*2)" calcmode="lin" valueType="num">
                                      <p:cBhvr rctx="PPT">
                                        <p:cTn id="52" dur="500" autoRev="1" fill="hold">
                                          <p:stCondLst>
                                            <p:cond delay="0"/>
                                          </p:stCondLst>
                                        </p:cTn>
                                        <p:tgtEl>
                                          <p:spTgt spid="4"/>
                                        </p:tgtEl>
                                        <p:attrNameLst>
                                          <p:attrName>ppt_w</p:attrName>
                                        </p:attrNameLst>
                                      </p:cBhvr>
                                    </p:anim>
                                    <p:anim by="(#ppt_w*0.50)" calcmode="lin" valueType="num">
                                      <p:cBhvr>
                                        <p:cTn id="53" dur="500" decel="50000" autoRev="1" fill="hold">
                                          <p:stCondLst>
                                            <p:cond delay="0"/>
                                          </p:stCondLst>
                                        </p:cTn>
                                        <p:tgtEl>
                                          <p:spTgt spid="4"/>
                                        </p:tgtEl>
                                        <p:attrNameLst>
                                          <p:attrName>ppt_x</p:attrName>
                                        </p:attrNameLst>
                                      </p:cBhvr>
                                    </p:anim>
                                    <p:anim from="(-#ppt_h/2)" to="(#ppt_y)" calcmode="lin" valueType="num">
                                      <p:cBhvr>
                                        <p:cTn id="54" dur="1000" fill="hold">
                                          <p:stCondLst>
                                            <p:cond delay="0"/>
                                          </p:stCondLst>
                                        </p:cTn>
                                        <p:tgtEl>
                                          <p:spTgt spid="4"/>
                                        </p:tgtEl>
                                        <p:attrNameLst>
                                          <p:attrName>ppt_y</p:attrName>
                                        </p:attrNameLst>
                                      </p:cBhvr>
                                    </p:anim>
                                    <p:animRot by="21600000">
                                      <p:cBhvr>
                                        <p:cTn id="55"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OEL\Desktop\har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1974" y="3124200"/>
            <a:ext cx="2864006" cy="2514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OEL\Desktop\har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5981" y="457200"/>
            <a:ext cx="3721473"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DOEL\Desktop\hard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478" y="457200"/>
            <a:ext cx="3580496"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4616825" y="152399"/>
            <a:ext cx="2840690" cy="1173139"/>
          </a:xfrm>
          <a:prstGeom prst="ellipse">
            <a:avLst/>
          </a:prstGeom>
          <a:solidFill>
            <a:srgbClr val="00B05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3530" b="1" dirty="0">
                <a:solidFill>
                  <a:srgbClr val="002060"/>
                </a:solidFill>
                <a:latin typeface="NikoshBAN" pitchFamily="2" charset="0"/>
                <a:cs typeface="NikoshBAN" pitchFamily="2" charset="0"/>
              </a:rPr>
              <a:t>হার্ড ডিস্ক </a:t>
            </a:r>
            <a:endParaRPr lang="en-US" sz="3530" b="1" dirty="0">
              <a:solidFill>
                <a:srgbClr val="002060"/>
              </a:solidFill>
              <a:latin typeface="NikoshBAN" pitchFamily="2" charset="0"/>
              <a:cs typeface="NikoshBAN" pitchFamily="2" charset="0"/>
            </a:endParaRPr>
          </a:p>
        </p:txBody>
      </p:sp>
      <p:cxnSp>
        <p:nvCxnSpPr>
          <p:cNvPr id="6" name="Straight Arrow Connector 5"/>
          <p:cNvCxnSpPr/>
          <p:nvPr/>
        </p:nvCxnSpPr>
        <p:spPr>
          <a:xfrm flipH="1">
            <a:off x="5843976" y="1325538"/>
            <a:ext cx="198469" cy="202726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p:cNvCxnSpPr>
          <p:nvPr/>
        </p:nvCxnSpPr>
        <p:spPr>
          <a:xfrm>
            <a:off x="6037170" y="1325540"/>
            <a:ext cx="1420346" cy="60960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4"/>
          </p:cNvCxnSpPr>
          <p:nvPr/>
        </p:nvCxnSpPr>
        <p:spPr>
          <a:xfrm flipH="1">
            <a:off x="3645278" y="1325540"/>
            <a:ext cx="2391891" cy="8080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15471" y="5791200"/>
            <a:ext cx="11161059"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426" tIns="50713" rIns="101426" bIns="50713" rtlCol="0" anchor="ctr"/>
          <a:lstStyle/>
          <a:p>
            <a:pPr algn="ctr"/>
            <a:r>
              <a:rPr lang="bn-IN" sz="3971" b="1" dirty="0">
                <a:solidFill>
                  <a:srgbClr val="002060"/>
                </a:solidFill>
                <a:latin typeface="NikoshBAN" pitchFamily="2" charset="0"/>
                <a:cs typeface="NikoshBAN" pitchFamily="2" charset="0"/>
              </a:rPr>
              <a:t>হার্ড ড্রাইভের ডিস্কটি প্রতি মিনিটে ৫৪০০ থেকে ৭২০০ বার ঘু</a:t>
            </a:r>
            <a:r>
              <a:rPr lang="en-US" sz="3971" b="1" dirty="0">
                <a:solidFill>
                  <a:srgbClr val="002060"/>
                </a:solidFill>
                <a:latin typeface="NikoshBAN" pitchFamily="2" charset="0"/>
                <a:cs typeface="NikoshBAN" pitchFamily="2" charset="0"/>
              </a:rPr>
              <a:t>র</a:t>
            </a:r>
            <a:r>
              <a:rPr lang="bn-IN" sz="3971" b="1" dirty="0">
                <a:solidFill>
                  <a:srgbClr val="002060"/>
                </a:solidFill>
                <a:latin typeface="NikoshBAN" pitchFamily="2" charset="0"/>
                <a:cs typeface="NikoshBAN" pitchFamily="2" charset="0"/>
              </a:rPr>
              <a:t>তে থাকে </a:t>
            </a:r>
            <a:endParaRPr lang="en-US" sz="3971" b="1"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4594581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051"/>
                                        </p:tgtEl>
                                        <p:attrNameLst>
                                          <p:attrName>style.visibility</p:attrName>
                                        </p:attrNameLst>
                                      </p:cBhvr>
                                      <p:to>
                                        <p:strVal val="visible"/>
                                      </p:to>
                                    </p:set>
                                    <p:anim calcmode="lin" valueType="num">
                                      <p:cBhvr>
                                        <p:cTn id="15" dur="500" fill="hold"/>
                                        <p:tgtEl>
                                          <p:spTgt spid="2051"/>
                                        </p:tgtEl>
                                        <p:attrNameLst>
                                          <p:attrName>ppt_w</p:attrName>
                                        </p:attrNameLst>
                                      </p:cBhvr>
                                      <p:tavLst>
                                        <p:tav tm="0">
                                          <p:val>
                                            <p:fltVal val="0"/>
                                          </p:val>
                                        </p:tav>
                                        <p:tav tm="100000">
                                          <p:val>
                                            <p:strVal val="#ppt_w"/>
                                          </p:val>
                                        </p:tav>
                                      </p:tavLst>
                                    </p:anim>
                                    <p:anim calcmode="lin" valueType="num">
                                      <p:cBhvr>
                                        <p:cTn id="16" dur="500" fill="hold"/>
                                        <p:tgtEl>
                                          <p:spTgt spid="2051"/>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fltVal val="0"/>
                                          </p:val>
                                        </p:tav>
                                        <p:tav tm="100000">
                                          <p:val>
                                            <p:strVal val="#ppt_w"/>
                                          </p:val>
                                        </p:tav>
                                      </p:tavLst>
                                    </p:anim>
                                    <p:anim calcmode="lin" valueType="num">
                                      <p:cBhvr>
                                        <p:cTn id="27" dur="1000" fill="hold"/>
                                        <p:tgtEl>
                                          <p:spTgt spid="11"/>
                                        </p:tgtEl>
                                        <p:attrNameLst>
                                          <p:attrName>ppt_h</p:attrName>
                                        </p:attrNameLst>
                                      </p:cBhvr>
                                      <p:tavLst>
                                        <p:tav tm="0">
                                          <p:val>
                                            <p:fltVal val="0"/>
                                          </p:val>
                                        </p:tav>
                                        <p:tav tm="100000">
                                          <p:val>
                                            <p:strVal val="#ppt_h"/>
                                          </p:val>
                                        </p:tav>
                                      </p:tavLst>
                                    </p:anim>
                                    <p:anim calcmode="lin" valueType="num">
                                      <p:cBhvr>
                                        <p:cTn id="28" dur="1000" fill="hold"/>
                                        <p:tgtEl>
                                          <p:spTgt spid="11"/>
                                        </p:tgtEl>
                                        <p:attrNameLst>
                                          <p:attrName>style.rotation</p:attrName>
                                        </p:attrNameLst>
                                      </p:cBhvr>
                                      <p:tavLst>
                                        <p:tav tm="0">
                                          <p:val>
                                            <p:fltVal val="90"/>
                                          </p:val>
                                        </p:tav>
                                        <p:tav tm="100000">
                                          <p:val>
                                            <p:fltVal val="0"/>
                                          </p:val>
                                        </p:tav>
                                      </p:tavLst>
                                    </p:anim>
                                    <p:animEffect transition="in" filter="fade">
                                      <p:cBhvr>
                                        <p:cTn id="29" dur="1000"/>
                                        <p:tgtEl>
                                          <p:spTgt spid="11"/>
                                        </p:tgtEl>
                                      </p:cBhvr>
                                    </p:animEffect>
                                  </p:childTnLst>
                                </p:cTn>
                              </p:par>
                              <p:par>
                                <p:cTn id="30" presetID="31" presetClass="entr" presetSubtype="0"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par>
                                <p:cTn id="36" presetID="31"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fltVal val="0"/>
                                          </p:val>
                                        </p:tav>
                                        <p:tav tm="100000">
                                          <p:val>
                                            <p:strVal val="#ppt_w"/>
                                          </p:val>
                                        </p:tav>
                                      </p:tavLst>
                                    </p:anim>
                                    <p:anim calcmode="lin" valueType="num">
                                      <p:cBhvr>
                                        <p:cTn id="39" dur="1000" fill="hold"/>
                                        <p:tgtEl>
                                          <p:spTgt spid="10"/>
                                        </p:tgtEl>
                                        <p:attrNameLst>
                                          <p:attrName>ppt_h</p:attrName>
                                        </p:attrNameLst>
                                      </p:cBhvr>
                                      <p:tavLst>
                                        <p:tav tm="0">
                                          <p:val>
                                            <p:fltVal val="0"/>
                                          </p:val>
                                        </p:tav>
                                        <p:tav tm="100000">
                                          <p:val>
                                            <p:strVal val="#ppt_h"/>
                                          </p:val>
                                        </p:tav>
                                      </p:tavLst>
                                    </p:anim>
                                    <p:anim calcmode="lin" valueType="num">
                                      <p:cBhvr>
                                        <p:cTn id="40" dur="1000" fill="hold"/>
                                        <p:tgtEl>
                                          <p:spTgt spid="10"/>
                                        </p:tgtEl>
                                        <p:attrNameLst>
                                          <p:attrName>style.rotation</p:attrName>
                                        </p:attrNameLst>
                                      </p:cBhvr>
                                      <p:tavLst>
                                        <p:tav tm="0">
                                          <p:val>
                                            <p:fltVal val="90"/>
                                          </p:val>
                                        </p:tav>
                                        <p:tav tm="100000">
                                          <p:val>
                                            <p:fltVal val="0"/>
                                          </p:val>
                                        </p:tav>
                                      </p:tavLst>
                                    </p:anim>
                                    <p:animEffect transition="in" filter="fade">
                                      <p:cBhvr>
                                        <p:cTn id="41" dur="1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17"/>
                                        </p:tgtEl>
                                        <p:attrNameLst>
                                          <p:attrName>ppt_y</p:attrName>
                                        </p:attrNameLst>
                                      </p:cBhvr>
                                      <p:tavLst>
                                        <p:tav tm="0">
                                          <p:val>
                                            <p:strVal val="#ppt_y"/>
                                          </p:val>
                                        </p:tav>
                                        <p:tav tm="100000">
                                          <p:val>
                                            <p:strVal val="#ppt_y"/>
                                          </p:val>
                                        </p:tav>
                                      </p:tavLst>
                                    </p:anim>
                                    <p:anim calcmode="lin" valueType="num">
                                      <p:cBhvr>
                                        <p:cTn id="48"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ASHFE</dc:creator>
  <cp:lastModifiedBy>Lm Ashab Uddin Ridoy</cp:lastModifiedBy>
  <cp:revision>3</cp:revision>
  <dcterms:created xsi:type="dcterms:W3CDTF">2019-06-29T15:51:55Z</dcterms:created>
  <dcterms:modified xsi:type="dcterms:W3CDTF">2020-05-29T05:38:48Z</dcterms:modified>
</cp:coreProperties>
</file>