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4C6D8E-4338-4AF7-9E40-AEE2F3663409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679DB-A6BE-47B8-993E-A35D3CE2D9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4C6D8E-4338-4AF7-9E40-AEE2F3663409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679DB-A6BE-47B8-993E-A35D3CE2D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4C6D8E-4338-4AF7-9E40-AEE2F3663409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679DB-A6BE-47B8-993E-A35D3CE2D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4C6D8E-4338-4AF7-9E40-AEE2F3663409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679DB-A6BE-47B8-993E-A35D3CE2D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4C6D8E-4338-4AF7-9E40-AEE2F3663409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679DB-A6BE-47B8-993E-A35D3CE2D9E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4C6D8E-4338-4AF7-9E40-AEE2F3663409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679DB-A6BE-47B8-993E-A35D3CE2D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4C6D8E-4338-4AF7-9E40-AEE2F3663409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679DB-A6BE-47B8-993E-A35D3CE2D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4C6D8E-4338-4AF7-9E40-AEE2F3663409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679DB-A6BE-47B8-993E-A35D3CE2D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4C6D8E-4338-4AF7-9E40-AEE2F3663409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679DB-A6BE-47B8-993E-A35D3CE2D9E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4C6D8E-4338-4AF7-9E40-AEE2F3663409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679DB-A6BE-47B8-993E-A35D3CE2D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4C6D8E-4338-4AF7-9E40-AEE2F3663409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679DB-A6BE-47B8-993E-A35D3CE2D9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B4C6D8E-4338-4AF7-9E40-AEE2F3663409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1679DB-A6BE-47B8-993E-A35D3CE2D9E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469428"/>
            <a:ext cx="54521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800" b="1" dirty="0">
                <a:solidFill>
                  <a:srgbClr val="C00000"/>
                </a:solidFill>
              </a:rPr>
              <a:t>নাগরিক সমস্যা ও আমাদের করণীয়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1295400"/>
            <a:ext cx="28312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000" b="1" dirty="0">
                <a:solidFill>
                  <a:srgbClr val="C00000"/>
                </a:solidFill>
              </a:rPr>
              <a:t>আজকের আলোচ্য বিষয়ঃ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50424" y="1233845"/>
            <a:ext cx="403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প্রতিবদ্ধিতা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 Handicapped)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62400" y="3272556"/>
            <a:ext cx="4572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s-IN" sz="2000" b="1" dirty="0">
                <a:solidFill>
                  <a:srgbClr val="C00000"/>
                </a:solidFill>
              </a:rPr>
              <a:t>ক্লাস উপস্থাপনায়ঃ মোঃ হাসান তারেক, প্রভাষক, রাষ্ট্রবিজ্ঞান </a:t>
            </a:r>
            <a:r>
              <a:rPr lang="as-IN" sz="2000" b="1" dirty="0" smtClean="0">
                <a:solidFill>
                  <a:srgbClr val="C00000"/>
                </a:solidFill>
              </a:rPr>
              <a:t>বিভাগ</a:t>
            </a:r>
            <a:r>
              <a:rPr lang="en-US" sz="2000" b="1" dirty="0">
                <a:solidFill>
                  <a:srgbClr val="C00000"/>
                </a:solidFill>
              </a:rPr>
              <a:t>,</a:t>
            </a:r>
            <a:r>
              <a:rPr lang="as-IN" dirty="0" smtClean="0"/>
              <a:t> </a:t>
            </a:r>
            <a:r>
              <a:rPr lang="as-IN" dirty="0"/>
              <a:t>   </a:t>
            </a:r>
          </a:p>
          <a:p>
            <a:r>
              <a:rPr lang="as-IN" dirty="0" smtClean="0"/>
              <a:t> </a:t>
            </a:r>
            <a:r>
              <a:rPr lang="as-IN" dirty="0"/>
              <a:t>  </a:t>
            </a:r>
          </a:p>
        </p:txBody>
      </p:sp>
      <p:pic>
        <p:nvPicPr>
          <p:cNvPr id="1026" name="Picture 2" descr="H:\13.09.2018\College\Editorial 9\Pi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977" y="1905248"/>
            <a:ext cx="2400398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62400" y="3857331"/>
            <a:ext cx="31774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C00000"/>
                </a:solidFill>
              </a:rPr>
              <a:t>ডক্টর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মালিকা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কলেজ</a:t>
            </a:r>
            <a:r>
              <a:rPr lang="en-US" sz="2000" b="1" dirty="0">
                <a:solidFill>
                  <a:srgbClr val="C00000"/>
                </a:solidFill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</a:rPr>
              <a:t>ঢাকা</a:t>
            </a:r>
            <a:r>
              <a:rPr lang="en-US" sz="2000" b="1" dirty="0">
                <a:solidFill>
                  <a:srgbClr val="C00000"/>
                </a:solidFill>
              </a:rPr>
              <a:t>। 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4555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H:\13.09.2018\Class\Honors\special-needs-children-or-handicapped-children-vector-1364685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81400"/>
            <a:ext cx="38100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618" y="3962400"/>
            <a:ext cx="4419600" cy="285093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113427" y="152400"/>
            <a:ext cx="38012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400" b="1" dirty="0" smtClean="0">
                <a:solidFill>
                  <a:srgbClr val="C00000"/>
                </a:solidFill>
              </a:rPr>
              <a:t>প্রতিবদ্ধিতা</a:t>
            </a:r>
            <a:r>
              <a:rPr lang="en-US" sz="2400" b="1" dirty="0" smtClean="0">
                <a:solidFill>
                  <a:srgbClr val="C00000"/>
                </a:solidFill>
              </a:rPr>
              <a:t> ( Handicapped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838200"/>
            <a:ext cx="7696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প্রচলিত ধারণা অনুযায়ী প্রতিবন্ধী বলতে কেবল বিকলাঙ্গ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,</a:t>
            </a:r>
            <a:r>
              <a:rPr lang="bn-IN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পঙ্গু ও শারীরিকভাবে অক্ষম লোকদের বুঝায়। 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bn-IN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তবে </a:t>
            </a:r>
            <a:r>
              <a:rPr lang="bn-IN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আধুনিককালে এ ধারণার সম্প্রসারণ ঘটেছে। </a:t>
            </a:r>
            <a:r>
              <a:rPr lang="bn-IN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এখন </a:t>
            </a:r>
            <a:r>
              <a:rPr lang="bn-IN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প্রতিবন্ধী বলতে সেসব লোকদের বোঝায় যারা শারীরিক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bn-IN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মানসিক কিংবা আর্থসামাজিক অক্ষমতা বা অক্ষমতার কারনে স্বাবলম্বী ও সম্মানজনক জীবনযাপন করতে পারেনা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9163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600200"/>
            <a:ext cx="3733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0" y="381000"/>
            <a:ext cx="198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b="1" dirty="0">
                <a:solidFill>
                  <a:srgbClr val="C00000"/>
                </a:solidFill>
              </a:rPr>
              <a:t>প্রকারভেদঃ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00115" y="1682234"/>
            <a:ext cx="14295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000" b="1" dirty="0"/>
              <a:t>প্রতিবদ্ধিতা</a:t>
            </a:r>
            <a:endParaRPr lang="en-US" sz="2000" b="1" dirty="0"/>
          </a:p>
        </p:txBody>
      </p:sp>
      <p:sp>
        <p:nvSpPr>
          <p:cNvPr id="7" name="Down Arrow 6"/>
          <p:cNvSpPr/>
          <p:nvPr/>
        </p:nvSpPr>
        <p:spPr>
          <a:xfrm>
            <a:off x="3023754" y="2133600"/>
            <a:ext cx="5334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248400" y="2151617"/>
            <a:ext cx="533400" cy="7439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675300" y="2939534"/>
            <a:ext cx="17526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981572" y="3044279"/>
            <a:ext cx="11400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000" b="1" dirty="0" smtClean="0"/>
              <a:t>জন্মগত</a:t>
            </a:r>
            <a:r>
              <a:rPr lang="en-US" sz="2000" b="1" dirty="0" smtClean="0"/>
              <a:t>  </a:t>
            </a:r>
            <a:endParaRPr lang="en-US" sz="20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5867398" y="2939534"/>
            <a:ext cx="1808019" cy="60959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371270" y="3060504"/>
            <a:ext cx="8915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000" b="1" dirty="0"/>
              <a:t>অর্জিত</a:t>
            </a:r>
            <a:endParaRPr lang="en-US" sz="20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2675300" y="4585855"/>
            <a:ext cx="20955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বুদ্ধিপ্রতিবন্ধী 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67398" y="4585855"/>
            <a:ext cx="237077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দৃষ্টিপ্রতিবন্ধী 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655891" y="5559137"/>
            <a:ext cx="259080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মানসিক প্রতিবন্ধী 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816719" y="5559137"/>
            <a:ext cx="2514598" cy="5195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শারীরিক প্রতিবন্ধী 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H:\13.09.2018\Class\Honors\download (1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57934"/>
            <a:ext cx="2655891" cy="1122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444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28600"/>
            <a:ext cx="289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b="1" dirty="0"/>
              <a:t>প্রতিবদ্ধিতার কারণঃ </a:t>
            </a:r>
            <a:endParaRPr lang="en-US" sz="2400" b="1" dirty="0"/>
          </a:p>
        </p:txBody>
      </p:sp>
      <p:sp>
        <p:nvSpPr>
          <p:cNvPr id="3" name="Oval 2"/>
          <p:cNvSpPr/>
          <p:nvPr/>
        </p:nvSpPr>
        <p:spPr>
          <a:xfrm>
            <a:off x="1032164" y="1253790"/>
            <a:ext cx="29718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1507958"/>
            <a:ext cx="1828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000" b="1" dirty="0"/>
              <a:t>রক্তের সম্পর্কের কারো সাথে বিবাহ বন্ধন</a:t>
            </a:r>
            <a:endParaRPr lang="en-US" sz="2000" b="1" dirty="0"/>
          </a:p>
        </p:txBody>
      </p:sp>
      <p:sp>
        <p:nvSpPr>
          <p:cNvPr id="5" name="Right Arrow 4"/>
          <p:cNvSpPr/>
          <p:nvPr/>
        </p:nvSpPr>
        <p:spPr>
          <a:xfrm>
            <a:off x="4038600" y="2015789"/>
            <a:ext cx="762000" cy="1940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988167" y="1350794"/>
            <a:ext cx="29718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562600" y="1928128"/>
            <a:ext cx="18229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000" b="1" dirty="0"/>
              <a:t>উচ্চ মাত্রায় জ্বর</a:t>
            </a:r>
            <a:endParaRPr lang="en-US" sz="2000" b="1" dirty="0"/>
          </a:p>
        </p:txBody>
      </p:sp>
      <p:sp>
        <p:nvSpPr>
          <p:cNvPr id="8" name="Oval 7"/>
          <p:cNvSpPr/>
          <p:nvPr/>
        </p:nvSpPr>
        <p:spPr>
          <a:xfrm>
            <a:off x="1104900" y="3352800"/>
            <a:ext cx="29718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84567" y="3930134"/>
            <a:ext cx="24400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000" b="1" dirty="0"/>
              <a:t>গর্ভবর্তী মায়ের অপুষ্টি</a:t>
            </a:r>
            <a:endParaRPr lang="en-US" sz="2000" b="1" dirty="0"/>
          </a:p>
        </p:txBody>
      </p:sp>
      <p:sp>
        <p:nvSpPr>
          <p:cNvPr id="10" name="Down Arrow 9"/>
          <p:cNvSpPr/>
          <p:nvPr/>
        </p:nvSpPr>
        <p:spPr>
          <a:xfrm>
            <a:off x="2493332" y="2777790"/>
            <a:ext cx="301336" cy="4780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090555" y="4114800"/>
            <a:ext cx="723900" cy="2154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988167" y="3460522"/>
            <a:ext cx="29718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638800" y="4114800"/>
            <a:ext cx="1920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b="1" dirty="0"/>
              <a:t>ভিটামিনের অভাব </a:t>
            </a:r>
            <a:endParaRPr lang="en-US" b="1" dirty="0"/>
          </a:p>
        </p:txBody>
      </p:sp>
      <p:sp>
        <p:nvSpPr>
          <p:cNvPr id="14" name="Down Arrow 13"/>
          <p:cNvSpPr/>
          <p:nvPr/>
        </p:nvSpPr>
        <p:spPr>
          <a:xfrm>
            <a:off x="6474067" y="2888626"/>
            <a:ext cx="301336" cy="5233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966605" y="4984522"/>
            <a:ext cx="29718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924659" y="5701844"/>
            <a:ext cx="9172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000" b="1" dirty="0"/>
              <a:t>দুর্ঘটনা</a:t>
            </a:r>
            <a:endParaRPr lang="en-US" sz="2000" b="1" dirty="0"/>
          </a:p>
        </p:txBody>
      </p:sp>
      <p:cxnSp>
        <p:nvCxnSpPr>
          <p:cNvPr id="18" name="Elbow Connector 17"/>
          <p:cNvCxnSpPr>
            <a:stCxn id="8" idx="4"/>
          </p:cNvCxnSpPr>
          <p:nvPr/>
        </p:nvCxnSpPr>
        <p:spPr>
          <a:xfrm rot="16200000" flipH="1">
            <a:off x="2628900" y="4838700"/>
            <a:ext cx="457200" cy="533400"/>
          </a:xfrm>
          <a:prstGeom prst="bentConnector2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0548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304800"/>
            <a:ext cx="12121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s-IN" sz="2800" b="1" dirty="0">
                <a:solidFill>
                  <a:prstClr val="black"/>
                </a:solidFill>
              </a:rPr>
              <a:t>সমস্যা</a:t>
            </a:r>
            <a:r>
              <a:rPr lang="en-US" sz="2800" b="1" dirty="0">
                <a:solidFill>
                  <a:prstClr val="black"/>
                </a:solidFill>
              </a:rPr>
              <a:t>:</a:t>
            </a:r>
          </a:p>
        </p:txBody>
      </p:sp>
      <p:sp>
        <p:nvSpPr>
          <p:cNvPr id="4" name="Oval 3"/>
          <p:cNvSpPr/>
          <p:nvPr/>
        </p:nvSpPr>
        <p:spPr>
          <a:xfrm>
            <a:off x="1143000" y="1219200"/>
            <a:ext cx="2971799" cy="1219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নিরাপত্তাহীনতা 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634344" y="1219200"/>
            <a:ext cx="4371109" cy="1295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কর্মসংস্থান ও আয় উপার্জন   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136073" y="2895600"/>
            <a:ext cx="4267200" cy="1143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বিবাহ,দাম্পত্য জীবন 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033653" y="2895600"/>
            <a:ext cx="2971800" cy="1143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  </a:t>
            </a:r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191000" y="1866900"/>
            <a:ext cx="304800" cy="190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434446" y="3467100"/>
            <a:ext cx="436418" cy="190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9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457200"/>
            <a:ext cx="32335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000" b="1" dirty="0">
                <a:solidFill>
                  <a:srgbClr val="C00000"/>
                </a:solidFill>
              </a:rPr>
              <a:t>সমস্যা সমাধানের উপায়ঃ     </a:t>
            </a:r>
            <a:r>
              <a:rPr lang="as-IN" dirty="0"/>
              <a:t> 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905000" y="1066800"/>
            <a:ext cx="5715000" cy="1066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প্রতিবন্ধী জনগোষ্ঠীকে জনশক্তিতে পরিনত করা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43000" y="2743200"/>
            <a:ext cx="2438400" cy="1143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 সুযোগ সৃষ্টি 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19800" y="2743200"/>
            <a:ext cx="2438400" cy="1143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সচেতনতা বৃদ্ধি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Quad Arrow 5"/>
          <p:cNvSpPr/>
          <p:nvPr/>
        </p:nvSpPr>
        <p:spPr>
          <a:xfrm>
            <a:off x="3581400" y="2133600"/>
            <a:ext cx="2438400" cy="2362200"/>
          </a:xfrm>
          <a:prstGeom prst="quad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905000" y="4495800"/>
            <a:ext cx="6362700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যথোপযুক্ত পরিকল্পনা প্রণয়ন ও উপযুক্ত পদক্ষেপ গ্রহণ 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7527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7600" y="20847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52636" y="710583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বিশেষ চাহিদার জনগোষ্ঠী কারা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72384" y="1210373"/>
            <a:ext cx="14253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ক) অনাথ </a:t>
            </a:r>
            <a:endParaRPr lang="en-US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1564" y="1210373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উপজাতি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7182" y="1233803"/>
            <a:ext cx="2029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ভিক্ষুক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35091" y="1233802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প্রতিবন্ধী 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92786" y="2743200"/>
            <a:ext cx="31838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প্রতিবন্ধীদের সমস্যা হলো-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800" y="3337401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</a:t>
            </a:r>
            <a:r>
              <a:rPr lang="en-SG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দৃষ্টিহীনতা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83696" y="3337401"/>
            <a:ext cx="20233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বাকশক্তিহীনতা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18814" y="3348085"/>
            <a:ext cx="20869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iii.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প্রখর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বোধশক্তি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76500" y="3860621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90800" y="4322286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ক) i ও ii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83844" y="4259378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ii ও iii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36951" y="4257008"/>
            <a:ext cx="12298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i ও iii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06491" y="423419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i, ii ও iii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2287628" y="1990734"/>
            <a:ext cx="6752463" cy="5905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2287627" y="5410200"/>
            <a:ext cx="6752463" cy="5905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067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2" grpId="0"/>
      <p:bldP spid="15" grpId="0"/>
      <p:bldP spid="17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13.09.2018\Class\Honors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143000"/>
            <a:ext cx="63246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3768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144</TotalTime>
  <Words>201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Hasan</dc:creator>
  <cp:lastModifiedBy>Hasan</cp:lastModifiedBy>
  <cp:revision>13</cp:revision>
  <dcterms:created xsi:type="dcterms:W3CDTF">2020-05-29T03:27:38Z</dcterms:created>
  <dcterms:modified xsi:type="dcterms:W3CDTF">2020-05-29T06:03:48Z</dcterms:modified>
</cp:coreProperties>
</file>