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0FC814-53BE-4892-9D47-FFCB6779457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539098-DA2A-49EB-B510-CF9EA701FC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291" y="965776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আজকের আলোচ্য বিষয়ঃ আমলাতন্ত্র, বৈশিষ্ট্য ও কার্যাবলি।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:\13.09.2018\Class\H.S.C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61" y="1393595"/>
            <a:ext cx="40386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33840" y="35052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sz="2000" b="1" dirty="0">
                <a:solidFill>
                  <a:schemeClr val="accent3">
                    <a:lumMod val="75000"/>
                  </a:schemeClr>
                </a:solidFill>
              </a:rPr>
              <a:t>ক্লাস উপস্থাপনায়ঃ মোঃ হাসান তারেক, প্রভাষক, রাষ্ট্রবিজ্ঞান বিভাগ, ডক্টর মালিকা কলেজ।     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 descr="H:\13.09.2018\College\Editorial 11\Pi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61" y="2815863"/>
            <a:ext cx="2503561" cy="21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20772" y="163095"/>
            <a:ext cx="31602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পৌরনীতি ও সুশাসন</a:t>
            </a:r>
            <a:r>
              <a:rPr lang="as-IN" dirty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13.09.2018\Class\H.S.C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3" y="4038600"/>
            <a:ext cx="4440383" cy="281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13.09.2018\Class\H.S.C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38600"/>
            <a:ext cx="47244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03602" y="80665"/>
            <a:ext cx="4406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 smtClean="0">
                <a:solidFill>
                  <a:schemeClr val="accent3"/>
                </a:solidFill>
              </a:rPr>
              <a:t>আমলাতন্ত্র</a:t>
            </a:r>
            <a:r>
              <a:rPr lang="en-US" sz="2400" b="1" dirty="0" smtClean="0">
                <a:solidFill>
                  <a:schemeClr val="accent3"/>
                </a:solidFill>
              </a:rPr>
              <a:t> (Bureaucracy):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685800"/>
            <a:ext cx="47971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b="1" dirty="0">
                <a:solidFill>
                  <a:srgbClr val="C00000"/>
                </a:solidFill>
              </a:rPr>
              <a:t>শব্দগত দিক দিয়েঃ </a:t>
            </a:r>
            <a:r>
              <a:rPr lang="as-IN" b="1" dirty="0"/>
              <a:t>আমলাতন্ত্রের ইংরেজি প্রতিশব্দ </a:t>
            </a:r>
            <a:r>
              <a:rPr lang="en-US" b="1" dirty="0"/>
              <a:t>Bureaucracy. </a:t>
            </a:r>
            <a:r>
              <a:rPr lang="as-IN" b="1" dirty="0"/>
              <a:t>যা ফরাসি শব্দ </a:t>
            </a:r>
            <a:r>
              <a:rPr lang="en-US" b="1" dirty="0"/>
              <a:t>Bureau </a:t>
            </a:r>
            <a:r>
              <a:rPr lang="as-IN" b="1" dirty="0"/>
              <a:t>যার মানে ডেস্ক বা দপ্তর এবং ল্যাটিন শব্দ </a:t>
            </a:r>
            <a:r>
              <a:rPr lang="en-US" b="1" dirty="0" err="1"/>
              <a:t>Kratein</a:t>
            </a:r>
            <a:r>
              <a:rPr lang="en-US" b="1" dirty="0"/>
              <a:t> </a:t>
            </a:r>
            <a:r>
              <a:rPr lang="as-IN" b="1" dirty="0"/>
              <a:t>যার মানে শক্তি বা </a:t>
            </a:r>
            <a:r>
              <a:rPr lang="en-US" b="1" dirty="0"/>
              <a:t>Power </a:t>
            </a:r>
            <a:r>
              <a:rPr lang="as-IN" b="1" dirty="0"/>
              <a:t>এর সমন্বয়ে গঠিত। অতএব, </a:t>
            </a:r>
            <a:r>
              <a:rPr lang="en-US" b="1" dirty="0"/>
              <a:t>Bureaucracy </a:t>
            </a:r>
            <a:r>
              <a:rPr lang="as-IN" b="1" dirty="0"/>
              <a:t>মানে দপ্তর সরকার।</a:t>
            </a:r>
            <a:endParaRPr lang="en-US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2567923"/>
            <a:ext cx="6311798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s-IN" sz="2000" b="1" dirty="0" smtClean="0">
                <a:solidFill>
                  <a:srgbClr val="C00000"/>
                </a:solidFill>
              </a:rPr>
              <a:t>সংজ্ঞাগত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kumimoji="0" lang="bn-IN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দিক দিয়েঃ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অধ্যাপক হারম্যান ফাইনারের মতে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আমলাতন্ত্র হচ্ছে স্হায়ী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বেতনভুক্ত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দক্ষ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, 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চাকুরিজীবি শ্রেণি।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  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Vrinda"/>
              </a:rPr>
              <a:t>    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Vrinda"/>
              </a:rPr>
              <a:t>                  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90800" y="116928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আমলাতন্ত্রের বৈশিষ্ট্যঃ 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1340822"/>
            <a:ext cx="1905000" cy="634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69687" y="1434037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b="1" dirty="0"/>
              <a:t>স্থায়িত্ব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3895844" y="1301431"/>
            <a:ext cx="2389378" cy="634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375415" y="1418648"/>
            <a:ext cx="1404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/>
              <a:t> </a:t>
            </a:r>
            <a:r>
              <a:rPr lang="as-IN" sz="2000" b="1" dirty="0"/>
              <a:t>নিরপেক্ষতা</a:t>
            </a:r>
            <a:endParaRPr lang="en-US" sz="2000" b="1" dirty="0"/>
          </a:p>
        </p:txBody>
      </p:sp>
      <p:sp>
        <p:nvSpPr>
          <p:cNvPr id="19" name="Right Arrow 18"/>
          <p:cNvSpPr/>
          <p:nvPr/>
        </p:nvSpPr>
        <p:spPr>
          <a:xfrm>
            <a:off x="2951018" y="1479762"/>
            <a:ext cx="609600" cy="356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5800" y="2660771"/>
            <a:ext cx="1981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50881" y="2879747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বেতন-ভাতা</a:t>
            </a:r>
            <a:endParaRPr lang="en-US" sz="2000" b="1" dirty="0"/>
          </a:p>
        </p:txBody>
      </p:sp>
      <p:sp>
        <p:nvSpPr>
          <p:cNvPr id="22" name="Down Arrow 21"/>
          <p:cNvSpPr/>
          <p:nvPr/>
        </p:nvSpPr>
        <p:spPr>
          <a:xfrm>
            <a:off x="1524000" y="2119745"/>
            <a:ext cx="1905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25011" y="2631063"/>
            <a:ext cx="2514600" cy="8228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91050" y="2841716"/>
            <a:ext cx="1382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/>
              <a:t>পেশাদারিত্ব</a:t>
            </a:r>
            <a:endParaRPr lang="en-US" sz="2000" b="1" dirty="0"/>
          </a:p>
        </p:txBody>
      </p:sp>
      <p:sp>
        <p:nvSpPr>
          <p:cNvPr id="25" name="Down Arrow 24"/>
          <p:cNvSpPr/>
          <p:nvPr/>
        </p:nvSpPr>
        <p:spPr>
          <a:xfrm>
            <a:off x="5140833" y="2023462"/>
            <a:ext cx="14147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5800" y="3901193"/>
            <a:ext cx="2133600" cy="6615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96937" y="4082533"/>
            <a:ext cx="1444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কর্মসম্পাদন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4114800" y="3967200"/>
            <a:ext cx="2694178" cy="6615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25345" y="4117611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পদসোপান নীতি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92727" y="5116794"/>
            <a:ext cx="2209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74054" y="5141434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যোগ্যতা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4184073" y="5162777"/>
            <a:ext cx="2895600" cy="494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25678" y="5256827"/>
            <a:ext cx="18838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পরিবর্তনশীলতা </a:t>
            </a:r>
            <a:endParaRPr lang="en-US" sz="2000" b="1" dirty="0"/>
          </a:p>
        </p:txBody>
      </p:sp>
      <p:sp>
        <p:nvSpPr>
          <p:cNvPr id="35" name="Down Arrow 34"/>
          <p:cNvSpPr/>
          <p:nvPr/>
        </p:nvSpPr>
        <p:spPr>
          <a:xfrm>
            <a:off x="1664277" y="3453874"/>
            <a:ext cx="1905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1679719" y="4628755"/>
            <a:ext cx="1905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298133" y="3520193"/>
            <a:ext cx="14147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5320411" y="4639774"/>
            <a:ext cx="31146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304800"/>
            <a:ext cx="2627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আমলাতন্ত্রের কার্যাবলিঃ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907980"/>
              </p:ext>
            </p:extLst>
          </p:nvPr>
        </p:nvGraphicFramePr>
        <p:xfrm>
          <a:off x="1406236" y="1064133"/>
          <a:ext cx="5985164" cy="4650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5164"/>
              </a:tblGrid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সরকারি নীতি ও আইন কার্যকর করা</a:t>
                      </a:r>
                      <a:endParaRPr lang="en-US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আইন প্রণয়ন সংক্রান্তঃ</a:t>
                      </a:r>
                      <a:endParaRPr lang="en-US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পরামর্শ প্রদানঃ</a:t>
                      </a:r>
                      <a:endParaRPr lang="en-US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সিদ্ধান্ত গ্রহণঃ</a:t>
                      </a:r>
                      <a:endParaRPr lang="en-US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সিদ্ধান্ত বাস্তবায়নঃ</a:t>
                      </a:r>
                      <a:endParaRPr lang="en-US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উন্নয়নমূলক কাজঃ</a:t>
                      </a:r>
                      <a:endParaRPr lang="en-US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নীতি</a:t>
                      </a: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প্রণয়নঃ</a:t>
                      </a: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2743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9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5399" y="193964"/>
            <a:ext cx="5562601" cy="858982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আমলাতন্ত্র বলতে কি বুঝ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।আমলাতন্ত্রের বৈশিষ্ট্য সমূহ ব্যাখ্যা কর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1447800" y="597932"/>
            <a:ext cx="546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19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 </a:t>
            </a:r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পারবে,</a:t>
            </a:r>
          </a:p>
          <a:p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আমলাতন্ত্রের বৈশিস্ট্য সমূহ ব্যাখ্যা পারবে,</a:t>
            </a:r>
          </a:p>
          <a:p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আমলাতন্ত্রের কার্যাবলী সমুহ </a:t>
            </a:r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 </a:t>
            </a:r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8388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আমলাতন্ত্রের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 প্রতিশব্দ কি?</a:t>
            </a: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ল্যাটিন,                        ২, টিউটনিক, </a:t>
            </a: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ফরাসী ও গ্রিক,            ৪, আরবী।</a:t>
            </a: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endParaRPr lang="en-US" sz="360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আমলাতন্ত্রের জনক কে?</a:t>
            </a: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লাস্কি,                            ২, ম্যাকাইভার, </a:t>
            </a:r>
          </a:p>
          <a:p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ম্যাক্স-ওয়েবার,              ৪, জন লক।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204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Hasan</cp:lastModifiedBy>
  <cp:revision>11</cp:revision>
  <dcterms:created xsi:type="dcterms:W3CDTF">2020-05-20T02:08:20Z</dcterms:created>
  <dcterms:modified xsi:type="dcterms:W3CDTF">2020-05-20T04:17:23Z</dcterms:modified>
</cp:coreProperties>
</file>