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6"/>
  </p:notesMasterIdLst>
  <p:sldIdLst>
    <p:sldId id="266" r:id="rId5"/>
    <p:sldId id="263" r:id="rId6"/>
    <p:sldId id="267" r:id="rId7"/>
    <p:sldId id="257" r:id="rId8"/>
    <p:sldId id="269" r:id="rId9"/>
    <p:sldId id="270" r:id="rId10"/>
    <p:sldId id="271" r:id="rId11"/>
    <p:sldId id="272" r:id="rId12"/>
    <p:sldId id="273"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9D89C-FAD4-4B1A-9FE3-2EBC41C42888}" type="datetimeFigureOut">
              <a:rPr lang="en-US" smtClean="0"/>
              <a:t>5/29/2020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FFABC-D838-4324-81CA-4CE6B1CCD1A8}" type="slidenum">
              <a:rPr lang="en-US" smtClean="0"/>
              <a:t>‹#›</a:t>
            </a:fld>
            <a:endParaRPr lang="en-US"/>
          </a:p>
        </p:txBody>
      </p:sp>
    </p:spTree>
    <p:extLst>
      <p:ext uri="{BB962C8B-B14F-4D97-AF65-F5344CB8AC3E}">
        <p14:creationId xmlns:p14="http://schemas.microsoft.com/office/powerpoint/2010/main" val="185008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a:t>বৃত্তে ক্লিকের পুর্বেই শিক্ষার্থীর কাজ থেকে সম্ভাব্য উত্তর বের করে উত্তর মিলানো যেতে পারে।</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9</a:t>
            </a:fld>
            <a:endParaRPr lang="en-US"/>
          </a:p>
        </p:txBody>
      </p:sp>
    </p:spTree>
    <p:extLst>
      <p:ext uri="{BB962C8B-B14F-4D97-AF65-F5344CB8AC3E}">
        <p14:creationId xmlns:p14="http://schemas.microsoft.com/office/powerpoint/2010/main" val="106607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5/29/2020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5/29/2020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5/29/2020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5/29/2020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5/29/2020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5/29/2020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5/29/2020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5/29/2020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5/29/2020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5/29/2020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anuradhawarrier.blogspot.com/2015/01/happy-new-year-belatedly.html" TargetMode="External"/><Relationship Id="rId3" Type="http://schemas.openxmlformats.org/officeDocument/2006/relationships/audio" Target="../media/audio1.wav"/><Relationship Id="rId7"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hyperlink" Target="http://commons.wikimedia.org/wiki/File:Bunch_of_flowers.jpg" TargetMode="External"/><Relationship Id="rId5" Type="http://schemas.openxmlformats.org/officeDocument/2006/relationships/image" Target="../media/image2.jpeg"/><Relationship Id="rId10" Type="http://schemas.openxmlformats.org/officeDocument/2006/relationships/audio" Target="../media/audio1.wav"/><Relationship Id="rId4" Type="http://schemas.openxmlformats.org/officeDocument/2006/relationships/image" Target="../media/image1.jpeg"/><Relationship Id="rId9"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4" name="Ribbon: Tilted Up 3">
            <a:extLst>
              <a:ext uri="{FF2B5EF4-FFF2-40B4-BE49-F238E27FC236}">
                <a16:creationId xmlns:a16="http://schemas.microsoft.com/office/drawing/2014/main" id="{5FABB68B-592E-4838-ABA5-D58EA238548E}"/>
              </a:ext>
            </a:extLst>
          </p:cNvPr>
          <p:cNvSpPr/>
          <p:nvPr/>
        </p:nvSpPr>
        <p:spPr>
          <a:xfrm>
            <a:off x="6322453" y="2525532"/>
            <a:ext cx="5354320" cy="2318182"/>
          </a:xfrm>
          <a:prstGeom prst="ribbon2">
            <a:avLst>
              <a:gd name="adj1" fmla="val 11846"/>
              <a:gd name="adj2" fmla="val 56072"/>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7600465" y="1962870"/>
            <a:ext cx="3746108" cy="2226019"/>
          </a:xfrm>
        </p:spPr>
        <p:txBody>
          <a:bodyPr>
            <a:normAutofit/>
          </a:bodyPr>
          <a:lstStyle/>
          <a:p>
            <a:r>
              <a:rPr lang="as-IN" sz="8800" b="1" spc="0"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স</a:t>
            </a:r>
            <a:r>
              <a:rPr lang="en-US" sz="8800" b="1" spc="0"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a:t>
            </a:r>
            <a:r>
              <a:rPr lang="as-IN" sz="8800" b="1" spc="0"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ব</a:t>
            </a:r>
            <a:r>
              <a:rPr lang="en-US" sz="8800" b="1" spc="0"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a:t>
            </a:r>
            <a:r>
              <a:rPr lang="as-IN" sz="8800" b="1" spc="0"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গ</a:t>
            </a:r>
            <a:r>
              <a:rPr lang="en-US" sz="8800" b="1" spc="0"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ত</a:t>
            </a:r>
            <a:r>
              <a:rPr lang="as-IN" sz="8800" b="1" spc="0"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ম</a:t>
            </a:r>
            <a:endParaRPr lang="en-US" sz="8800" b="1" spc="0" dirty="0">
              <a:ln w="22225">
                <a:solidFill>
                  <a:schemeClr val="accent2"/>
                </a:solidFill>
                <a:prstDash val="solid"/>
              </a:ln>
              <a:solidFill>
                <a:schemeClr val="accent2">
                  <a:lumMod val="40000"/>
                  <a:lumOff val="60000"/>
                </a:schemeClr>
              </a:solidFill>
            </a:endParaRP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Scroll: Horizontal 10">
            <a:extLst>
              <a:ext uri="{FF2B5EF4-FFF2-40B4-BE49-F238E27FC236}">
                <a16:creationId xmlns:a16="http://schemas.microsoft.com/office/drawing/2014/main" id="{11E72C46-DF98-4531-8D4A-9127D438AF15}"/>
              </a:ext>
            </a:extLst>
          </p:cNvPr>
          <p:cNvSpPr/>
          <p:nvPr/>
        </p:nvSpPr>
        <p:spPr>
          <a:xfrm>
            <a:off x="6167120" y="0"/>
            <a:ext cx="6372112" cy="5963920"/>
          </a:xfrm>
          <a:prstGeom prst="horizontalScroll">
            <a:avLst>
              <a:gd name="adj" fmla="val 847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DF007B4-E667-4513-ADBE-4F41D93F7BBE}"/>
              </a:ext>
            </a:extLst>
          </p:cNvPr>
          <p:cNvSpPr/>
          <p:nvPr/>
        </p:nvSpPr>
        <p:spPr>
          <a:xfrm>
            <a:off x="6474853" y="2327254"/>
            <a:ext cx="3695307" cy="1862048"/>
          </a:xfrm>
          <a:prstGeom prst="rect">
            <a:avLst/>
          </a:prstGeom>
          <a:solidFill>
            <a:schemeClr val="accent1"/>
          </a:solidFill>
        </p:spPr>
        <p:txBody>
          <a:bodyPr wrap="square" lIns="91440" tIns="45720" rIns="91440" bIns="45720">
            <a:spAutoFit/>
          </a:bodyPr>
          <a:lstStyle/>
          <a:p>
            <a:pPr algn="ctr"/>
            <a:r>
              <a:rPr lang="bn-IN" sz="11500" dirty="0">
                <a:ln w="0"/>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স্বাগতম</a:t>
            </a:r>
            <a:endParaRPr lang="en-US" sz="11500" b="0" cap="none" spc="0" dirty="0">
              <a:ln w="0"/>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2A120342-F9DD-46CF-9D95-38B2181A323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167120" y="1209414"/>
            <a:ext cx="6303573" cy="1514567"/>
          </a:xfrm>
          <a:prstGeom prst="rect">
            <a:avLst/>
          </a:prstGeom>
        </p:spPr>
      </p:pic>
      <p:sp>
        <p:nvSpPr>
          <p:cNvPr id="14" name="TextBox 13">
            <a:extLst>
              <a:ext uri="{FF2B5EF4-FFF2-40B4-BE49-F238E27FC236}">
                <a16:creationId xmlns:a16="http://schemas.microsoft.com/office/drawing/2014/main" id="{4AAE8019-B90D-4C4A-9FAC-2B1BDF2154A0}"/>
              </a:ext>
            </a:extLst>
          </p:cNvPr>
          <p:cNvSpPr txBox="1"/>
          <p:nvPr/>
        </p:nvSpPr>
        <p:spPr>
          <a:xfrm>
            <a:off x="7429500" y="5113704"/>
            <a:ext cx="5253730" cy="230832"/>
          </a:xfrm>
          <a:prstGeom prst="rect">
            <a:avLst/>
          </a:prstGeom>
          <a:noFill/>
        </p:spPr>
        <p:txBody>
          <a:bodyPr wrap="square" rtlCol="0">
            <a:spAutoFit/>
          </a:bodyPr>
          <a:lstStyle/>
          <a:p>
            <a:r>
              <a:rPr lang="en-US" sz="900" dirty="0">
                <a:hlinkClick r:id="rId8" tooltip="http://anuradhawarrier.blogspot.com/2015/01/happy-new-year-belatedly.html"/>
              </a:rPr>
              <a:t>This Photo</a:t>
            </a:r>
            <a:r>
              <a:rPr lang="en-US" sz="900" dirty="0"/>
              <a:t> by Unknown Author is licensed under </a:t>
            </a:r>
            <a:r>
              <a:rPr lang="en-US" sz="900" dirty="0">
                <a:hlinkClick r:id="rId9" tooltip="https://creativecommons.org/licenses/by-nc-nd/3.0/"/>
              </a:rPr>
              <a:t>CC BY-NC-ND</a:t>
            </a:r>
            <a:endParaRPr lang="en-US" sz="900" dirty="0"/>
          </a:p>
        </p:txBody>
      </p:sp>
    </p:spTree>
    <p:extLst>
      <p:ext uri="{BB962C8B-B14F-4D97-AF65-F5344CB8AC3E}">
        <p14:creationId xmlns:p14="http://schemas.microsoft.com/office/powerpoint/2010/main" val="89591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3" name="applause.wav"/>
          </p:stSnd>
        </p:sndAc>
      </p:transition>
    </mc:Choice>
    <mc:Fallback xmlns="">
      <p:transition spd="slow">
        <p:fade/>
        <p:sndAc>
          <p:stSnd>
            <p:snd r:embed="rId10" name="applaus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AFD46D-7D15-4DA4-997B-5EB5AAF2DC9C}"/>
              </a:ext>
            </a:extLst>
          </p:cNvPr>
          <p:cNvSpPr txBox="1"/>
          <p:nvPr/>
        </p:nvSpPr>
        <p:spPr>
          <a:xfrm>
            <a:off x="2062480" y="914400"/>
            <a:ext cx="7894320" cy="769441"/>
          </a:xfrm>
          <a:prstGeom prst="rect">
            <a:avLst/>
          </a:prstGeom>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IN" sz="4400" dirty="0">
                <a:solidFill>
                  <a:schemeClr val="tx1"/>
                </a:solidFill>
                <a:latin typeface="NikoshBAN" panose="02000000000000000000" pitchFamily="2" charset="0"/>
                <a:cs typeface="NikoshBAN" panose="02000000000000000000" pitchFamily="2" charset="0"/>
              </a:rPr>
              <a:t>বাড়ির কাজ </a:t>
            </a:r>
            <a:endParaRPr lang="en-US" sz="4400" dirty="0">
              <a:solidFill>
                <a:schemeClr val="tx1"/>
              </a:solidFill>
              <a:latin typeface="NikoshBAN" panose="02000000000000000000" pitchFamily="2" charset="0"/>
              <a:cs typeface="NikoshBAN" panose="02000000000000000000" pitchFamily="2" charset="0"/>
            </a:endParaRPr>
          </a:p>
        </p:txBody>
      </p:sp>
      <p:grpSp>
        <p:nvGrpSpPr>
          <p:cNvPr id="6" name="Group 5">
            <a:extLst>
              <a:ext uri="{FF2B5EF4-FFF2-40B4-BE49-F238E27FC236}">
                <a16:creationId xmlns:a16="http://schemas.microsoft.com/office/drawing/2014/main" id="{1881E06C-4663-4C00-8B70-511BAE5A99CC}"/>
              </a:ext>
            </a:extLst>
          </p:cNvPr>
          <p:cNvGrpSpPr/>
          <p:nvPr/>
        </p:nvGrpSpPr>
        <p:grpSpPr>
          <a:xfrm>
            <a:off x="2062480" y="2103120"/>
            <a:ext cx="8168640" cy="830997"/>
            <a:chOff x="2062480" y="2103120"/>
            <a:chExt cx="8168640" cy="830997"/>
          </a:xfrm>
        </p:grpSpPr>
        <p:sp>
          <p:nvSpPr>
            <p:cNvPr id="3" name="TextBox 2">
              <a:extLst>
                <a:ext uri="{FF2B5EF4-FFF2-40B4-BE49-F238E27FC236}">
                  <a16:creationId xmlns:a16="http://schemas.microsoft.com/office/drawing/2014/main" id="{99CE6847-F823-49EB-BB23-43DF474FE54D}"/>
                </a:ext>
              </a:extLst>
            </p:cNvPr>
            <p:cNvSpPr txBox="1"/>
            <p:nvPr/>
          </p:nvSpPr>
          <p:spPr>
            <a:xfrm>
              <a:off x="2062480" y="2103120"/>
              <a:ext cx="8168640" cy="830997"/>
            </a:xfrm>
            <a:prstGeom prst="rect">
              <a:avLst/>
            </a:prstGeom>
            <a:solidFill>
              <a:schemeClr val="bg1">
                <a:lumMod val="85000"/>
              </a:schemeClr>
            </a:solidFill>
            <a:ln>
              <a:noFill/>
            </a:ln>
            <a:scene3d>
              <a:camera prst="orthographicFront"/>
              <a:lightRig rig="threePt" dir="t"/>
            </a:scene3d>
            <a:sp3d>
              <a:bevelT/>
            </a:sp3d>
          </p:spPr>
          <p:txBody>
            <a:bodyPr wrap="square" rtlCol="0">
              <a:spAutoFit/>
            </a:bodyPr>
            <a:lstStyle/>
            <a:p>
              <a:r>
                <a:rPr lang="en-US" sz="2400" dirty="0">
                  <a:latin typeface="Times New Roman" panose="02020603050405020304" pitchFamily="18" charset="0"/>
                  <a:cs typeface="Times New Roman" panose="02020603050405020304" pitchFamily="18" charset="0"/>
                </a:rPr>
                <a:t>Na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CO</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+HCl             NaCl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   + CO</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bn-IN" sz="2400" dirty="0">
                  <a:latin typeface="NikoshBAN" panose="02000000000000000000" pitchFamily="2" charset="0"/>
                  <a:cs typeface="NikoshBAN" panose="02000000000000000000" pitchFamily="2" charset="0"/>
                </a:rPr>
                <a:t>বিক্রিয়াটি সমতা করে এই বিক্রিয়ার স্টকিওমিতি নির্ণয় কর । </a:t>
              </a:r>
              <a:r>
                <a:rPr lang="en-US" sz="2400" dirty="0">
                  <a:latin typeface="Times New Roman" panose="02020603050405020304" pitchFamily="18" charset="0"/>
                  <a:cs typeface="Times New Roman" panose="02020603050405020304" pitchFamily="18" charset="0"/>
                </a:rPr>
                <a:t> </a:t>
              </a:r>
              <a:endParaRPr lang="en-US" sz="2000" dirty="0"/>
            </a:p>
          </p:txBody>
        </p:sp>
        <p:cxnSp>
          <p:nvCxnSpPr>
            <p:cNvPr id="5" name="Straight Arrow Connector 4">
              <a:extLst>
                <a:ext uri="{FF2B5EF4-FFF2-40B4-BE49-F238E27FC236}">
                  <a16:creationId xmlns:a16="http://schemas.microsoft.com/office/drawing/2014/main" id="{E58A0591-5963-492E-9C69-5DEF1F77BAC8}"/>
                </a:ext>
              </a:extLst>
            </p:cNvPr>
            <p:cNvCxnSpPr/>
            <p:nvPr/>
          </p:nvCxnSpPr>
          <p:spPr>
            <a:xfrm>
              <a:off x="4033520" y="2357120"/>
              <a:ext cx="75184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330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A30C9A3-F1DF-4EF4-8B64-CD60A0475AF6}"/>
              </a:ext>
            </a:extLst>
          </p:cNvPr>
          <p:cNvGrpSpPr/>
          <p:nvPr/>
        </p:nvGrpSpPr>
        <p:grpSpPr>
          <a:xfrm>
            <a:off x="0" y="640080"/>
            <a:ext cx="11948160" cy="6217920"/>
            <a:chOff x="0" y="640080"/>
            <a:chExt cx="11948160" cy="6217920"/>
          </a:xfrm>
        </p:grpSpPr>
        <p:sp>
          <p:nvSpPr>
            <p:cNvPr id="4" name="Star: 32 Points 3">
              <a:extLst>
                <a:ext uri="{FF2B5EF4-FFF2-40B4-BE49-F238E27FC236}">
                  <a16:creationId xmlns:a16="http://schemas.microsoft.com/office/drawing/2014/main" id="{EB0CB69E-BEEF-49D7-A7BC-D420344D1CFF}"/>
                </a:ext>
              </a:extLst>
            </p:cNvPr>
            <p:cNvSpPr/>
            <p:nvPr/>
          </p:nvSpPr>
          <p:spPr>
            <a:xfrm>
              <a:off x="0" y="640080"/>
              <a:ext cx="11948160" cy="6217920"/>
            </a:xfrm>
            <a:prstGeom prst="star32">
              <a:avLst>
                <a:gd name="adj" fmla="val 2638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Oval 33">
              <a:extLst>
                <a:ext uri="{FF2B5EF4-FFF2-40B4-BE49-F238E27FC236}">
                  <a16:creationId xmlns:a16="http://schemas.microsoft.com/office/drawing/2014/main" id="{BF59A31D-8032-4B64-8794-861DAE16BB0C}"/>
                </a:ext>
              </a:extLst>
            </p:cNvPr>
            <p:cNvSpPr/>
            <p:nvPr/>
          </p:nvSpPr>
          <p:spPr>
            <a:xfrm>
              <a:off x="3637653" y="2967335"/>
              <a:ext cx="4916700" cy="1861006"/>
            </a:xfrm>
            <a:prstGeom prst="ellipse">
              <a:avLst/>
            </a:prstGeom>
            <a:solidFill>
              <a:srgbClr val="00B050"/>
            </a:solidFill>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 </a:t>
              </a:r>
              <a:r>
                <a:rPr lang="en-US" sz="8000" b="0" cap="none" spc="0" dirty="0">
                  <a:ln w="0"/>
                  <a:solidFill>
                    <a:schemeClr val="tx1"/>
                  </a:solidFill>
                  <a:effectLst>
                    <a:outerShdw blurRad="38100" dist="19050" dir="2700000" algn="tl" rotWithShape="0">
                      <a:schemeClr val="dk1">
                        <a:alpha val="40000"/>
                      </a:schemeClr>
                    </a:outerShdw>
                  </a:effectLst>
                  <a:latin typeface="Edwardian Script ITC" panose="030303020407070D0804" pitchFamily="66" charset="0"/>
                </a:rPr>
                <a:t>The  End</a:t>
              </a:r>
              <a:endParaRPr lang="en-US" sz="5400" b="0" cap="none" spc="0" dirty="0">
                <a:ln w="0"/>
                <a:solidFill>
                  <a:schemeClr val="tx1"/>
                </a:solidFill>
                <a:effectLst>
                  <a:outerShdw blurRad="38100" dist="19050" dir="2700000" algn="tl" rotWithShape="0">
                    <a:schemeClr val="dk1">
                      <a:alpha val="40000"/>
                    </a:schemeClr>
                  </a:outerShdw>
                </a:effectLst>
                <a:latin typeface="Edwardian Script ITC" panose="030303020407070D0804" pitchFamily="66" charset="0"/>
              </a:endParaRPr>
            </a:p>
          </p:txBody>
        </p:sp>
      </p:grpSp>
    </p:spTree>
    <p:extLst>
      <p:ext uri="{BB962C8B-B14F-4D97-AF65-F5344CB8AC3E}">
        <p14:creationId xmlns:p14="http://schemas.microsoft.com/office/powerpoint/2010/main" val="354292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0" fill="hold"/>
                                        <p:tgtEl>
                                          <p:spTgt spid="35"/>
                                        </p:tgtEl>
                                        <p:attrNameLst>
                                          <p:attrName>ppt_w</p:attrName>
                                        </p:attrNameLst>
                                      </p:cBhvr>
                                      <p:tavLst>
                                        <p:tav tm="0">
                                          <p:val>
                                            <p:fltVal val="0"/>
                                          </p:val>
                                        </p:tav>
                                        <p:tav tm="100000">
                                          <p:val>
                                            <p:strVal val="#ppt_w"/>
                                          </p:val>
                                        </p:tav>
                                      </p:tavLst>
                                    </p:anim>
                                    <p:anim calcmode="lin" valueType="num">
                                      <p:cBhvr>
                                        <p:cTn id="8" dur="3000" fill="hold"/>
                                        <p:tgtEl>
                                          <p:spTgt spid="35"/>
                                        </p:tgtEl>
                                        <p:attrNameLst>
                                          <p:attrName>ppt_h</p:attrName>
                                        </p:attrNameLst>
                                      </p:cBhvr>
                                      <p:tavLst>
                                        <p:tav tm="0">
                                          <p:val>
                                            <p:fltVal val="0"/>
                                          </p:val>
                                        </p:tav>
                                        <p:tav tm="100000">
                                          <p:val>
                                            <p:strVal val="#ppt_h"/>
                                          </p:val>
                                        </p:tav>
                                      </p:tavLst>
                                    </p:anim>
                                    <p:animEffect transition="in" filter="fade">
                                      <p:cBhvr>
                                        <p:cTn id="9" dur="3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AD54-7B16-44A6-8C31-9F5C1A63BC46}"/>
              </a:ext>
            </a:extLst>
          </p:cNvPr>
          <p:cNvSpPr>
            <a:spLocks noGrp="1"/>
          </p:cNvSpPr>
          <p:nvPr>
            <p:ph type="title"/>
          </p:nvPr>
        </p:nvSpPr>
        <p:spPr>
          <a:xfrm>
            <a:off x="5506720" y="-165101"/>
            <a:ext cx="2607310" cy="1325563"/>
          </a:xfrm>
        </p:spPr>
        <p:txBody>
          <a:bodyPr>
            <a:normAutofit fontScale="90000"/>
          </a:bodyPr>
          <a:lstStyle/>
          <a:p>
            <a:pPr algn="ctr"/>
            <a:r>
              <a:rPr lang="en-US" b="1" dirty="0">
                <a:latin typeface="NikoshBAN" panose="02000000000000000000" pitchFamily="2" charset="0"/>
                <a:cs typeface="NikoshBAN" panose="02000000000000000000" pitchFamily="2" charset="0"/>
              </a:rPr>
              <a:t>            </a:t>
            </a:r>
            <a:r>
              <a:rPr lang="bn-IN" b="1" dirty="0">
                <a:latin typeface="NikoshBAN" panose="02000000000000000000" pitchFamily="2" charset="0"/>
                <a:cs typeface="NikoshBAN" panose="02000000000000000000" pitchFamily="2" charset="0"/>
              </a:rPr>
              <a:t>পরিচিতি</a:t>
            </a:r>
            <a:endParaRPr lang="en-US" b="1" dirty="0">
              <a:latin typeface="NikoshBAN" panose="02000000000000000000" pitchFamily="2" charset="0"/>
              <a:cs typeface="NikoshBAN" panose="02000000000000000000" pitchFamily="2" charset="0"/>
            </a:endParaRPr>
          </a:p>
        </p:txBody>
      </p:sp>
      <p:sp>
        <p:nvSpPr>
          <p:cNvPr id="3" name="Text Placeholder 2">
            <a:extLst>
              <a:ext uri="{FF2B5EF4-FFF2-40B4-BE49-F238E27FC236}">
                <a16:creationId xmlns:a16="http://schemas.microsoft.com/office/drawing/2014/main" id="{18E819A5-B99C-4936-A92D-70AEEBC96FFB}"/>
              </a:ext>
            </a:extLst>
          </p:cNvPr>
          <p:cNvSpPr>
            <a:spLocks noGrp="1"/>
          </p:cNvSpPr>
          <p:nvPr>
            <p:ph type="body" idx="1"/>
          </p:nvPr>
        </p:nvSpPr>
        <p:spPr>
          <a:xfrm rot="10800000" flipV="1">
            <a:off x="835510" y="2265359"/>
            <a:ext cx="3203893" cy="767556"/>
          </a:xfrm>
        </p:spPr>
        <p:txBody>
          <a:bodyPr>
            <a:normAutofit lnSpcReduction="10000"/>
          </a:bodyPr>
          <a:lstStyle/>
          <a:p>
            <a:pPr algn="ctr"/>
            <a:r>
              <a:rPr lang="bn-IN" sz="4000" dirty="0">
                <a:solidFill>
                  <a:srgbClr val="FF0000"/>
                </a:solidFill>
              </a:rPr>
              <a:t> </a:t>
            </a:r>
            <a:r>
              <a:rPr lang="bn-IN" sz="4000" dirty="0">
                <a:solidFill>
                  <a:srgbClr val="FF0000"/>
                </a:solidFill>
                <a:latin typeface="NikoshBAN" panose="02000000000000000000" pitchFamily="2" charset="0"/>
                <a:cs typeface="NikoshBAN" panose="02000000000000000000" pitchFamily="2" charset="0"/>
              </a:rPr>
              <a:t>শিক্ষক পরিচিতি </a:t>
            </a:r>
            <a:endParaRPr lang="en-US" sz="4000" dirty="0">
              <a:solidFill>
                <a:srgbClr val="FF0000"/>
              </a:solidFill>
            </a:endParaRPr>
          </a:p>
        </p:txBody>
      </p:sp>
      <p:sp>
        <p:nvSpPr>
          <p:cNvPr id="4" name="Content Placeholder 3">
            <a:extLst>
              <a:ext uri="{FF2B5EF4-FFF2-40B4-BE49-F238E27FC236}">
                <a16:creationId xmlns:a16="http://schemas.microsoft.com/office/drawing/2014/main" id="{3E6DC663-C2E7-497E-9173-BF6CEE3AD981}"/>
              </a:ext>
            </a:extLst>
          </p:cNvPr>
          <p:cNvSpPr>
            <a:spLocks noGrp="1"/>
          </p:cNvSpPr>
          <p:nvPr>
            <p:ph sz="half" idx="2"/>
          </p:nvPr>
        </p:nvSpPr>
        <p:spPr>
          <a:xfrm>
            <a:off x="835509" y="2995931"/>
            <a:ext cx="5157787" cy="3343909"/>
          </a:xfrm>
        </p:spPr>
        <p:txBody>
          <a:bodyPr>
            <a:normAutofit fontScale="47500" lnSpcReduction="20000"/>
          </a:bodyPr>
          <a:lstStyle/>
          <a:p>
            <a:pPr marL="0" indent="0">
              <a:buNone/>
            </a:pPr>
            <a:r>
              <a:rPr lang="bn-IN" sz="8000" dirty="0">
                <a:latin typeface="NikoshBAN" panose="02000000000000000000" pitchFamily="2" charset="0"/>
                <a:cs typeface="NikoshBAN" panose="02000000000000000000" pitchFamily="2" charset="0"/>
              </a:rPr>
              <a:t>মোঃ আব্দুর রশিদ</a:t>
            </a:r>
            <a:r>
              <a:rPr lang="bn-IN" sz="4400" dirty="0">
                <a:latin typeface="NikoshBAN" panose="02000000000000000000" pitchFamily="2" charset="0"/>
                <a:cs typeface="NikoshBAN" panose="02000000000000000000" pitchFamily="2" charset="0"/>
              </a:rPr>
              <a:t> </a:t>
            </a:r>
          </a:p>
          <a:p>
            <a:pPr marL="0" indent="0">
              <a:buNone/>
            </a:pPr>
            <a:r>
              <a:rPr lang="bn-IN" sz="7400" dirty="0">
                <a:latin typeface="NikoshBAN" panose="02000000000000000000" pitchFamily="2" charset="0"/>
                <a:cs typeface="NikoshBAN" panose="02000000000000000000" pitchFamily="2" charset="0"/>
              </a:rPr>
              <a:t>টাঙ্গাইল দারুল উলুম কামিল মাদ্রাসা,</a:t>
            </a:r>
          </a:p>
          <a:p>
            <a:pPr marL="0" indent="0">
              <a:buNone/>
            </a:pPr>
            <a:r>
              <a:rPr lang="bn-IN" sz="8600" dirty="0">
                <a:latin typeface="NikoshBAN" panose="02000000000000000000" pitchFamily="2" charset="0"/>
                <a:cs typeface="NikoshBAN" panose="02000000000000000000" pitchFamily="2" charset="0"/>
              </a:rPr>
              <a:t>টাংগাইল সদর।</a:t>
            </a:r>
          </a:p>
          <a:p>
            <a:pPr marL="0" indent="0">
              <a:buNone/>
            </a:pPr>
            <a:r>
              <a:rPr lang="bn-IN" sz="7000" dirty="0">
                <a:latin typeface="NikoshBAN" panose="02000000000000000000" pitchFamily="2" charset="0"/>
                <a:cs typeface="NikoshBAN" panose="02000000000000000000" pitchFamily="2" charset="0"/>
              </a:rPr>
              <a:t>মোবা নং-০১৭০৮৩৪৩০৬৪ </a:t>
            </a:r>
          </a:p>
          <a:p>
            <a:pPr marL="0" indent="0">
              <a:buNone/>
            </a:pPr>
            <a:r>
              <a:rPr lang="bn-IN"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5" name="Text Placeholder 4">
            <a:extLst>
              <a:ext uri="{FF2B5EF4-FFF2-40B4-BE49-F238E27FC236}">
                <a16:creationId xmlns:a16="http://schemas.microsoft.com/office/drawing/2014/main" id="{DE2D3577-9C8D-47F6-B741-01BB1F5F134B}"/>
              </a:ext>
            </a:extLst>
          </p:cNvPr>
          <p:cNvSpPr>
            <a:spLocks noGrp="1"/>
          </p:cNvSpPr>
          <p:nvPr>
            <p:ph type="body" sz="quarter" idx="3"/>
          </p:nvPr>
        </p:nvSpPr>
        <p:spPr/>
        <p:txBody>
          <a:bodyPr>
            <a:normAutofit lnSpcReduction="10000"/>
          </a:bodyPr>
          <a:lstStyle/>
          <a:p>
            <a:pPr algn="ctr"/>
            <a:r>
              <a:rPr lang="bn-IN" sz="4000" kern="0" dirty="0">
                <a:solidFill>
                  <a:srgbClr val="FF0000"/>
                </a:solidFill>
                <a:latin typeface="NikoshBAN" panose="02000000000000000000" pitchFamily="2" charset="0"/>
                <a:cs typeface="NikoshBAN" panose="02000000000000000000" pitchFamily="2" charset="0"/>
              </a:rPr>
              <a:t>পাঠ পরিচিতি </a:t>
            </a:r>
            <a:endParaRPr lang="en-US" sz="4000" kern="0" dirty="0">
              <a:solidFill>
                <a:srgbClr val="FF0000"/>
              </a:solidFill>
              <a:latin typeface="NikoshBAN" panose="02000000000000000000" pitchFamily="2" charset="0"/>
              <a:cs typeface="NikoshBAN" panose="02000000000000000000" pitchFamily="2" charset="0"/>
            </a:endParaRPr>
          </a:p>
        </p:txBody>
      </p:sp>
      <p:sp>
        <p:nvSpPr>
          <p:cNvPr id="6" name="Content Placeholder 5">
            <a:extLst>
              <a:ext uri="{FF2B5EF4-FFF2-40B4-BE49-F238E27FC236}">
                <a16:creationId xmlns:a16="http://schemas.microsoft.com/office/drawing/2014/main" id="{C78B1BBE-3AB9-4CF7-B61E-F78933296B18}"/>
              </a:ext>
            </a:extLst>
          </p:cNvPr>
          <p:cNvSpPr>
            <a:spLocks noGrp="1"/>
          </p:cNvSpPr>
          <p:nvPr>
            <p:ph sz="quarter" idx="4"/>
          </p:nvPr>
        </p:nvSpPr>
        <p:spPr>
          <a:xfrm>
            <a:off x="6305971" y="2649138"/>
            <a:ext cx="5050519" cy="3050622"/>
          </a:xfrm>
        </p:spPr>
        <p:txBody>
          <a:bodyPr>
            <a:noAutofit/>
          </a:bodyPr>
          <a:lstStyle/>
          <a:p>
            <a:pPr marL="0" indent="0">
              <a:buNone/>
            </a:pPr>
            <a:r>
              <a:rPr lang="bn-IN" sz="3200" dirty="0">
                <a:latin typeface="NikoshBAN" panose="02000000000000000000" pitchFamily="2" charset="0"/>
                <a:cs typeface="NikoshBAN" panose="02000000000000000000" pitchFamily="2" charset="0"/>
              </a:rPr>
              <a:t>বিষয়ঃ রসায়ন</a:t>
            </a:r>
          </a:p>
          <a:p>
            <a:pPr marL="0" indent="0">
              <a:buNone/>
            </a:pPr>
            <a:r>
              <a:rPr lang="bn-IN" sz="3200" dirty="0">
                <a:latin typeface="NikoshBAN" panose="02000000000000000000" pitchFamily="2" charset="0"/>
                <a:cs typeface="NikoshBAN" panose="02000000000000000000" pitchFamily="2" charset="0"/>
              </a:rPr>
              <a:t>শ্রেণীঃ নবম ও দশম </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র</a:t>
            </a:r>
            <a:r>
              <a:rPr lang="bn-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স</a:t>
            </a:r>
            <a:r>
              <a:rPr lang="bn-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a:t>
            </a:r>
            <a:endParaRPr lang="bn-IN" sz="3200" dirty="0">
              <a:latin typeface="NikoshBAN" panose="02000000000000000000" pitchFamily="2" charset="0"/>
              <a:cs typeface="NikoshBAN" panose="02000000000000000000" pitchFamily="2" charset="0"/>
            </a:endParaRPr>
          </a:p>
          <a:p>
            <a:pPr marL="0" indent="0">
              <a:buNone/>
            </a:pPr>
            <a:r>
              <a:rPr lang="bn-IN" sz="3200" dirty="0">
                <a:latin typeface="NikoshBAN" panose="02000000000000000000" pitchFamily="2" charset="0"/>
                <a:cs typeface="NikoshBAN" panose="02000000000000000000" pitchFamily="2" charset="0"/>
              </a:rPr>
              <a:t>অধ্যয়ঃ </a:t>
            </a:r>
            <a:r>
              <a:rPr lang="en-US" sz="3200" dirty="0" err="1">
                <a:latin typeface="NikoshBAN" panose="02000000000000000000" pitchFamily="2" charset="0"/>
                <a:cs typeface="NikoshBAN" panose="02000000000000000000" pitchFamily="2" charset="0"/>
              </a:rPr>
              <a:t>ষষ্ঠ</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7B727653-13AF-45AB-B424-159237314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79320" cy="2179320"/>
          </a:xfrm>
          <a:prstGeom prst="ellipse">
            <a:avLst/>
          </a:prstGeom>
          <a:ln>
            <a:noFill/>
          </a:ln>
          <a:effectLst>
            <a:softEdge rad="112500"/>
          </a:effectLst>
        </p:spPr>
      </p:pic>
    </p:spTree>
    <p:extLst>
      <p:ext uri="{BB962C8B-B14F-4D97-AF65-F5344CB8AC3E}">
        <p14:creationId xmlns:p14="http://schemas.microsoft.com/office/powerpoint/2010/main" val="89699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63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907D-5B1C-4429-9018-8C99D05DB41C}"/>
              </a:ext>
            </a:extLst>
          </p:cNvPr>
          <p:cNvSpPr>
            <a:spLocks noGrp="1"/>
          </p:cNvSpPr>
          <p:nvPr>
            <p:ph type="title"/>
          </p:nvPr>
        </p:nvSpPr>
        <p:spPr/>
        <p:txBody>
          <a:bodyPr/>
          <a:lstStyle/>
          <a:p>
            <a:r>
              <a:rPr lang="en-US" dirty="0" err="1">
                <a:latin typeface="NikoshBAN" panose="02000000000000000000" pitchFamily="2" charset="0"/>
                <a:cs typeface="NikoshBAN" panose="02000000000000000000" pitchFamily="2" charset="0"/>
              </a:rPr>
              <a:t>এই</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পাঠ</a:t>
            </a:r>
            <a:r>
              <a:rPr lang="en-US" dirty="0">
                <a:latin typeface="NikoshBAN" panose="02000000000000000000" pitchFamily="2" charset="0"/>
                <a:cs typeface="NikoshBAN" panose="02000000000000000000" pitchFamily="2" charset="0"/>
              </a:rPr>
              <a:t> </a:t>
            </a:r>
            <a:r>
              <a:rPr lang="as-IN" dirty="0">
                <a:latin typeface="NikoshBAN" panose="02000000000000000000" pitchFamily="2" charset="0"/>
                <a:cs typeface="NikoshBAN" panose="02000000000000000000" pitchFamily="2" charset="0"/>
              </a:rPr>
              <a:t>শ</a:t>
            </a:r>
            <a:r>
              <a:rPr lang="en-US" dirty="0" err="1">
                <a:latin typeface="NikoshBAN" panose="02000000000000000000" pitchFamily="2" charset="0"/>
                <a:cs typeface="NikoshBAN" panose="02000000000000000000" pitchFamily="2" charset="0"/>
              </a:rPr>
              <a:t>েষে</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শিক্ষার</a:t>
            </a:r>
            <a:r>
              <a:rPr lang="as-IN" dirty="0">
                <a:latin typeface="NikoshBAN" panose="02000000000000000000" pitchFamily="2" charset="0"/>
                <a:cs typeface="NikoshBAN" panose="02000000000000000000" pitchFamily="2" charset="0"/>
              </a:rPr>
              <a:t>্</a:t>
            </a:r>
            <a:r>
              <a:rPr lang="en-US" dirty="0" err="1">
                <a:latin typeface="NikoshBAN" panose="02000000000000000000" pitchFamily="2" charset="0"/>
                <a:cs typeface="NikoshBAN" panose="02000000000000000000" pitchFamily="2" charset="0"/>
              </a:rPr>
              <a:t>থীরা</a:t>
            </a:r>
            <a:r>
              <a:rPr lang="en-US" dirty="0">
                <a:latin typeface="NikoshBAN" panose="02000000000000000000" pitchFamily="2" charset="0"/>
                <a:cs typeface="NikoshBAN" panose="02000000000000000000" pitchFamily="2" charset="0"/>
              </a:rPr>
              <a:t>------- </a:t>
            </a:r>
          </a:p>
        </p:txBody>
      </p:sp>
      <p:sp>
        <p:nvSpPr>
          <p:cNvPr id="3" name="Content Placeholder 2">
            <a:extLst>
              <a:ext uri="{FF2B5EF4-FFF2-40B4-BE49-F238E27FC236}">
                <a16:creationId xmlns:a16="http://schemas.microsoft.com/office/drawing/2014/main" id="{E27DCFF4-8CC3-4639-A7D9-04B15F476894}"/>
              </a:ext>
            </a:extLst>
          </p:cNvPr>
          <p:cNvSpPr>
            <a:spLocks noGrp="1"/>
          </p:cNvSpPr>
          <p:nvPr>
            <p:ph idx="1"/>
          </p:nvPr>
        </p:nvSpPr>
        <p:spPr>
          <a:xfrm>
            <a:off x="1066800" y="1894841"/>
            <a:ext cx="10058400" cy="3760891"/>
          </a:xfrm>
        </p:spPr>
        <p:txBody>
          <a:bodyPr/>
          <a:lstStyle/>
          <a:p>
            <a:pPr marL="182880" indent="0">
              <a:lnSpc>
                <a:spcPct val="100000"/>
              </a:lnSpc>
              <a:buNone/>
            </a:pP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১।রাসায়নিক বিক্রিয়া </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ব</a:t>
            </a:r>
            <a:r>
              <a:rPr lang="en-US" sz="2800" dirty="0" err="1">
                <a:latin typeface="NikoshBAN" panose="02000000000000000000" pitchFamily="2" charset="0"/>
                <a:cs typeface="NikoshBAN" panose="02000000000000000000" pitchFamily="2" charset="0"/>
              </a:rPr>
              <a:t>ুঝতে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a:t>
            </a:r>
            <a:r>
              <a:rPr lang="en-US" sz="2800" dirty="0">
                <a:latin typeface="NikoshBAN" panose="02000000000000000000" pitchFamily="2" charset="0"/>
                <a:cs typeface="NikoshBAN" panose="02000000000000000000" pitchFamily="2" charset="0"/>
              </a:rPr>
              <a:t>। </a:t>
            </a:r>
          </a:p>
          <a:p>
            <a:pPr marL="182880" indent="0">
              <a:lnSpc>
                <a:spcPct val="100000"/>
              </a:lnSpc>
              <a:buNone/>
            </a:pPr>
            <a:r>
              <a:rPr lang="bn-IN" sz="2800" dirty="0">
                <a:latin typeface="NikoshBAN" panose="02000000000000000000" pitchFamily="2" charset="0"/>
                <a:cs typeface="NikoshBAN" panose="02000000000000000000" pitchFamily="2" charset="0"/>
              </a:rPr>
              <a:t>২।রাসায়নিক সমীকরণ </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 তা ব্যাখা করতে পারবে।</a:t>
            </a:r>
            <a:endParaRPr lang="en-US" sz="2800" dirty="0">
              <a:latin typeface="NikoshBAN" panose="02000000000000000000" pitchFamily="2" charset="0"/>
              <a:cs typeface="NikoshBAN" panose="02000000000000000000" pitchFamily="2" charset="0"/>
            </a:endParaRPr>
          </a:p>
          <a:p>
            <a:pPr marL="182880" indent="0">
              <a:lnSpc>
                <a:spcPct val="100000"/>
              </a:lnSpc>
              <a:buNone/>
            </a:pPr>
            <a:r>
              <a:rPr lang="bn-IN" sz="2800" dirty="0">
                <a:latin typeface="NikoshBAN" panose="02000000000000000000" pitchFamily="2" charset="0"/>
                <a:cs typeface="NikoshBAN" panose="02000000000000000000" pitchFamily="2" charset="0"/>
              </a:rPr>
              <a:t>৩।রাসায়নিক সমীকরণের সমতা সাধান করতে পারবে</a:t>
            </a:r>
            <a:r>
              <a:rPr lang="en-US" sz="2800" dirty="0">
                <a:latin typeface="NikoshBAN" panose="02000000000000000000" pitchFamily="2" charset="0"/>
                <a:cs typeface="NikoshBAN" panose="02000000000000000000" pitchFamily="2" charset="0"/>
              </a:rPr>
              <a:t>।</a:t>
            </a:r>
          </a:p>
          <a:p>
            <a:pPr marL="182880" indent="0">
              <a:lnSpc>
                <a:spcPct val="100000"/>
              </a:lnSpc>
              <a:buNone/>
            </a:pPr>
            <a:r>
              <a:rPr lang="bn-IN" sz="2800" dirty="0">
                <a:latin typeface="NikoshBAN" panose="02000000000000000000" pitchFamily="2" charset="0"/>
                <a:cs typeface="NikoshBAN" panose="02000000000000000000" pitchFamily="2" charset="0"/>
              </a:rPr>
              <a:t>৪।রাসায়নিক বিক্রিয়ার স্টয়কিওমিতি ধারণা </a:t>
            </a:r>
            <a:r>
              <a:rPr lang="en-US" sz="2800" dirty="0" err="1">
                <a:latin typeface="NikoshBAN" panose="02000000000000000000" pitchFamily="2" charset="0"/>
                <a:cs typeface="NikoshBAN" panose="02000000000000000000" pitchFamily="2" charset="0"/>
              </a:rPr>
              <a:t>পারবে</a:t>
            </a:r>
            <a:r>
              <a:rPr lang="en-US" sz="2800" dirty="0">
                <a:latin typeface="NikoshBAN" panose="02000000000000000000" pitchFamily="2" charset="0"/>
                <a:cs typeface="NikoshBAN" panose="02000000000000000000" pitchFamily="2" charset="0"/>
              </a:rPr>
              <a:t>। </a:t>
            </a:r>
          </a:p>
          <a:p>
            <a:pPr marL="0" indent="0">
              <a:buNone/>
            </a:pPr>
            <a:r>
              <a:rPr lang="en-US" dirty="0">
                <a:latin typeface="NikoshBAN" panose="02000000000000000000" pitchFamily="2" charset="0"/>
                <a:cs typeface="NikoshBAN" panose="02000000000000000000" pitchFamily="2" charset="0"/>
              </a:rPr>
              <a:t> </a:t>
            </a:r>
          </a:p>
          <a:p>
            <a:r>
              <a:rPr lang="bn-IN"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00322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iterate type="lt">
                                    <p:tmPct val="10000"/>
                                  </p:iterate>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iterate type="lt">
                                    <p:tmPct val="10000"/>
                                  </p:iterate>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B637D9-FA16-4EA4-9BE4-3CD34FEBAF10}"/>
              </a:ext>
            </a:extLst>
          </p:cNvPr>
          <p:cNvSpPr>
            <a:spLocks noGrp="1"/>
          </p:cNvSpPr>
          <p:nvPr>
            <p:ph idx="1"/>
          </p:nvPr>
        </p:nvSpPr>
        <p:spPr>
          <a:xfrm>
            <a:off x="960120" y="1598931"/>
            <a:ext cx="10058400" cy="1337249"/>
          </a:xfrm>
          <a:solidFill>
            <a:srgbClr val="FFFF00"/>
          </a:solidFill>
        </p:spPr>
        <p:txBody>
          <a:bodyPr>
            <a:normAutofit fontScale="92500"/>
          </a:bodyPr>
          <a:lstStyle/>
          <a:p>
            <a:r>
              <a:rPr lang="bn-IN" sz="2400" dirty="0">
                <a:latin typeface="NikoshBAN" panose="02000000000000000000" pitchFamily="2" charset="0"/>
                <a:cs typeface="NikoshBAN" panose="02000000000000000000" pitchFamily="2" charset="0"/>
              </a:rPr>
              <a:t>যদি কোন পরিবর্তনের ফলে কোন পদার্থ তার নিজের ধর্ম ও বৈশিষ্ট্য হারিয়ে নতুন ধর্ম লাভ করে সেই পরিবর্তনকে রাসায়নিক পরিবর্তন বলে।  যে প্রক্রিয়ায় রাসায়নিক পরিবর্তন ঘটে সেই প্রক্রিয়াকে রাসায়নিক বিক্রিয়া বলে। যে পদার্থ রাসায়নিক বিক্রিয়া শুরু করে তাকে বিক্রয়ক বলে। রাসায়নিক বিক্রিয়ায় যে পদার্থ উৎপন্ন তাকে উৎপাদ বলে।  যেমন:- </a:t>
            </a:r>
            <a:endParaRPr lang="en-US" sz="2400" dirty="0">
              <a:latin typeface="NikoshBAN" panose="02000000000000000000" pitchFamily="2" charset="0"/>
              <a:cs typeface="NikoshBAN" panose="02000000000000000000" pitchFamily="2" charset="0"/>
            </a:endParaRPr>
          </a:p>
        </p:txBody>
      </p:sp>
      <p:grpSp>
        <p:nvGrpSpPr>
          <p:cNvPr id="9" name="Group 8">
            <a:extLst>
              <a:ext uri="{FF2B5EF4-FFF2-40B4-BE49-F238E27FC236}">
                <a16:creationId xmlns:a16="http://schemas.microsoft.com/office/drawing/2014/main" id="{4959D279-5C75-4FFB-A74B-F9194195949D}"/>
              </a:ext>
            </a:extLst>
          </p:cNvPr>
          <p:cNvGrpSpPr/>
          <p:nvPr/>
        </p:nvGrpSpPr>
        <p:grpSpPr>
          <a:xfrm>
            <a:off x="5191760" y="3150429"/>
            <a:ext cx="5415280" cy="389018"/>
            <a:chOff x="2550560" y="3750250"/>
            <a:chExt cx="5303520" cy="536149"/>
          </a:xfrm>
        </p:grpSpPr>
        <p:sp>
          <p:nvSpPr>
            <p:cNvPr id="4" name="TextBox 3">
              <a:extLst>
                <a:ext uri="{FF2B5EF4-FFF2-40B4-BE49-F238E27FC236}">
                  <a16:creationId xmlns:a16="http://schemas.microsoft.com/office/drawing/2014/main" id="{D4614B51-61B0-4C3F-84C9-734AC4A7BCD0}"/>
                </a:ext>
              </a:extLst>
            </p:cNvPr>
            <p:cNvSpPr txBox="1"/>
            <p:nvPr/>
          </p:nvSpPr>
          <p:spPr>
            <a:xfrm>
              <a:off x="2550560" y="3824735"/>
              <a:ext cx="5303520" cy="461664"/>
            </a:xfrm>
            <a:prstGeom prst="rect">
              <a:avLst/>
            </a:prstGeom>
            <a:noFill/>
          </p:spPr>
          <p:txBody>
            <a:bodyPr wrap="square" rtlCol="0">
              <a:spAutoFit/>
            </a:bodyPr>
            <a:lstStyle/>
            <a:p>
              <a:r>
                <a:rPr lang="en-US" sz="2400" dirty="0">
                  <a:latin typeface="NikoshBAN" panose="02000000000000000000" pitchFamily="2" charset="0"/>
                  <a:cs typeface="NikoshBAN" panose="02000000000000000000" pitchFamily="2"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              H</a:t>
              </a:r>
              <a:r>
                <a:rPr lang="en-US" sz="2400" baseline="-22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+O</a:t>
              </a:r>
              <a:r>
                <a:rPr lang="en-US" sz="2400" baseline="-2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 </a:t>
              </a:r>
              <a:endParaRPr lang="en-US" sz="2400" dirty="0">
                <a:latin typeface="NikoshBAN" panose="02000000000000000000" pitchFamily="2" charset="0"/>
                <a:cs typeface="NikoshBAN" panose="02000000000000000000" pitchFamily="2" charset="0"/>
              </a:endParaRPr>
            </a:p>
          </p:txBody>
        </p:sp>
        <p:cxnSp>
          <p:nvCxnSpPr>
            <p:cNvPr id="6" name="Straight Arrow Connector 5">
              <a:extLst>
                <a:ext uri="{FF2B5EF4-FFF2-40B4-BE49-F238E27FC236}">
                  <a16:creationId xmlns:a16="http://schemas.microsoft.com/office/drawing/2014/main" id="{E1D448D7-CD8C-49C0-B065-86A649CEDC27}"/>
                </a:ext>
              </a:extLst>
            </p:cNvPr>
            <p:cNvCxnSpPr>
              <a:cxnSpLocks/>
            </p:cNvCxnSpPr>
            <p:nvPr/>
          </p:nvCxnSpPr>
          <p:spPr>
            <a:xfrm>
              <a:off x="3251200" y="4267200"/>
              <a:ext cx="8229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6EB3AB3-2C47-4D8D-992D-A133E4381ED0}"/>
                </a:ext>
              </a:extLst>
            </p:cNvPr>
            <p:cNvSpPr txBox="1"/>
            <p:nvPr/>
          </p:nvSpPr>
          <p:spPr>
            <a:xfrm>
              <a:off x="3159760" y="3750250"/>
              <a:ext cx="1239520" cy="400110"/>
            </a:xfrm>
            <a:prstGeom prst="rect">
              <a:avLst/>
            </a:prstGeom>
            <a:noFill/>
          </p:spPr>
          <p:txBody>
            <a:bodyPr wrap="square" rtlCol="0">
              <a:spAutoFit/>
            </a:bodyPr>
            <a:lstStyle/>
            <a:p>
              <a:r>
                <a:rPr lang="bn-IN" sz="2000" dirty="0">
                  <a:solidFill>
                    <a:srgbClr val="FF0000"/>
                  </a:solidFill>
                  <a:latin typeface="NikoshBAN" panose="02000000000000000000" pitchFamily="2" charset="0"/>
                  <a:cs typeface="NikoshBAN" panose="02000000000000000000" pitchFamily="2" charset="0"/>
                </a:rPr>
                <a:t>বিদ্যুৎ প্রবাহ </a:t>
              </a:r>
              <a:endParaRPr lang="en-US" sz="2000" dirty="0">
                <a:solidFill>
                  <a:srgbClr val="FF0000"/>
                </a:solidFill>
                <a:latin typeface="NikoshBAN" panose="02000000000000000000" pitchFamily="2" charset="0"/>
                <a:cs typeface="NikoshBAN" panose="02000000000000000000" pitchFamily="2" charset="0"/>
              </a:endParaRPr>
            </a:p>
          </p:txBody>
        </p:sp>
      </p:grpSp>
      <p:sp>
        <p:nvSpPr>
          <p:cNvPr id="10" name="TextBox 9">
            <a:extLst>
              <a:ext uri="{FF2B5EF4-FFF2-40B4-BE49-F238E27FC236}">
                <a16:creationId xmlns:a16="http://schemas.microsoft.com/office/drawing/2014/main" id="{8B5334D1-2E15-4CAD-BBF4-0D194FD77DC7}"/>
              </a:ext>
            </a:extLst>
          </p:cNvPr>
          <p:cNvSpPr txBox="1"/>
          <p:nvPr/>
        </p:nvSpPr>
        <p:spPr>
          <a:xfrm>
            <a:off x="4978400" y="3655116"/>
            <a:ext cx="1249680"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বিক্রিয়ক</a:t>
            </a:r>
            <a:endParaRPr lang="en-US"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6FFAA8FB-73E8-462B-B5E8-204580EA4220}"/>
              </a:ext>
            </a:extLst>
          </p:cNvPr>
          <p:cNvSpPr txBox="1"/>
          <p:nvPr/>
        </p:nvSpPr>
        <p:spPr>
          <a:xfrm>
            <a:off x="6918960" y="3670161"/>
            <a:ext cx="1483360"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উৎপাদ</a:t>
            </a:r>
            <a:endParaRPr lang="en-US"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D9A5061C-BD99-4276-872A-3107C828B0E6}"/>
              </a:ext>
            </a:extLst>
          </p:cNvPr>
          <p:cNvSpPr txBox="1"/>
          <p:nvPr/>
        </p:nvSpPr>
        <p:spPr>
          <a:xfrm>
            <a:off x="891278" y="4743384"/>
            <a:ext cx="9845040"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IN" sz="2400" dirty="0">
                <a:latin typeface="NikoshBAN" panose="02000000000000000000" pitchFamily="2" charset="0"/>
                <a:cs typeface="NikoshBAN" panose="02000000000000000000" pitchFamily="2" charset="0"/>
              </a:rPr>
              <a:t>রাসায়নিক বিক্রিয়াকে সংক্ষেপে উপস্থপন করার জন্য  যে সমীকরণ ব্যবহার করা হয় সেই সমীকরণকে রাসায়নিক সমীকরণ বলে।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040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iterate type="wd">
                                    <p:tmPct val="10000"/>
                                  </p:iterate>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3000" fill="hold"/>
                                        <p:tgtEl>
                                          <p:spTgt spid="15"/>
                                        </p:tgtEl>
                                        <p:attrNameLst>
                                          <p:attrName>ppt_x</p:attrName>
                                        </p:attrNameLst>
                                      </p:cBhvr>
                                      <p:tavLst>
                                        <p:tav tm="0">
                                          <p:val>
                                            <p:strVal val="#ppt_x"/>
                                          </p:val>
                                        </p:tav>
                                        <p:tav tm="100000">
                                          <p:val>
                                            <p:strVal val="#ppt_x"/>
                                          </p:val>
                                        </p:tav>
                                      </p:tavLst>
                                    </p:anim>
                                    <p:anim calcmode="lin" valueType="num">
                                      <p:cBhvr additive="base">
                                        <p:cTn id="21" dur="3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90FAE4-9774-4100-B052-164193B4853C}"/>
              </a:ext>
            </a:extLst>
          </p:cNvPr>
          <p:cNvGrpSpPr/>
          <p:nvPr/>
        </p:nvGrpSpPr>
        <p:grpSpPr>
          <a:xfrm>
            <a:off x="599440" y="2091322"/>
            <a:ext cx="10800080" cy="2308324"/>
            <a:chOff x="1153160" y="2133610"/>
            <a:chExt cx="10759440" cy="2308324"/>
          </a:xfrm>
        </p:grpSpPr>
        <p:sp>
          <p:nvSpPr>
            <p:cNvPr id="4" name="TextBox 3">
              <a:extLst>
                <a:ext uri="{FF2B5EF4-FFF2-40B4-BE49-F238E27FC236}">
                  <a16:creationId xmlns:a16="http://schemas.microsoft.com/office/drawing/2014/main" id="{884F3952-A24A-43F0-BAF3-FC349ED2721A}"/>
                </a:ext>
              </a:extLst>
            </p:cNvPr>
            <p:cNvSpPr txBox="1"/>
            <p:nvPr/>
          </p:nvSpPr>
          <p:spPr>
            <a:xfrm>
              <a:off x="1153160" y="2133610"/>
              <a:ext cx="10759440" cy="2308324"/>
            </a:xfrm>
            <a:prstGeom prst="rect">
              <a:avLst/>
            </a:prstGeom>
            <a:noFill/>
            <a:ln>
              <a:solidFill>
                <a:schemeClr val="accent4"/>
              </a:solidFill>
            </a:ln>
          </p:spPr>
          <p:txBody>
            <a:bodyPr wrap="square" rtlCol="0">
              <a:spAutoFit/>
            </a:bodyPr>
            <a:lstStyle/>
            <a:p>
              <a:r>
                <a:rPr lang="en-US" sz="2400" dirty="0">
                  <a:solidFill>
                    <a:srgbClr val="00B050"/>
                  </a:solidFill>
                  <a:latin typeface="NikoshBAN" panose="02000000000000000000" pitchFamily="2" charset="0"/>
                  <a:cs typeface="NikoshBAN" panose="02000000000000000000" pitchFamily="2" charset="0"/>
                </a:rPr>
                <a:t>(1)</a:t>
              </a:r>
              <a:r>
                <a:rPr lang="bn-IN" sz="2400" dirty="0">
                  <a:solidFill>
                    <a:srgbClr val="00B050"/>
                  </a:solidFill>
                  <a:latin typeface="NikoshBAN" panose="02000000000000000000" pitchFamily="2" charset="0"/>
                  <a:cs typeface="NikoshBAN" panose="02000000000000000000" pitchFamily="2" charset="0"/>
                </a:rPr>
                <a:t>বিক্রিয়ক ও উৎপাদের মাঝে সমান(=) চিহ্ন দিতে হয়, </a:t>
              </a:r>
              <a:r>
                <a:rPr lang="en-US" sz="2400" dirty="0">
                  <a:solidFill>
                    <a:srgbClr val="00B050"/>
                  </a:solidFill>
                  <a:latin typeface="NikoshBAN" panose="02000000000000000000" pitchFamily="2" charset="0"/>
                  <a:cs typeface="NikoshBAN" panose="02000000000000000000" pitchFamily="2" charset="0"/>
                </a:rPr>
                <a:t>(2)</a:t>
              </a:r>
              <a:r>
                <a:rPr lang="bn-IN" sz="2400" dirty="0">
                  <a:solidFill>
                    <a:srgbClr val="00B050"/>
                  </a:solidFill>
                  <a:latin typeface="NikoshBAN" panose="02000000000000000000" pitchFamily="2" charset="0"/>
                  <a:cs typeface="NikoshBAN" panose="02000000000000000000" pitchFamily="2" charset="0"/>
                </a:rPr>
                <a:t>বিক্রিয়ক ও উৎপাদকে প্রতীক বা সংকেত দিয়ে লিখতে হয়, </a:t>
              </a:r>
              <a:r>
                <a:rPr lang="en-US" sz="2400" dirty="0">
                  <a:solidFill>
                    <a:srgbClr val="00B050"/>
                  </a:solidFill>
                  <a:latin typeface="NikoshBAN" panose="02000000000000000000" pitchFamily="2" charset="0"/>
                  <a:cs typeface="NikoshBAN" panose="02000000000000000000" pitchFamily="2" charset="0"/>
                </a:rPr>
                <a:t>(3)</a:t>
              </a:r>
              <a:r>
                <a:rPr lang="bn-IN" sz="2400" dirty="0">
                  <a:solidFill>
                    <a:srgbClr val="00B050"/>
                  </a:solidFill>
                  <a:latin typeface="NikoshBAN" panose="02000000000000000000" pitchFamily="2" charset="0"/>
                  <a:cs typeface="NikoshBAN" panose="02000000000000000000" pitchFamily="2" charset="0"/>
                </a:rPr>
                <a:t>বিক্রিয়ক ও উৎপাদক একাধিক হলে তাদের মাঝে যোগ (+) চিহ্ন দিতে হয়,</a:t>
              </a:r>
              <a:r>
                <a:rPr lang="en-US" sz="2400" dirty="0">
                  <a:solidFill>
                    <a:srgbClr val="00B050"/>
                  </a:solidFill>
                  <a:latin typeface="NikoshBAN" panose="02000000000000000000" pitchFamily="2" charset="0"/>
                  <a:cs typeface="NikoshBAN" panose="02000000000000000000" pitchFamily="2" charset="0"/>
                </a:rPr>
                <a:t>(4)</a:t>
              </a:r>
              <a:r>
                <a:rPr lang="bn-IN" sz="2400" dirty="0">
                  <a:solidFill>
                    <a:srgbClr val="00B050"/>
                  </a:solidFill>
                  <a:latin typeface="NikoshBAN" panose="02000000000000000000" pitchFamily="2" charset="0"/>
                  <a:cs typeface="NikoshBAN" panose="02000000000000000000" pitchFamily="2" charset="0"/>
                </a:rPr>
                <a:t> সমতা সমিকরণে উভয়পার্শে পরমাণুর সংখ্যা সমান সমান হতে হয়,(৫)যদি পরমাণুর সংখ্যা সমান না হয় তবে তীর চিহ্ন (         ) দিতে হয় । (৬)পদার্থ কঠিন </a:t>
              </a:r>
              <a:r>
                <a:rPr lang="en-US" sz="2400" dirty="0">
                  <a:solidFill>
                    <a:srgbClr val="00B050"/>
                  </a:solidFill>
                  <a:latin typeface="NikoshBAN" panose="02000000000000000000" pitchFamily="2" charset="0"/>
                  <a:cs typeface="NikoshBAN" panose="02000000000000000000" pitchFamily="2" charset="0"/>
                </a:rPr>
                <a:t>,</a:t>
              </a:r>
              <a:r>
                <a:rPr lang="bn-IN" sz="2400" dirty="0">
                  <a:solidFill>
                    <a:srgbClr val="00B050"/>
                  </a:solidFill>
                  <a:latin typeface="NikoshBAN" panose="02000000000000000000" pitchFamily="2" charset="0"/>
                  <a:cs typeface="NikoshBAN" panose="02000000000000000000" pitchFamily="2" charset="0"/>
                </a:rPr>
                <a:t>তরল</a:t>
              </a:r>
              <a:r>
                <a:rPr lang="en-US" sz="2400" dirty="0">
                  <a:solidFill>
                    <a:srgbClr val="00B050"/>
                  </a:solidFill>
                  <a:latin typeface="NikoshBAN" panose="02000000000000000000" pitchFamily="2" charset="0"/>
                  <a:cs typeface="NikoshBAN" panose="02000000000000000000" pitchFamily="2" charset="0"/>
                </a:rPr>
                <a:t>,</a:t>
              </a:r>
              <a:r>
                <a:rPr lang="bn-IN" sz="2400" dirty="0">
                  <a:solidFill>
                    <a:srgbClr val="00B050"/>
                  </a:solidFill>
                  <a:latin typeface="NikoshBAN" panose="02000000000000000000" pitchFamily="2" charset="0"/>
                  <a:cs typeface="NikoshBAN" panose="02000000000000000000" pitchFamily="2" charset="0"/>
                </a:rPr>
                <a:t> গ্যাসীয়</a:t>
              </a:r>
              <a:r>
                <a:rPr lang="en-US" sz="2400" dirty="0">
                  <a:solidFill>
                    <a:srgbClr val="00B050"/>
                  </a:solidFill>
                  <a:latin typeface="NikoshBAN" panose="02000000000000000000" pitchFamily="2" charset="0"/>
                  <a:cs typeface="NikoshBAN" panose="02000000000000000000" pitchFamily="2" charset="0"/>
                </a:rPr>
                <a:t>,</a:t>
              </a:r>
              <a:r>
                <a:rPr lang="bn-IN" sz="2400" dirty="0">
                  <a:solidFill>
                    <a:srgbClr val="00B050"/>
                  </a:solidFill>
                  <a:latin typeface="NikoshBAN" panose="02000000000000000000" pitchFamily="2" charset="0"/>
                  <a:cs typeface="NikoshBAN" panose="02000000000000000000" pitchFamily="2" charset="0"/>
                </a:rPr>
                <a:t> জলীয় হলে সংকেতের পাশে যথাক্রমে </a:t>
              </a:r>
              <a:r>
                <a:rPr lang="en-US" sz="2400" dirty="0" err="1">
                  <a:solidFill>
                    <a:srgbClr val="00B050"/>
                  </a:solidFill>
                  <a:latin typeface="Times New Roman" panose="02020603050405020304" pitchFamily="18" charset="0"/>
                  <a:cs typeface="Times New Roman" panose="02020603050405020304" pitchFamily="18" charset="0"/>
                </a:rPr>
                <a:t>s,l,g,aq</a:t>
              </a:r>
              <a:r>
                <a:rPr lang="en-US" sz="2400" dirty="0">
                  <a:solidFill>
                    <a:srgbClr val="00B050"/>
                  </a:solidFill>
                  <a:latin typeface="Times New Roman" panose="02020603050405020304" pitchFamily="18" charset="0"/>
                  <a:cs typeface="Times New Roman" panose="02020603050405020304" pitchFamily="18" charset="0"/>
                </a:rPr>
                <a:t> </a:t>
              </a:r>
              <a:r>
                <a:rPr lang="bn-IN" sz="2400" dirty="0">
                  <a:solidFill>
                    <a:srgbClr val="00B050"/>
                  </a:solidFill>
                  <a:latin typeface="NikoshBAN" panose="02000000000000000000" pitchFamily="2" charset="0"/>
                  <a:cs typeface="NikoshBAN" panose="02000000000000000000" pitchFamily="2" charset="0"/>
                </a:rPr>
                <a:t>দিতে হয়।(৭) বিক্রিয়া তাপ উৎপাদি হলে ডেল্টা(     ) চিহ্ন দিতে হয়। উদাহরণ </a:t>
              </a:r>
              <a:r>
                <a:rPr lang="en-US" sz="2400" dirty="0">
                  <a:solidFill>
                    <a:srgbClr val="FF0000"/>
                  </a:solidFill>
                  <a:latin typeface="Times New Roman" panose="02020603050405020304" pitchFamily="18" charset="0"/>
                  <a:cs typeface="Times New Roman" panose="02020603050405020304" pitchFamily="18" charset="0"/>
                </a:rPr>
                <a:t>CaCO</a:t>
              </a:r>
              <a:r>
                <a:rPr lang="en-US" sz="2400" baseline="-25000" dirty="0">
                  <a:solidFill>
                    <a:srgbClr val="FF0000"/>
                  </a:solidFill>
                  <a:latin typeface="Times New Roman" panose="02020603050405020304" pitchFamily="18" charset="0"/>
                  <a:cs typeface="Times New Roman" panose="02020603050405020304" pitchFamily="18" charset="0"/>
                </a:rPr>
                <a:t>3</a:t>
              </a:r>
              <a:r>
                <a:rPr lang="en-US" sz="2400" dirty="0">
                  <a:solidFill>
                    <a:srgbClr val="FF0000"/>
                  </a:solidFill>
                  <a:latin typeface="Times New Roman" panose="02020603050405020304" pitchFamily="18" charset="0"/>
                  <a:cs typeface="Times New Roman" panose="02020603050405020304" pitchFamily="18" charset="0"/>
                </a:rPr>
                <a:t> (s)  + HCl (</a:t>
              </a:r>
              <a:r>
                <a:rPr lang="en-US" sz="2400" dirty="0" err="1">
                  <a:solidFill>
                    <a:srgbClr val="FF0000"/>
                  </a:solidFill>
                  <a:latin typeface="Times New Roman" panose="02020603050405020304" pitchFamily="18" charset="0"/>
                  <a:cs typeface="Times New Roman" panose="02020603050405020304" pitchFamily="18" charset="0"/>
                </a:rPr>
                <a:t>aq</a:t>
              </a:r>
              <a:r>
                <a:rPr lang="en-US" sz="2400" dirty="0">
                  <a:solidFill>
                    <a:srgbClr val="FF0000"/>
                  </a:solidFill>
                  <a:latin typeface="Times New Roman" panose="02020603050405020304" pitchFamily="18" charset="0"/>
                  <a:cs typeface="Times New Roman" panose="02020603050405020304" pitchFamily="18" charset="0"/>
                </a:rPr>
                <a:t>)            CaCl</a:t>
              </a:r>
              <a:r>
                <a:rPr lang="en-US" sz="2400" baseline="-25000" dirty="0">
                  <a:solidFill>
                    <a:srgbClr val="FF0000"/>
                  </a:solidFill>
                  <a:latin typeface="Times New Roman" panose="02020603050405020304" pitchFamily="18" charset="0"/>
                  <a:cs typeface="Times New Roman" panose="02020603050405020304" pitchFamily="18" charset="0"/>
                </a:rPr>
                <a:t>2</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aq</a:t>
              </a:r>
              <a:r>
                <a:rPr lang="en-US" sz="2400" dirty="0">
                  <a:solidFill>
                    <a:srgbClr val="FF0000"/>
                  </a:solidFill>
                  <a:latin typeface="Times New Roman" panose="02020603050405020304" pitchFamily="18" charset="0"/>
                  <a:cs typeface="Times New Roman" panose="02020603050405020304" pitchFamily="18" charset="0"/>
                </a:rPr>
                <a:t>)  + CO</a:t>
              </a:r>
              <a:r>
                <a:rPr lang="en-US" sz="2400" baseline="-25000" dirty="0">
                  <a:solidFill>
                    <a:srgbClr val="FF0000"/>
                  </a:solidFill>
                  <a:latin typeface="Times New Roman" panose="02020603050405020304" pitchFamily="18" charset="0"/>
                  <a:cs typeface="Times New Roman" panose="02020603050405020304" pitchFamily="18" charset="0"/>
                </a:rPr>
                <a:t>2</a:t>
              </a:r>
              <a:r>
                <a:rPr lang="en-US" sz="2400" dirty="0">
                  <a:solidFill>
                    <a:srgbClr val="FF0000"/>
                  </a:solidFill>
                  <a:latin typeface="Times New Roman" panose="02020603050405020304" pitchFamily="18" charset="0"/>
                  <a:cs typeface="Times New Roman" panose="02020603050405020304" pitchFamily="18" charset="0"/>
                </a:rPr>
                <a:t> (g)  +H</a:t>
              </a:r>
              <a:r>
                <a:rPr lang="en-US" sz="2400" baseline="-25000" dirty="0">
                  <a:solidFill>
                    <a:srgbClr val="FF0000"/>
                  </a:solidFill>
                  <a:latin typeface="Times New Roman" panose="02020603050405020304" pitchFamily="18" charset="0"/>
                  <a:cs typeface="Times New Roman" panose="02020603050405020304" pitchFamily="18" charset="0"/>
                </a:rPr>
                <a:t>2</a:t>
              </a:r>
              <a:r>
                <a:rPr lang="en-US" sz="2400" dirty="0">
                  <a:solidFill>
                    <a:srgbClr val="FF0000"/>
                  </a:solidFill>
                  <a:latin typeface="Times New Roman" panose="02020603050405020304" pitchFamily="18" charset="0"/>
                  <a:cs typeface="Times New Roman" panose="02020603050405020304" pitchFamily="18" charset="0"/>
                </a:rPr>
                <a:t>O (l) </a:t>
              </a:r>
            </a:p>
          </p:txBody>
        </p:sp>
        <p:cxnSp>
          <p:nvCxnSpPr>
            <p:cNvPr id="6" name="Straight Arrow Connector 5">
              <a:extLst>
                <a:ext uri="{FF2B5EF4-FFF2-40B4-BE49-F238E27FC236}">
                  <a16:creationId xmlns:a16="http://schemas.microsoft.com/office/drawing/2014/main" id="{E1CB2D0F-5EF1-4FB9-AFFF-D782223315F0}"/>
                </a:ext>
              </a:extLst>
            </p:cNvPr>
            <p:cNvCxnSpPr/>
            <p:nvPr/>
          </p:nvCxnSpPr>
          <p:spPr>
            <a:xfrm>
              <a:off x="9614906" y="3113266"/>
              <a:ext cx="518160"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74D32EAD-C237-4D2F-9FDF-C900928F98C8}"/>
                </a:ext>
              </a:extLst>
            </p:cNvPr>
            <p:cNvSpPr/>
            <p:nvPr/>
          </p:nvSpPr>
          <p:spPr>
            <a:xfrm>
              <a:off x="2428383" y="3667760"/>
              <a:ext cx="233680" cy="19304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7BCB420-1D75-492E-8E94-B5FA6946BA95}"/>
                </a:ext>
              </a:extLst>
            </p:cNvPr>
            <p:cNvCxnSpPr>
              <a:cxnSpLocks/>
            </p:cNvCxnSpPr>
            <p:nvPr/>
          </p:nvCxnSpPr>
          <p:spPr>
            <a:xfrm>
              <a:off x="7937742" y="3860800"/>
              <a:ext cx="7010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4FAF7499-C727-4AE0-8E9A-A3DF9BB61E85}"/>
              </a:ext>
            </a:extLst>
          </p:cNvPr>
          <p:cNvSpPr txBox="1"/>
          <p:nvPr/>
        </p:nvSpPr>
        <p:spPr>
          <a:xfrm>
            <a:off x="1153160" y="4562286"/>
            <a:ext cx="8575040" cy="461665"/>
          </a:xfrm>
          <a:prstGeom prst="rect">
            <a:avLst/>
          </a:prstGeom>
          <a:solidFill>
            <a:schemeClr val="accent5"/>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CaCO3 (s)  + 2HCl (</a:t>
            </a:r>
            <a:r>
              <a:rPr lang="en-US" sz="2400" dirty="0" err="1">
                <a:latin typeface="Times New Roman" panose="02020603050405020304" pitchFamily="18" charset="0"/>
                <a:cs typeface="Times New Roman" panose="02020603050405020304" pitchFamily="18" charset="0"/>
              </a:rPr>
              <a:t>aq</a:t>
            </a:r>
            <a:r>
              <a:rPr lang="en-US" sz="2400" dirty="0">
                <a:latin typeface="Times New Roman" panose="02020603050405020304" pitchFamily="18" charset="0"/>
                <a:cs typeface="Times New Roman" panose="02020603050405020304" pitchFamily="18" charset="0"/>
              </a:rPr>
              <a:t>) </a:t>
            </a:r>
            <a:r>
              <a:rPr lang="bn-IN" sz="2400" dirty="0">
                <a:latin typeface="NikoshBAN" panose="02000000000000000000" pitchFamily="2" charset="0"/>
                <a:cs typeface="NikoshBAN" panose="02000000000000000000" pitchFamily="2" charset="0"/>
              </a:rPr>
              <a:t>=</a:t>
            </a:r>
            <a:r>
              <a:rPr lang="en-US" sz="2400" dirty="0">
                <a:latin typeface="Times New Roman" panose="02020603050405020304" pitchFamily="18" charset="0"/>
                <a:cs typeface="Times New Roman" panose="02020603050405020304" pitchFamily="18" charset="0"/>
              </a:rPr>
              <a:t> Ca Cl2(</a:t>
            </a:r>
            <a:r>
              <a:rPr lang="en-US" sz="2400" dirty="0" err="1">
                <a:latin typeface="Times New Roman" panose="02020603050405020304" pitchFamily="18" charset="0"/>
                <a:cs typeface="Times New Roman" panose="02020603050405020304" pitchFamily="18" charset="0"/>
              </a:rPr>
              <a:t>aq</a:t>
            </a:r>
            <a:r>
              <a:rPr lang="en-US" sz="2400" dirty="0">
                <a:latin typeface="Times New Roman" panose="02020603050405020304" pitchFamily="18" charset="0"/>
                <a:cs typeface="Times New Roman" panose="02020603050405020304" pitchFamily="18" charset="0"/>
              </a:rPr>
              <a:t>)  +CO2 (g)  +H2O (l) </a:t>
            </a:r>
            <a:r>
              <a:rPr lang="bn-IN" sz="2400" dirty="0">
                <a:latin typeface="Times New Roman" panose="02020603050405020304" pitchFamily="18" charset="0"/>
                <a:cs typeface="Times New Roman" panose="02020603050405020304" pitchFamily="18" charset="0"/>
              </a:rPr>
              <a:t> </a:t>
            </a:r>
            <a:endParaRPr lang="en-US" sz="2400" dirty="0"/>
          </a:p>
        </p:txBody>
      </p:sp>
      <p:grpSp>
        <p:nvGrpSpPr>
          <p:cNvPr id="18" name="Group 17">
            <a:extLst>
              <a:ext uri="{FF2B5EF4-FFF2-40B4-BE49-F238E27FC236}">
                <a16:creationId xmlns:a16="http://schemas.microsoft.com/office/drawing/2014/main" id="{ED5D77B8-94A8-4A82-A54E-0B040ABF48B2}"/>
              </a:ext>
            </a:extLst>
          </p:cNvPr>
          <p:cNvGrpSpPr/>
          <p:nvPr/>
        </p:nvGrpSpPr>
        <p:grpSpPr>
          <a:xfrm>
            <a:off x="1153160" y="5545702"/>
            <a:ext cx="8331200" cy="472508"/>
            <a:chOff x="1153160" y="5562980"/>
            <a:chExt cx="8331200" cy="472508"/>
          </a:xfrm>
        </p:grpSpPr>
        <p:sp>
          <p:nvSpPr>
            <p:cNvPr id="12" name="TextBox 11">
              <a:extLst>
                <a:ext uri="{FF2B5EF4-FFF2-40B4-BE49-F238E27FC236}">
                  <a16:creationId xmlns:a16="http://schemas.microsoft.com/office/drawing/2014/main" id="{12813460-45B7-4298-9C15-57085350D1A0}"/>
                </a:ext>
              </a:extLst>
            </p:cNvPr>
            <p:cNvSpPr txBox="1"/>
            <p:nvPr/>
          </p:nvSpPr>
          <p:spPr>
            <a:xfrm>
              <a:off x="1153160" y="5666156"/>
              <a:ext cx="8331200" cy="369332"/>
            </a:xfrm>
            <a:prstGeom prst="rect">
              <a:avLst/>
            </a:prstGeom>
            <a:solidFill>
              <a:srgbClr val="FFFF00"/>
            </a:solidFill>
          </p:spPr>
          <p:txBody>
            <a:bodyPr wrap="square" rtlCol="0">
              <a:spAutoFit/>
            </a:bodyPr>
            <a:lstStyle/>
            <a:p>
              <a:r>
                <a:rPr lang="en-US" dirty="0">
                  <a:latin typeface="Times New Roman" panose="02020603050405020304" pitchFamily="18" charset="0"/>
                  <a:cs typeface="Times New Roman" panose="02020603050405020304" pitchFamily="18" charset="0"/>
                </a:rPr>
                <a:t>2Mg(NO3)2(s)                        2MgO(s) +   4NO2(g)    + O2(g) </a:t>
              </a:r>
            </a:p>
          </p:txBody>
        </p:sp>
        <p:cxnSp>
          <p:nvCxnSpPr>
            <p:cNvPr id="13" name="Straight Arrow Connector 12">
              <a:extLst>
                <a:ext uri="{FF2B5EF4-FFF2-40B4-BE49-F238E27FC236}">
                  <a16:creationId xmlns:a16="http://schemas.microsoft.com/office/drawing/2014/main" id="{00F64844-40E2-4B80-B542-60A697B81AA1}"/>
                </a:ext>
              </a:extLst>
            </p:cNvPr>
            <p:cNvCxnSpPr>
              <a:cxnSpLocks/>
            </p:cNvCxnSpPr>
            <p:nvPr/>
          </p:nvCxnSpPr>
          <p:spPr>
            <a:xfrm>
              <a:off x="2672080" y="5850822"/>
              <a:ext cx="11277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A168130E-E96C-4E51-9A82-C09B9FF96426}"/>
                </a:ext>
              </a:extLst>
            </p:cNvPr>
            <p:cNvSpPr/>
            <p:nvPr/>
          </p:nvSpPr>
          <p:spPr>
            <a:xfrm flipH="1">
              <a:off x="3235960" y="5562980"/>
              <a:ext cx="182880" cy="206352"/>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Arrow: Right 15">
            <a:extLst>
              <a:ext uri="{FF2B5EF4-FFF2-40B4-BE49-F238E27FC236}">
                <a16:creationId xmlns:a16="http://schemas.microsoft.com/office/drawing/2014/main" id="{2525757B-3485-4D13-9FB1-516CE96F852C}"/>
              </a:ext>
            </a:extLst>
          </p:cNvPr>
          <p:cNvSpPr/>
          <p:nvPr/>
        </p:nvSpPr>
        <p:spPr>
          <a:xfrm>
            <a:off x="599440" y="721241"/>
            <a:ext cx="11313160" cy="1200568"/>
          </a:xfrm>
          <a:prstGeom prst="rightArrow">
            <a:avLst>
              <a:gd name="adj1" fmla="val 46615"/>
              <a:gd name="adj2" fmla="val 923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chemeClr val="tx1"/>
                </a:solidFill>
              </a:rPr>
              <a:t> </a:t>
            </a:r>
            <a:r>
              <a:rPr lang="bn-IN" sz="2400" dirty="0">
                <a:solidFill>
                  <a:schemeClr val="tx1"/>
                </a:solidFill>
                <a:latin typeface="NikoshBAN" panose="02000000000000000000" pitchFamily="2" charset="0"/>
                <a:cs typeface="NikoshBAN" panose="02000000000000000000" pitchFamily="2" charset="0"/>
              </a:rPr>
              <a:t>রাসায়নিক বিক্রিয়াকে রাসায়নিক সমীকরণ  আকারে প্রকাশ করার জন্য কতগুলি নিয়োম মানা হয়, সেগুলো হলঃ</a:t>
            </a:r>
            <a:endParaRPr lang="en-US" sz="2400" dirty="0">
              <a:solidFill>
                <a:schemeClr val="tx1"/>
              </a:solidFill>
            </a:endParaRPr>
          </a:p>
        </p:txBody>
      </p:sp>
    </p:spTree>
    <p:extLst>
      <p:ext uri="{BB962C8B-B14F-4D97-AF65-F5344CB8AC3E}">
        <p14:creationId xmlns:p14="http://schemas.microsoft.com/office/powerpoint/2010/main" val="37158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down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807A-4135-405B-9EC6-508D2CFDACD9}"/>
              </a:ext>
            </a:extLst>
          </p:cNvPr>
          <p:cNvSpPr>
            <a:spLocks noGrp="1"/>
          </p:cNvSpPr>
          <p:nvPr>
            <p:ph type="title"/>
          </p:nvPr>
        </p:nvSpPr>
        <p:spPr/>
        <p:txBody>
          <a:bodyPr/>
          <a:lstStyle/>
          <a:p>
            <a:r>
              <a:rPr lang="bn-IN" dirty="0"/>
              <a:t> </a:t>
            </a:r>
            <a:endParaRPr lang="en-US" dirty="0"/>
          </a:p>
        </p:txBody>
      </p:sp>
      <p:sp>
        <p:nvSpPr>
          <p:cNvPr id="3" name="Content Placeholder 2">
            <a:extLst>
              <a:ext uri="{FF2B5EF4-FFF2-40B4-BE49-F238E27FC236}">
                <a16:creationId xmlns:a16="http://schemas.microsoft.com/office/drawing/2014/main" id="{05FF2102-6941-45B0-B862-B3B1B91B8034}"/>
              </a:ext>
            </a:extLst>
          </p:cNvPr>
          <p:cNvSpPr>
            <a:spLocks noGrp="1"/>
          </p:cNvSpPr>
          <p:nvPr>
            <p:ph idx="1"/>
          </p:nvPr>
        </p:nvSpPr>
        <p:spPr>
          <a:xfrm>
            <a:off x="1097280" y="802641"/>
            <a:ext cx="10058400" cy="3647439"/>
          </a:xfrm>
        </p:spPr>
        <p:txBody>
          <a:bodyPr>
            <a:normAutofit fontScale="92500"/>
          </a:bodyPr>
          <a:lstStyle/>
          <a:p>
            <a:r>
              <a:rPr lang="bn-IN" sz="2600" dirty="0">
                <a:latin typeface="NikoshBAN" panose="02000000000000000000" pitchFamily="2" charset="0"/>
                <a:cs typeface="NikoshBAN" panose="02000000000000000000" pitchFamily="2" charset="0"/>
              </a:rPr>
              <a:t>সমীকরণে উভয় পার্শের পরমাণু সংখ্যা সমতা করণের জন্য-----</a:t>
            </a:r>
          </a:p>
          <a:p>
            <a:r>
              <a:rPr lang="bn-IN" sz="2600" dirty="0">
                <a:latin typeface="NikoshBAN" panose="02000000000000000000" pitchFamily="2" charset="0"/>
                <a:cs typeface="NikoshBAN" panose="02000000000000000000" pitchFamily="2" charset="0"/>
              </a:rPr>
              <a:t>১) বিক্রিয়ক  ও উৎপাদের নামের সঠিক সংকেত সমীকরণের উভয় পার্শে লিখতে হবে। ( যদি উভয় পার্শে পরমাণু সংখ্যা সমান থাকে তা হলে সমতা করার প্রয়োজন নেই) যদি না থকে তবে------</a:t>
            </a:r>
          </a:p>
          <a:p>
            <a:r>
              <a:rPr lang="bn-IN" sz="2600" dirty="0">
                <a:latin typeface="NikoshBAN" panose="02000000000000000000" pitchFamily="2" charset="0"/>
                <a:cs typeface="NikoshBAN" panose="02000000000000000000" pitchFamily="2" charset="0"/>
              </a:rPr>
              <a:t>২) বিক্রিয়ক  ও উৎপাদকে ২,৩,৪ ইত্যাদি সংখ্যা দ্বারা গুণ করে উভয় পার্শে পরমাণু সংখ্যা সমান কর । বিভিন্ন বিক্রিয়ার জন্যবার বার  অনুশীলন কর।  </a:t>
            </a:r>
            <a:r>
              <a:rPr lang="bn-IN" sz="2400" dirty="0">
                <a:latin typeface="NikoshBAN" panose="02000000000000000000" pitchFamily="2" charset="0"/>
                <a:cs typeface="NikoshBAN" panose="02000000000000000000" pitchFamily="2" charset="0"/>
              </a:rPr>
              <a:t>উদাহরণ :- সোডিয়াম কার্বনেট, জলীয় হাইড্রজেন ক্লোরাইডের সাথে বিক্রিয়া করে সোডিয়াম ক্লোরাইড, পানি ও কার্বন ডাইক্সাইড তৈরি করে। এই বিক্রিয়ার সমীকরণের সমতা কর।</a:t>
            </a:r>
          </a:p>
          <a:p>
            <a:r>
              <a:rPr lang="bn-IN" sz="2400" dirty="0">
                <a:latin typeface="NikoshBAN" panose="02000000000000000000" pitchFamily="2" charset="0"/>
                <a:cs typeface="NikoshBAN" panose="02000000000000000000" pitchFamily="2" charset="0"/>
              </a:rPr>
              <a:t>প্রথমে যৌগ গুলির নামের সঠিক সংকেত লিখি </a:t>
            </a:r>
          </a:p>
          <a:p>
            <a:endParaRPr lang="bn-IN" sz="2400" dirty="0">
              <a:latin typeface="NikoshBAN" panose="02000000000000000000" pitchFamily="2" charset="0"/>
              <a:cs typeface="NikoshBAN" panose="02000000000000000000" pitchFamily="2" charset="0"/>
            </a:endParaRPr>
          </a:p>
          <a:p>
            <a:endParaRPr lang="bn-IN" sz="2400" dirty="0">
              <a:latin typeface="NikoshBAN" panose="02000000000000000000" pitchFamily="2" charset="0"/>
              <a:cs typeface="NikoshBAN" panose="02000000000000000000" pitchFamily="2" charset="0"/>
            </a:endParaRPr>
          </a:p>
          <a:p>
            <a:endParaRPr lang="bn-IN" sz="2400" dirty="0">
              <a:latin typeface="NikoshBAN" panose="02000000000000000000" pitchFamily="2" charset="0"/>
              <a:cs typeface="NikoshBAN" panose="02000000000000000000" pitchFamily="2" charset="0"/>
            </a:endParaRPr>
          </a:p>
        </p:txBody>
      </p:sp>
      <p:grpSp>
        <p:nvGrpSpPr>
          <p:cNvPr id="9" name="Group 8">
            <a:extLst>
              <a:ext uri="{FF2B5EF4-FFF2-40B4-BE49-F238E27FC236}">
                <a16:creationId xmlns:a16="http://schemas.microsoft.com/office/drawing/2014/main" id="{B6B193BF-2E13-4F68-A7A1-4FE329D29F38}"/>
              </a:ext>
            </a:extLst>
          </p:cNvPr>
          <p:cNvGrpSpPr/>
          <p:nvPr/>
        </p:nvGrpSpPr>
        <p:grpSpPr>
          <a:xfrm>
            <a:off x="1193800" y="4319787"/>
            <a:ext cx="9804400" cy="646331"/>
            <a:chOff x="1193800" y="4319787"/>
            <a:chExt cx="9804400" cy="646331"/>
          </a:xfrm>
        </p:grpSpPr>
        <p:sp>
          <p:nvSpPr>
            <p:cNvPr id="4" name="TextBox 3">
              <a:extLst>
                <a:ext uri="{FF2B5EF4-FFF2-40B4-BE49-F238E27FC236}">
                  <a16:creationId xmlns:a16="http://schemas.microsoft.com/office/drawing/2014/main" id="{B45BFAE2-9E0C-4D92-9127-B9A2CEF9224C}"/>
                </a:ext>
              </a:extLst>
            </p:cNvPr>
            <p:cNvSpPr txBox="1"/>
            <p:nvPr/>
          </p:nvSpPr>
          <p:spPr>
            <a:xfrm>
              <a:off x="1193800" y="4319787"/>
              <a:ext cx="9804400" cy="646331"/>
            </a:xfrm>
            <a:prstGeom prst="rect">
              <a:avLst/>
            </a:prstGeom>
            <a:solidFill>
              <a:schemeClr val="accent5"/>
            </a:solidFill>
          </p:spPr>
          <p:txBody>
            <a:bodyPr wrap="square" rtlCol="0">
              <a:spAutoFit/>
            </a:bodyPr>
            <a:lstStyle/>
            <a:p>
              <a:r>
                <a:rPr lang="en-US" dirty="0">
                  <a:latin typeface="Times New Roman" panose="02020603050405020304" pitchFamily="18" charset="0"/>
                  <a:cs typeface="Times New Roman" panose="02020603050405020304" pitchFamily="18" charset="0"/>
                </a:rPr>
                <a:t>Na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CO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HCl               NaCl   +H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    +CO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bn-IN" dirty="0">
                  <a:latin typeface="NikoshBAN" panose="02000000000000000000" pitchFamily="2" charset="0"/>
                  <a:cs typeface="NikoshBAN" panose="02000000000000000000" pitchFamily="2" charset="0"/>
                </a:rPr>
                <a:t>এখানে উৎপাদে </a:t>
              </a:r>
              <a:r>
                <a:rPr lang="en-US" dirty="0">
                  <a:latin typeface="Times New Roman" panose="02020603050405020304" pitchFamily="18" charset="0"/>
                  <a:cs typeface="Times New Roman" panose="02020603050405020304" pitchFamily="18" charset="0"/>
                </a:rPr>
                <a:t>H </a:t>
              </a:r>
              <a:r>
                <a:rPr lang="bn-IN" dirty="0">
                  <a:latin typeface="NikoshBAN" panose="02000000000000000000" pitchFamily="2" charset="0"/>
                  <a:cs typeface="NikoshBAN" panose="02000000000000000000" pitchFamily="2" charset="0"/>
                </a:rPr>
                <a:t>আছে ২টি তাই </a:t>
              </a:r>
              <a:r>
                <a:rPr lang="en-US" dirty="0">
                  <a:latin typeface="Times New Roman" panose="02020603050405020304" pitchFamily="18" charset="0"/>
                  <a:cs typeface="Times New Roman" panose="02020603050405020304" pitchFamily="18" charset="0"/>
                </a:rPr>
                <a:t>HCl</a:t>
              </a:r>
              <a:r>
                <a:rPr lang="bn-IN" dirty="0">
                  <a:latin typeface="NikoshBAN" panose="02000000000000000000" pitchFamily="2" charset="0"/>
                  <a:cs typeface="NikoshBAN" panose="02000000000000000000" pitchFamily="2" charset="0"/>
                </a:rPr>
                <a:t>কে ২ দ্বারা গুণ করি এবং </a:t>
              </a:r>
              <a:r>
                <a:rPr lang="en-US" dirty="0">
                  <a:latin typeface="NikoshBAN" panose="02000000000000000000" pitchFamily="2" charset="0"/>
                  <a:cs typeface="NikoshBAN" panose="02000000000000000000" pitchFamily="2" charset="0"/>
                </a:rPr>
                <a:t>NaCl</a:t>
              </a:r>
              <a:r>
                <a:rPr lang="bn-IN" dirty="0">
                  <a:latin typeface="NikoshBAN" panose="02000000000000000000" pitchFamily="2" charset="0"/>
                  <a:cs typeface="NikoshBAN" panose="02000000000000000000" pitchFamily="2" charset="0"/>
                </a:rPr>
                <a:t> কেও  ২ দ্বারা গুণ করি এবং লক্ষ্য করে দেখি কি হল ---- </a:t>
              </a:r>
              <a:endParaRPr lang="en-US" dirty="0">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C6971C0D-77AC-4A84-BDD9-9ACAB575B0A6}"/>
                </a:ext>
              </a:extLst>
            </p:cNvPr>
            <p:cNvCxnSpPr>
              <a:cxnSpLocks/>
            </p:cNvCxnSpPr>
            <p:nvPr/>
          </p:nvCxnSpPr>
          <p:spPr>
            <a:xfrm>
              <a:off x="2895600" y="4551680"/>
              <a:ext cx="6197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2F37DE6-7CB2-42AF-B0A0-D78239053AB1}"/>
              </a:ext>
            </a:extLst>
          </p:cNvPr>
          <p:cNvSpPr txBox="1"/>
          <p:nvPr/>
        </p:nvSpPr>
        <p:spPr>
          <a:xfrm>
            <a:off x="1381760" y="5384800"/>
            <a:ext cx="8676640" cy="461665"/>
          </a:xfrm>
          <a:prstGeom prst="rect">
            <a:avLst/>
          </a:prstGeom>
          <a:solidFill>
            <a:schemeClr val="accent5"/>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Na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CO</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+2 HCl   </a:t>
            </a:r>
            <a:r>
              <a:rPr lang="b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2 NaCl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    +CO</a:t>
            </a:r>
            <a:r>
              <a:rPr lang="en-US" sz="2400" baseline="-25000" dirty="0">
                <a:latin typeface="Times New Roman" panose="02020603050405020304" pitchFamily="18" charset="0"/>
                <a:cs typeface="Times New Roman" panose="02020603050405020304" pitchFamily="18" charset="0"/>
              </a:rPr>
              <a:t>2</a:t>
            </a:r>
            <a:r>
              <a:rPr lang="bn-IN" sz="2400" baseline="-25000" dirty="0">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31332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ABB4-C9A1-4BF9-9C46-C2AAD1631DB6}"/>
              </a:ext>
            </a:extLst>
          </p:cNvPr>
          <p:cNvSpPr>
            <a:spLocks noGrp="1"/>
          </p:cNvSpPr>
          <p:nvPr>
            <p:ph type="title"/>
          </p:nvPr>
        </p:nvSpPr>
        <p:spPr/>
        <p:txBody>
          <a:bodyPr>
            <a:normAutofit/>
          </a:bodyPr>
          <a:lstStyle/>
          <a:p>
            <a:pPr algn="ctr"/>
            <a:r>
              <a:rPr lang="en-US" sz="2800" dirty="0" err="1">
                <a:latin typeface="NikoshBAN" panose="02000000000000000000" pitchFamily="2" charset="0"/>
                <a:cs typeface="NikoshBAN" panose="02000000000000000000" pitchFamily="2" charset="0"/>
              </a:rPr>
              <a:t>সমতা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যুক্ত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সমীকরণে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বিক্রিয়ক</a:t>
            </a:r>
            <a:r>
              <a:rPr lang="en-US" sz="2800" dirty="0">
                <a:latin typeface="NikoshBAN" panose="02000000000000000000" pitchFamily="2" charset="0"/>
                <a:cs typeface="NikoshBAN" panose="02000000000000000000" pitchFamily="2" charset="0"/>
              </a:rPr>
              <a:t> ও উ</a:t>
            </a:r>
            <a:r>
              <a:rPr lang="as-IN" sz="2800" dirty="0">
                <a:latin typeface="NikoshBAN" panose="02000000000000000000" pitchFamily="2" charset="0"/>
                <a:cs typeface="NikoshBAN" panose="02000000000000000000" pitchFamily="2" charset="0"/>
              </a:rPr>
              <a:t>ৎ</a:t>
            </a:r>
            <a:r>
              <a:rPr lang="en-US" sz="2800" dirty="0">
                <a:latin typeface="NikoshBAN" panose="02000000000000000000" pitchFamily="2" charset="0"/>
                <a:cs typeface="NikoshBAN" panose="02000000000000000000" pitchFamily="2" charset="0"/>
              </a:rPr>
              <a:t>প</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দ</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অ</a:t>
            </a:r>
            <a:r>
              <a:rPr lang="en-US" sz="2800" dirty="0">
                <a:latin typeface="NikoshBAN" panose="02000000000000000000" pitchFamily="2" charset="0"/>
                <a:cs typeface="NikoshBAN" panose="02000000000000000000" pitchFamily="2" charset="0"/>
              </a:rPr>
              <a:t>ণ</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ম</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ণ</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ভ</a:t>
            </a:r>
            <a:r>
              <a:rPr lang="en-US" sz="2800" dirty="0">
                <a:latin typeface="NikoshBAN" panose="02000000000000000000" pitchFamily="2" charset="0"/>
                <a:cs typeface="NikoshBAN" panose="02000000000000000000" pitchFamily="2" charset="0"/>
              </a:rPr>
              <a:t>র , </a:t>
            </a:r>
            <a:r>
              <a:rPr lang="bn-IN"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আ</a:t>
            </a:r>
            <a:r>
              <a:rPr lang="en-US" sz="2800" dirty="0">
                <a:latin typeface="NikoshBAN" panose="02000000000000000000" pitchFamily="2" charset="0"/>
                <a:cs typeface="NikoshBAN" panose="02000000000000000000" pitchFamily="2" charset="0"/>
              </a:rPr>
              <a:t>য়</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ন</a:t>
            </a:r>
            <a:r>
              <a:rPr lang="bn-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এ</a:t>
            </a:r>
            <a:r>
              <a:rPr lang="en-US" sz="2800" dirty="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হ</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ক</a:t>
            </a:r>
            <a:r>
              <a:rPr lang="en-US" sz="2800" dirty="0" err="1">
                <a:latin typeface="NikoshBAN" panose="02000000000000000000" pitchFamily="2" charset="0"/>
                <a:cs typeface="NikoshBAN" panose="02000000000000000000" pitchFamily="2" charset="0"/>
              </a:rPr>
              <a:t>াশকেই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স্টয়কিওমিতি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r>
              <a:rPr lang="en-US" sz="2800" dirty="0">
                <a:latin typeface="NikoshBAN" panose="02000000000000000000" pitchFamily="2" charset="0"/>
                <a:cs typeface="NikoshBAN" panose="02000000000000000000" pitchFamily="2" charset="0"/>
              </a:rPr>
              <a:t>।</a:t>
            </a:r>
          </a:p>
        </p:txBody>
      </p:sp>
      <p:grpSp>
        <p:nvGrpSpPr>
          <p:cNvPr id="7" name="Group 6">
            <a:extLst>
              <a:ext uri="{FF2B5EF4-FFF2-40B4-BE49-F238E27FC236}">
                <a16:creationId xmlns:a16="http://schemas.microsoft.com/office/drawing/2014/main" id="{E539340B-BE8E-4F65-917D-92970432E67D}"/>
              </a:ext>
            </a:extLst>
          </p:cNvPr>
          <p:cNvGrpSpPr/>
          <p:nvPr/>
        </p:nvGrpSpPr>
        <p:grpSpPr>
          <a:xfrm>
            <a:off x="863600" y="1994584"/>
            <a:ext cx="5608320" cy="461665"/>
            <a:chOff x="812800" y="2050087"/>
            <a:chExt cx="5608320" cy="461665"/>
          </a:xfrm>
        </p:grpSpPr>
        <p:sp>
          <p:nvSpPr>
            <p:cNvPr id="4" name="TextBox 3">
              <a:extLst>
                <a:ext uri="{FF2B5EF4-FFF2-40B4-BE49-F238E27FC236}">
                  <a16:creationId xmlns:a16="http://schemas.microsoft.com/office/drawing/2014/main" id="{BECC0064-A2F1-4A88-814A-52B18B97FD9B}"/>
                </a:ext>
              </a:extLst>
            </p:cNvPr>
            <p:cNvSpPr txBox="1"/>
            <p:nvPr/>
          </p:nvSpPr>
          <p:spPr>
            <a:xfrm>
              <a:off x="812800" y="2050087"/>
              <a:ext cx="560832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Mg(s)  +O</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(g) 		 MgO(s) </a:t>
              </a:r>
            </a:p>
          </p:txBody>
        </p:sp>
        <p:cxnSp>
          <p:nvCxnSpPr>
            <p:cNvPr id="6" name="Straight Arrow Connector 5">
              <a:extLst>
                <a:ext uri="{FF2B5EF4-FFF2-40B4-BE49-F238E27FC236}">
                  <a16:creationId xmlns:a16="http://schemas.microsoft.com/office/drawing/2014/main" id="{A52FC423-7101-4076-BD90-B14D85ED0228}"/>
                </a:ext>
              </a:extLst>
            </p:cNvPr>
            <p:cNvCxnSpPr>
              <a:cxnSpLocks/>
            </p:cNvCxnSpPr>
            <p:nvPr/>
          </p:nvCxnSpPr>
          <p:spPr>
            <a:xfrm>
              <a:off x="3566160" y="2280919"/>
              <a:ext cx="10261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28B7A8DE-BDAF-4247-A14F-8AB0D451FC85}"/>
              </a:ext>
            </a:extLst>
          </p:cNvPr>
          <p:cNvGrpSpPr/>
          <p:nvPr/>
        </p:nvGrpSpPr>
        <p:grpSpPr>
          <a:xfrm>
            <a:off x="975360" y="2528808"/>
            <a:ext cx="5496560" cy="549480"/>
            <a:chOff x="-1524000" y="2826686"/>
            <a:chExt cx="5608320" cy="1061829"/>
          </a:xfrm>
        </p:grpSpPr>
        <p:sp>
          <p:nvSpPr>
            <p:cNvPr id="9" name="TextBox 8">
              <a:extLst>
                <a:ext uri="{FF2B5EF4-FFF2-40B4-BE49-F238E27FC236}">
                  <a16:creationId xmlns:a16="http://schemas.microsoft.com/office/drawing/2014/main" id="{8DD7CC3D-97E1-4E91-9C09-673EDA894E57}"/>
                </a:ext>
              </a:extLst>
            </p:cNvPr>
            <p:cNvSpPr txBox="1"/>
            <p:nvPr/>
          </p:nvSpPr>
          <p:spPr>
            <a:xfrm>
              <a:off x="-1524000" y="2826686"/>
              <a:ext cx="5608320" cy="830997"/>
            </a:xfrm>
            <a:prstGeom prst="rect">
              <a:avLst/>
            </a:prstGeom>
            <a:noFill/>
          </p:spPr>
          <p:txBody>
            <a:bodyPr wrap="square" rtlCol="0">
              <a:spAutoFit/>
            </a:bodyPr>
            <a:lstStyle/>
            <a:p>
              <a:pPr algn="ctr"/>
              <a:r>
                <a:rPr lang="bn-IN" sz="2400" dirty="0">
                  <a:latin typeface="NikoshBAN" panose="02000000000000000000" pitchFamily="2" charset="0"/>
                  <a:cs typeface="NikoshBAN" panose="02000000000000000000" pitchFamily="2" charset="0"/>
                </a:rPr>
                <a:t>সমতা সমীকরণ হবে </a:t>
              </a:r>
            </a:p>
            <a:p>
              <a:pPr algn="ctr"/>
              <a:r>
                <a:rPr lang="en-US" sz="2400" dirty="0">
                  <a:latin typeface="Times New Roman" panose="02020603050405020304" pitchFamily="18" charset="0"/>
                  <a:cs typeface="Times New Roman" panose="02020603050405020304" pitchFamily="18" charset="0"/>
                </a:rPr>
                <a:t>2Mg(s)  +O</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(g) 		    2 MgO(s) </a:t>
              </a:r>
            </a:p>
          </p:txBody>
        </p:sp>
        <p:cxnSp>
          <p:nvCxnSpPr>
            <p:cNvPr id="10" name="Straight Arrow Connector 9">
              <a:extLst>
                <a:ext uri="{FF2B5EF4-FFF2-40B4-BE49-F238E27FC236}">
                  <a16:creationId xmlns:a16="http://schemas.microsoft.com/office/drawing/2014/main" id="{1D23C4C6-DA04-4E65-B5EA-15987303A696}"/>
                </a:ext>
              </a:extLst>
            </p:cNvPr>
            <p:cNvCxnSpPr/>
            <p:nvPr/>
          </p:nvCxnSpPr>
          <p:spPr>
            <a:xfrm>
              <a:off x="944880" y="3888515"/>
              <a:ext cx="166624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8F24790F-76B1-4DA0-A0D6-E0DBA4661288}"/>
              </a:ext>
            </a:extLst>
          </p:cNvPr>
          <p:cNvSpPr txBox="1"/>
          <p:nvPr/>
        </p:nvSpPr>
        <p:spPr>
          <a:xfrm>
            <a:off x="863600" y="3779713"/>
            <a:ext cx="9113520" cy="830997"/>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ভরের হিসাব:-  </a:t>
            </a:r>
          </a:p>
          <a:p>
            <a:r>
              <a:rPr lang="en-US" sz="2400" dirty="0">
                <a:latin typeface="Times New Roman" panose="02020603050405020304" pitchFamily="18" charset="0"/>
                <a:cs typeface="Times New Roman" panose="02020603050405020304" pitchFamily="18" charset="0"/>
              </a:rPr>
              <a:t>2x24=48 g Mg     16x2=32 g O</a:t>
            </a:r>
            <a:r>
              <a:rPr lang="en-US" sz="2400" baseline="-25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                    2x(24+16)=80 g MgO </a:t>
            </a:r>
          </a:p>
        </p:txBody>
      </p:sp>
      <p:sp>
        <p:nvSpPr>
          <p:cNvPr id="13" name="TextBox 12">
            <a:extLst>
              <a:ext uri="{FF2B5EF4-FFF2-40B4-BE49-F238E27FC236}">
                <a16:creationId xmlns:a16="http://schemas.microsoft.com/office/drawing/2014/main" id="{B1F0D8D3-35EA-4079-AC56-8A0D1D31E9F9}"/>
              </a:ext>
            </a:extLst>
          </p:cNvPr>
          <p:cNvSpPr txBox="1"/>
          <p:nvPr/>
        </p:nvSpPr>
        <p:spPr>
          <a:xfrm>
            <a:off x="782320" y="4610710"/>
            <a:ext cx="8900160" cy="830997"/>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অণু/পরমাণুর হিসাব: </a:t>
            </a:r>
          </a:p>
          <a:p>
            <a:r>
              <a:rPr lang="en-US" sz="2400" dirty="0">
                <a:latin typeface="Times New Roman" panose="02020603050405020304" pitchFamily="18" charset="0"/>
                <a:cs typeface="Times New Roman" panose="02020603050405020304" pitchFamily="18" charset="0"/>
              </a:rPr>
              <a:t>2 </a:t>
            </a:r>
            <a:r>
              <a:rPr lang="bn-IN" sz="2400" dirty="0">
                <a:latin typeface="NikoshBAN" panose="02000000000000000000" pitchFamily="2" charset="0"/>
                <a:cs typeface="NikoshBAN" panose="02000000000000000000" pitchFamily="2" charset="0"/>
              </a:rPr>
              <a:t>মোল</a:t>
            </a:r>
            <a:r>
              <a:rPr lang="en-US" sz="2400" dirty="0">
                <a:latin typeface="Times New Roman" panose="02020603050405020304" pitchFamily="18" charset="0"/>
                <a:cs typeface="Times New Roman" panose="02020603050405020304" pitchFamily="18" charset="0"/>
              </a:rPr>
              <a:t>Mg</a:t>
            </a:r>
            <a:r>
              <a:rPr lang="bn-IN" sz="2400" dirty="0">
                <a:latin typeface="NikoshBAN" panose="02000000000000000000" pitchFamily="2" charset="0"/>
                <a:cs typeface="NikoshBAN" panose="02000000000000000000" pitchFamily="2" charset="0"/>
              </a:rPr>
              <a:t>পরমাণু</a:t>
            </a:r>
            <a:r>
              <a:rPr lang="en-US" sz="2400" dirty="0">
                <a:latin typeface="Times New Roman" panose="02020603050405020304" pitchFamily="18" charset="0"/>
                <a:cs typeface="Times New Roman" panose="02020603050405020304" pitchFamily="18" charset="0"/>
              </a:rPr>
              <a:t>             1</a:t>
            </a:r>
            <a:r>
              <a:rPr lang="bn-IN" sz="2400" dirty="0">
                <a:latin typeface="NikoshBAN" panose="02000000000000000000" pitchFamily="2" charset="0"/>
                <a:cs typeface="NikoshBAN" panose="02000000000000000000" pitchFamily="2" charset="0"/>
              </a:rPr>
              <a:t>মোল</a:t>
            </a:r>
            <a:r>
              <a:rPr lang="en-US" sz="2400" dirty="0">
                <a:latin typeface="Times New Roman" panose="02020603050405020304" pitchFamily="18" charset="0"/>
                <a:cs typeface="Times New Roman" panose="02020603050405020304" pitchFamily="18" charset="0"/>
              </a:rPr>
              <a:t> O</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bn-IN" sz="2400" dirty="0">
                <a:latin typeface="NikoshBAN" panose="02000000000000000000" pitchFamily="2" charset="0"/>
                <a:cs typeface="NikoshBAN" panose="02000000000000000000" pitchFamily="2" charset="0"/>
              </a:rPr>
              <a:t> অণু</a:t>
            </a:r>
            <a:r>
              <a:rPr lang="en-US" sz="2400" dirty="0">
                <a:latin typeface="NikoshBAN" panose="02000000000000000000" pitchFamily="2" charset="0"/>
                <a:cs typeface="NikoshBAN" panose="02000000000000000000" pitchFamily="2" charset="0"/>
              </a:rPr>
              <a:t>                             </a:t>
            </a:r>
            <a:r>
              <a:rPr lang="en-US" sz="2400" dirty="0">
                <a:latin typeface="Times New Roman" panose="02020603050405020304" pitchFamily="18" charset="0"/>
                <a:cs typeface="Times New Roman" panose="02020603050405020304" pitchFamily="18" charset="0"/>
              </a:rPr>
              <a:t>2</a:t>
            </a:r>
            <a:r>
              <a:rPr lang="bn-IN" sz="2400" dirty="0">
                <a:latin typeface="NikoshBAN" panose="02000000000000000000" pitchFamily="2" charset="0"/>
                <a:cs typeface="NikoshBAN" panose="02000000000000000000" pitchFamily="2" charset="0"/>
              </a:rPr>
              <a:t>মোল</a:t>
            </a:r>
            <a:r>
              <a:rPr lang="en-US" sz="2400" dirty="0">
                <a:latin typeface="Times New Roman" panose="02020603050405020304" pitchFamily="18" charset="0"/>
                <a:cs typeface="Times New Roman" panose="02020603050405020304" pitchFamily="18" charset="0"/>
              </a:rPr>
              <a:t> MgO</a:t>
            </a:r>
            <a:r>
              <a:rPr lang="bn-IN" sz="2400" dirty="0">
                <a:latin typeface="NikoshBAN" panose="02000000000000000000" pitchFamily="2" charset="0"/>
                <a:cs typeface="NikoshBAN" panose="02000000000000000000" pitchFamily="2" charset="0"/>
              </a:rPr>
              <a:t>অণু </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3D63EE1-16AF-4BA9-BC6B-07605F981A08}"/>
              </a:ext>
            </a:extLst>
          </p:cNvPr>
          <p:cNvSpPr txBox="1"/>
          <p:nvPr/>
        </p:nvSpPr>
        <p:spPr>
          <a:xfrm>
            <a:off x="975360" y="5598160"/>
            <a:ext cx="8707120" cy="830997"/>
          </a:xfrm>
          <a:prstGeom prst="rect">
            <a:avLst/>
          </a:prstGeom>
          <a:noFill/>
        </p:spPr>
        <p:txBody>
          <a:bodyPr wrap="square" rtlCol="0">
            <a:spAutoFit/>
          </a:bodyPr>
          <a:lstStyle/>
          <a:p>
            <a:r>
              <a:rPr lang="bn-IN" sz="2400" dirty="0">
                <a:latin typeface="NikoshBAN" panose="02000000000000000000" pitchFamily="2" charset="0"/>
                <a:cs typeface="NikoshBAN" panose="02000000000000000000" pitchFamily="2" charset="0"/>
              </a:rPr>
              <a:t>মোলের হিসাব:-</a:t>
            </a:r>
          </a:p>
          <a:p>
            <a:r>
              <a:rPr lang="en-US" sz="2400" dirty="0">
                <a:latin typeface="Times New Roman" panose="02020603050405020304" pitchFamily="18" charset="0"/>
                <a:cs typeface="Times New Roman" panose="02020603050405020304" pitchFamily="18" charset="0"/>
              </a:rPr>
              <a:t>2</a:t>
            </a:r>
            <a:r>
              <a:rPr lang="bn-IN" sz="2400" dirty="0">
                <a:latin typeface="NikoshBAN" panose="02000000000000000000" pitchFamily="2" charset="0"/>
                <a:cs typeface="NikoshBAN" panose="02000000000000000000" pitchFamily="2" charset="0"/>
              </a:rPr>
              <a:t>মোল</a:t>
            </a:r>
            <a:r>
              <a:rPr lang="en-US" sz="2400" dirty="0">
                <a:latin typeface="Times New Roman" panose="02020603050405020304" pitchFamily="18" charset="0"/>
                <a:cs typeface="Times New Roman" panose="02020603050405020304" pitchFamily="18" charset="0"/>
              </a:rPr>
              <a:t>Mg</a:t>
            </a:r>
            <a:r>
              <a:rPr lang="bn-IN" sz="2400" dirty="0">
                <a:latin typeface="NikoshBAN" panose="02000000000000000000" pitchFamily="2" charset="0"/>
                <a:cs typeface="NikoshBAN" panose="02000000000000000000" pitchFamily="2" charset="0"/>
              </a:rPr>
              <a:t> পরমাণু                  ১মোল </a:t>
            </a:r>
            <a:r>
              <a:rPr lang="en-US" sz="2400" dirty="0">
                <a:latin typeface="Times New Roman" panose="02020603050405020304" pitchFamily="18" charset="0"/>
                <a:cs typeface="Times New Roman" panose="02020603050405020304" pitchFamily="18" charset="0"/>
              </a:rPr>
              <a:t>O</a:t>
            </a:r>
            <a:r>
              <a:rPr lang="en-US" sz="2400" baseline="-25000" dirty="0">
                <a:latin typeface="Times New Roman" panose="02020603050405020304" pitchFamily="18" charset="0"/>
                <a:cs typeface="Times New Roman" panose="02020603050405020304" pitchFamily="18" charset="0"/>
              </a:rPr>
              <a:t>2</a:t>
            </a:r>
            <a:r>
              <a:rPr lang="bn-IN" sz="2400" dirty="0">
                <a:latin typeface="NikoshBAN" panose="02000000000000000000" pitchFamily="2" charset="0"/>
                <a:cs typeface="NikoshBAN" panose="02000000000000000000" pitchFamily="2" charset="0"/>
              </a:rPr>
              <a:t> অণু                             ২ মোল </a:t>
            </a:r>
            <a:r>
              <a:rPr lang="en-US" sz="2400" dirty="0">
                <a:latin typeface="Times New Roman" panose="02020603050405020304" pitchFamily="18" charset="0"/>
                <a:cs typeface="Times New Roman" panose="02020603050405020304" pitchFamily="18" charset="0"/>
              </a:rPr>
              <a:t>MgO </a:t>
            </a:r>
            <a:r>
              <a:rPr lang="bn-IN" sz="2400" dirty="0">
                <a:latin typeface="NikoshBAN" panose="02000000000000000000" pitchFamily="2" charset="0"/>
                <a:cs typeface="NikoshBAN" panose="02000000000000000000" pitchFamily="2" charset="0"/>
              </a:rPr>
              <a:t>অণু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3462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562602" y="2438397"/>
            <a:ext cx="1972983" cy="60960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000" dirty="0">
                <a:solidFill>
                  <a:schemeClr val="tx1"/>
                </a:solidFill>
                <a:latin typeface="NikoshBAN" pitchFamily="2" charset="0"/>
                <a:cs typeface="NikoshBAN" pitchFamily="2" charset="0"/>
              </a:rPr>
              <a:t>(গ)বিক্রিয়ক </a:t>
            </a:r>
            <a:endParaRPr lang="en-US" sz="2000" dirty="0">
              <a:solidFill>
                <a:schemeClr val="tx1"/>
              </a:solidFill>
              <a:latin typeface="NikoshBAN" pitchFamily="2" charset="0"/>
              <a:cs typeface="NikoshBAN" pitchFamily="2" charset="0"/>
            </a:endParaRPr>
          </a:p>
        </p:txBody>
      </p:sp>
      <p:sp>
        <p:nvSpPr>
          <p:cNvPr id="65" name="Oval 64"/>
          <p:cNvSpPr/>
          <p:nvPr/>
        </p:nvSpPr>
        <p:spPr>
          <a:xfrm>
            <a:off x="8305801" y="5943600"/>
            <a:ext cx="270933" cy="304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305801" y="5943600"/>
            <a:ext cx="304801"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1905000" y="914400"/>
            <a:ext cx="1371600" cy="685800"/>
          </a:xfrm>
          <a:prstGeom prst="rightArrow">
            <a:avLst/>
          </a:prstGeom>
          <a:ln/>
        </p:spPr>
        <p:style>
          <a:lnRef idx="1">
            <a:schemeClr val="accent5"/>
          </a:lnRef>
          <a:fillRef idx="2">
            <a:schemeClr val="accent5"/>
          </a:fillRef>
          <a:effectRef idx="1">
            <a:schemeClr val="accent5"/>
          </a:effectRef>
          <a:fontRef idx="minor">
            <a:schemeClr val="dk1"/>
          </a:fontRef>
        </p:style>
        <p:txBody>
          <a:bodyPr lIns="105491" tIns="52746" rIns="105491" bIns="52746" rtlCol="0" anchor="ctr"/>
          <a:lstStyle/>
          <a:p>
            <a:pPr algn="ctr"/>
            <a:r>
              <a:rPr lang="bn-BD" sz="2000" dirty="0">
                <a:solidFill>
                  <a:schemeClr val="tx1"/>
                </a:solidFill>
                <a:latin typeface="NikoshBAN" pitchFamily="2" charset="0"/>
                <a:cs typeface="NikoshBAN" pitchFamily="2" charset="0"/>
              </a:rPr>
              <a:t>প্রশ্ন</a:t>
            </a:r>
            <a:r>
              <a:rPr lang="bn-IN" sz="2000" dirty="0">
                <a:solidFill>
                  <a:schemeClr val="tx1"/>
                </a:solidFill>
                <a:latin typeface="NikoshBAN" pitchFamily="2" charset="0"/>
                <a:cs typeface="NikoshBAN" pitchFamily="2" charset="0"/>
              </a:rPr>
              <a:t>:</a:t>
            </a:r>
            <a:r>
              <a:rPr lang="bn-BD" sz="2000" dirty="0">
                <a:solidFill>
                  <a:schemeClr val="tx1"/>
                </a:solidFill>
                <a:latin typeface="NikoshBAN" pitchFamily="2" charset="0"/>
                <a:cs typeface="NikoshBAN" pitchFamily="2" charset="0"/>
              </a:rPr>
              <a:t> ১</a:t>
            </a:r>
            <a:endParaRPr lang="en-US" sz="2000" dirty="0">
              <a:solidFill>
                <a:schemeClr val="tx1"/>
              </a:solidFill>
              <a:latin typeface="NikoshBAN" pitchFamily="2" charset="0"/>
              <a:cs typeface="NikoshBAN" pitchFamily="2" charset="0"/>
            </a:endParaRPr>
          </a:p>
        </p:txBody>
      </p:sp>
      <p:sp>
        <p:nvSpPr>
          <p:cNvPr id="20" name="Oval 19"/>
          <p:cNvSpPr/>
          <p:nvPr/>
        </p:nvSpPr>
        <p:spPr>
          <a:xfrm>
            <a:off x="5105401" y="1905000"/>
            <a:ext cx="304799"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7018619" y="1826558"/>
            <a:ext cx="372783" cy="45944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620001" y="1905000"/>
            <a:ext cx="304801" cy="304800"/>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9648016" y="1828800"/>
            <a:ext cx="410384"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05400" y="2590800"/>
            <a:ext cx="304800" cy="304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alf Frame 24"/>
          <p:cNvSpPr/>
          <p:nvPr/>
        </p:nvSpPr>
        <p:spPr>
          <a:xfrm rot="14014148">
            <a:off x="7339237" y="2402744"/>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7620001" y="2590800"/>
            <a:ext cx="304801"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p:cNvSpPr/>
          <p:nvPr/>
        </p:nvSpPr>
        <p:spPr>
          <a:xfrm>
            <a:off x="9753602" y="2590800"/>
            <a:ext cx="338667"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1828800" y="2057401"/>
            <a:ext cx="3276600" cy="685800"/>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000" dirty="0">
                <a:solidFill>
                  <a:schemeClr val="tx1"/>
                </a:solidFill>
                <a:latin typeface="NikoshBAN" pitchFamily="2" charset="0"/>
                <a:cs typeface="NikoshBAN" pitchFamily="2" charset="0"/>
              </a:rPr>
              <a:t>সঠিক উত্তর জানতে </a:t>
            </a:r>
            <a:r>
              <a:rPr lang="en-US" sz="2000" dirty="0" err="1">
                <a:solidFill>
                  <a:schemeClr val="tx1"/>
                </a:solidFill>
                <a:latin typeface="NikoshBAN" pitchFamily="2" charset="0"/>
                <a:cs typeface="NikoshBAN" pitchFamily="2" charset="0"/>
              </a:rPr>
              <a:t>বৃত্তে</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ক্লিক</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করি</a:t>
            </a:r>
            <a:endParaRPr lang="en-US" sz="2000" dirty="0">
              <a:solidFill>
                <a:schemeClr val="tx1"/>
              </a:solidFill>
              <a:latin typeface="NikoshBAN" pitchFamily="2" charset="0"/>
              <a:cs typeface="NikoshBAN" pitchFamily="2" charset="0"/>
            </a:endParaRPr>
          </a:p>
        </p:txBody>
      </p:sp>
      <p:sp>
        <p:nvSpPr>
          <p:cNvPr id="30" name="Rectangle 29"/>
          <p:cNvSpPr/>
          <p:nvPr/>
        </p:nvSpPr>
        <p:spPr>
          <a:xfrm>
            <a:off x="5562600" y="1752601"/>
            <a:ext cx="1972984" cy="4572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a:solidFill>
                  <a:schemeClr val="tx1"/>
                </a:solidFill>
                <a:latin typeface="NikoshBAN" pitchFamily="2" charset="0"/>
                <a:cs typeface="NikoshBAN" pitchFamily="2" charset="0"/>
              </a:rPr>
              <a:t>(ক) প্রভাবক </a:t>
            </a:r>
            <a:endParaRPr lang="en-US" dirty="0"/>
          </a:p>
        </p:txBody>
      </p:sp>
      <p:sp>
        <p:nvSpPr>
          <p:cNvPr id="33" name="Rectangle 32"/>
          <p:cNvSpPr/>
          <p:nvPr/>
        </p:nvSpPr>
        <p:spPr>
          <a:xfrm>
            <a:off x="8077200" y="1752602"/>
            <a:ext cx="2133603" cy="45719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a:solidFill>
                  <a:schemeClr val="tx1"/>
                </a:solidFill>
                <a:latin typeface="NikoshBAN" pitchFamily="2" charset="0"/>
                <a:cs typeface="NikoshBAN" pitchFamily="2" charset="0"/>
              </a:rPr>
              <a:t>(খ)উৎপাদ </a:t>
            </a:r>
            <a:endParaRPr lang="en-US" dirty="0"/>
          </a:p>
        </p:txBody>
      </p:sp>
      <p:sp>
        <p:nvSpPr>
          <p:cNvPr id="36" name="Rectangle 35"/>
          <p:cNvSpPr/>
          <p:nvPr/>
        </p:nvSpPr>
        <p:spPr>
          <a:xfrm>
            <a:off x="8077201" y="2590803"/>
            <a:ext cx="213360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solidFill>
                  <a:schemeClr val="tx1"/>
                </a:solidFill>
                <a:latin typeface="NikoshBAN" pitchFamily="2" charset="0"/>
                <a:cs typeface="NikoshBAN" pitchFamily="2" charset="0"/>
              </a:rPr>
              <a:t>(</a:t>
            </a:r>
            <a:r>
              <a:rPr lang="bn-IN" dirty="0">
                <a:solidFill>
                  <a:schemeClr val="tx1"/>
                </a:solidFill>
                <a:latin typeface="NikoshBAN" pitchFamily="2" charset="0"/>
                <a:cs typeface="NikoshBAN" pitchFamily="2" charset="0"/>
              </a:rPr>
              <a:t>ঘ</a:t>
            </a:r>
            <a:r>
              <a:rPr lang="bn-BD" dirty="0">
                <a:solidFill>
                  <a:schemeClr val="tx1"/>
                </a:solidFill>
                <a:latin typeface="NikoshBAN" pitchFamily="2" charset="0"/>
                <a:cs typeface="NikoshBAN" pitchFamily="2" charset="0"/>
              </a:rPr>
              <a:t>) </a:t>
            </a:r>
            <a:r>
              <a:rPr lang="bn-IN" dirty="0">
                <a:solidFill>
                  <a:schemeClr val="tx1"/>
                </a:solidFill>
                <a:latin typeface="NikoshBAN" pitchFamily="2" charset="0"/>
                <a:cs typeface="NikoshBAN" pitchFamily="2" charset="0"/>
              </a:rPr>
              <a:t>কোনটি নয় </a:t>
            </a:r>
            <a:endParaRPr lang="en-US" dirty="0"/>
          </a:p>
        </p:txBody>
      </p:sp>
      <p:sp>
        <p:nvSpPr>
          <p:cNvPr id="37" name="Oval 36"/>
          <p:cNvSpPr/>
          <p:nvPr/>
        </p:nvSpPr>
        <p:spPr>
          <a:xfrm>
            <a:off x="5105401" y="2590800"/>
            <a:ext cx="304801"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605867" y="304800"/>
            <a:ext cx="2844800" cy="381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29" name="Rectangle 28"/>
          <p:cNvSpPr/>
          <p:nvPr/>
        </p:nvSpPr>
        <p:spPr>
          <a:xfrm>
            <a:off x="3505202" y="3352800"/>
            <a:ext cx="6705602" cy="1600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bn-IN" sz="2000" dirty="0">
                <a:solidFill>
                  <a:schemeClr val="tx1"/>
                </a:solidFill>
                <a:latin typeface="NikoshBAN" pitchFamily="2" charset="0"/>
                <a:cs typeface="NikoshBAN" pitchFamily="2" charset="0"/>
              </a:rPr>
              <a:t>সমতা সমীকরণে থাকে ----- </a:t>
            </a:r>
            <a:endParaRPr lang="bn-BD" sz="2000" dirty="0">
              <a:solidFill>
                <a:schemeClr val="tx1"/>
              </a:solidFill>
              <a:latin typeface="NikoshBAN" pitchFamily="2" charset="0"/>
              <a:cs typeface="NikoshBAN" pitchFamily="2" charset="0"/>
            </a:endParaRPr>
          </a:p>
          <a:p>
            <a:r>
              <a:rPr lang="bn-BD" sz="2000" dirty="0">
                <a:solidFill>
                  <a:schemeClr val="tx1"/>
                </a:solidFill>
                <a:latin typeface="NikoshBAN" pitchFamily="2" charset="0"/>
                <a:cs typeface="NikoshBAN" pitchFamily="2" charset="0"/>
              </a:rPr>
              <a:t>	</a:t>
            </a:r>
            <a:r>
              <a:rPr lang="en-US" sz="2000" dirty="0">
                <a:solidFill>
                  <a:schemeClr val="tx1"/>
                </a:solidFill>
                <a:latin typeface="NikoshBAN" pitchFamily="2" charset="0"/>
                <a:cs typeface="NikoshBAN" pitchFamily="2" charset="0"/>
              </a:rPr>
              <a:t>i. </a:t>
            </a:r>
            <a:r>
              <a:rPr lang="bn-IN" sz="2000" dirty="0">
                <a:solidFill>
                  <a:schemeClr val="tx1"/>
                </a:solidFill>
                <a:latin typeface="NikoshBAN" pitchFamily="2" charset="0"/>
                <a:cs typeface="NikoshBAN" pitchFamily="2" charset="0"/>
              </a:rPr>
              <a:t>উভয় পার্শে অণু সংখ্যা সমান </a:t>
            </a:r>
            <a:endParaRPr lang="bn-BD" sz="2000" dirty="0">
              <a:solidFill>
                <a:schemeClr val="tx1"/>
              </a:solidFill>
              <a:latin typeface="NikoshBAN" pitchFamily="2" charset="0"/>
              <a:cs typeface="NikoshBAN" pitchFamily="2" charset="0"/>
            </a:endParaRPr>
          </a:p>
          <a:p>
            <a:r>
              <a:rPr lang="bn-BD" sz="2000" dirty="0">
                <a:solidFill>
                  <a:schemeClr val="tx1"/>
                </a:solidFill>
                <a:latin typeface="NikoshBAN" pitchFamily="2" charset="0"/>
                <a:cs typeface="NikoshBAN" pitchFamily="2" charset="0"/>
              </a:rPr>
              <a:t>	</a:t>
            </a:r>
            <a:r>
              <a:rPr lang="en-US" sz="2000" dirty="0">
                <a:solidFill>
                  <a:schemeClr val="tx1"/>
                </a:solidFill>
                <a:latin typeface="NikoshBAN" pitchFamily="2" charset="0"/>
                <a:cs typeface="NikoshBAN" pitchFamily="2" charset="0"/>
              </a:rPr>
              <a:t>ii. </a:t>
            </a:r>
            <a:r>
              <a:rPr lang="bn-IN" sz="2000" dirty="0">
                <a:solidFill>
                  <a:schemeClr val="tx1"/>
                </a:solidFill>
                <a:latin typeface="NikoshBAN" pitchFamily="2" charset="0"/>
                <a:cs typeface="NikoshBAN" pitchFamily="2" charset="0"/>
              </a:rPr>
              <a:t>উভয় পার্শে পরমাণু সংখ্যা সমান </a:t>
            </a:r>
            <a:endParaRPr lang="bn-BD" sz="2000" dirty="0">
              <a:solidFill>
                <a:schemeClr val="tx1"/>
              </a:solidFill>
              <a:latin typeface="NikoshBAN" pitchFamily="2" charset="0"/>
              <a:cs typeface="NikoshBAN" pitchFamily="2" charset="0"/>
            </a:endParaRPr>
          </a:p>
          <a:p>
            <a:r>
              <a:rPr lang="bn-BD" sz="2000" dirty="0">
                <a:solidFill>
                  <a:schemeClr val="tx1"/>
                </a:solidFill>
                <a:latin typeface="NikoshBAN" pitchFamily="2" charset="0"/>
                <a:cs typeface="NikoshBAN" pitchFamily="2" charset="0"/>
              </a:rPr>
              <a:t>	</a:t>
            </a:r>
            <a:r>
              <a:rPr lang="en-US" sz="2000" dirty="0">
                <a:solidFill>
                  <a:schemeClr val="tx1"/>
                </a:solidFill>
                <a:latin typeface="NikoshBAN" pitchFamily="2" charset="0"/>
                <a:cs typeface="NikoshBAN" pitchFamily="2" charset="0"/>
              </a:rPr>
              <a:t>iii</a:t>
            </a:r>
            <a:r>
              <a:rPr lang="bn-BD" sz="2000" dirty="0">
                <a:solidFill>
                  <a:schemeClr val="tx1"/>
                </a:solidFill>
                <a:latin typeface="NikoshBAN" pitchFamily="2" charset="0"/>
                <a:cs typeface="NikoshBAN" pitchFamily="2" charset="0"/>
              </a:rPr>
              <a:t>.</a:t>
            </a:r>
            <a:r>
              <a:rPr lang="en-US" sz="2000" dirty="0">
                <a:solidFill>
                  <a:schemeClr val="tx1"/>
                </a:solidFill>
                <a:latin typeface="NikoshBAN" pitchFamily="2" charset="0"/>
                <a:cs typeface="NikoshBAN" pitchFamily="2" charset="0"/>
              </a:rPr>
              <a:t> </a:t>
            </a:r>
            <a:r>
              <a:rPr lang="bn-IN" sz="2000" dirty="0">
                <a:solidFill>
                  <a:schemeClr val="tx1"/>
                </a:solidFill>
                <a:latin typeface="NikoshBAN" pitchFamily="2" charset="0"/>
                <a:cs typeface="NikoshBAN" pitchFamily="2" charset="0"/>
              </a:rPr>
              <a:t>বিক্রিয়ক ও উৎপাদের মাঝে সমান চিহ্ন </a:t>
            </a:r>
            <a:endParaRPr lang="en-US" sz="2000" dirty="0">
              <a:solidFill>
                <a:schemeClr val="tx1"/>
              </a:solidFill>
              <a:latin typeface="NikoshBAN" pitchFamily="2" charset="0"/>
              <a:cs typeface="NikoshBAN" pitchFamily="2" charset="0"/>
            </a:endParaRPr>
          </a:p>
          <a:p>
            <a:r>
              <a:rPr lang="bn-BD" sz="2000" dirty="0">
                <a:solidFill>
                  <a:schemeClr val="tx1"/>
                </a:solidFill>
                <a:latin typeface="NikoshBAN" pitchFamily="2" charset="0"/>
                <a:cs typeface="NikoshBAN" pitchFamily="2" charset="0"/>
              </a:rPr>
              <a:t>নিচের কোনটি সঠিক- </a:t>
            </a:r>
          </a:p>
        </p:txBody>
      </p:sp>
      <p:sp>
        <p:nvSpPr>
          <p:cNvPr id="38" name="Right Arrow 37"/>
          <p:cNvSpPr/>
          <p:nvPr/>
        </p:nvSpPr>
        <p:spPr>
          <a:xfrm>
            <a:off x="1981201" y="3429000"/>
            <a:ext cx="1371600" cy="685800"/>
          </a:xfrm>
          <a:prstGeom prst="rightArrow">
            <a:avLst/>
          </a:prstGeom>
          <a:ln/>
        </p:spPr>
        <p:style>
          <a:lnRef idx="1">
            <a:schemeClr val="accent1"/>
          </a:lnRef>
          <a:fillRef idx="2">
            <a:schemeClr val="accent1"/>
          </a:fillRef>
          <a:effectRef idx="1">
            <a:schemeClr val="accent1"/>
          </a:effectRef>
          <a:fontRef idx="minor">
            <a:schemeClr val="dk1"/>
          </a:fontRef>
        </p:style>
        <p:txBody>
          <a:bodyPr lIns="105491" tIns="52746" rIns="105491" bIns="52746" rtlCol="0" anchor="ctr"/>
          <a:lstStyle/>
          <a:p>
            <a:pPr algn="ctr"/>
            <a:r>
              <a:rPr lang="bn-BD" sz="2000" dirty="0">
                <a:solidFill>
                  <a:schemeClr val="tx1"/>
                </a:solidFill>
                <a:latin typeface="NikoshBAN" pitchFamily="2" charset="0"/>
                <a:cs typeface="NikoshBAN" pitchFamily="2" charset="0"/>
              </a:rPr>
              <a:t>প্রশ্ন</a:t>
            </a:r>
            <a:r>
              <a:rPr lang="bn-IN" sz="2000" dirty="0">
                <a:solidFill>
                  <a:schemeClr val="tx1"/>
                </a:solidFill>
                <a:latin typeface="NikoshBAN" pitchFamily="2" charset="0"/>
                <a:cs typeface="NikoshBAN" pitchFamily="2" charset="0"/>
              </a:rPr>
              <a:t>:</a:t>
            </a:r>
            <a:r>
              <a:rPr lang="bn-BD" sz="2000" dirty="0">
                <a:solidFill>
                  <a:schemeClr val="tx1"/>
                </a:solidFill>
                <a:latin typeface="NikoshBAN" pitchFamily="2" charset="0"/>
                <a:cs typeface="NikoshBAN" pitchFamily="2" charset="0"/>
              </a:rPr>
              <a:t> ২</a:t>
            </a:r>
            <a:endParaRPr lang="en-US" sz="2000" dirty="0">
              <a:solidFill>
                <a:schemeClr val="tx1"/>
              </a:solidFill>
              <a:latin typeface="NikoshBAN" pitchFamily="2" charset="0"/>
              <a:cs typeface="NikoshBAN" pitchFamily="2" charset="0"/>
            </a:endParaRPr>
          </a:p>
        </p:txBody>
      </p:sp>
      <p:sp>
        <p:nvSpPr>
          <p:cNvPr id="43" name="Right Arrow 42"/>
          <p:cNvSpPr/>
          <p:nvPr/>
        </p:nvSpPr>
        <p:spPr>
          <a:xfrm>
            <a:off x="2057400" y="5334000"/>
            <a:ext cx="3276600" cy="685800"/>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000" dirty="0">
                <a:solidFill>
                  <a:schemeClr val="tx1"/>
                </a:solidFill>
                <a:latin typeface="NikoshBAN" pitchFamily="2" charset="0"/>
                <a:cs typeface="NikoshBAN" pitchFamily="2" charset="0"/>
              </a:rPr>
              <a:t>সঠিক উত্তর জানতে </a:t>
            </a:r>
            <a:r>
              <a:rPr lang="en-US" sz="2000" dirty="0" err="1">
                <a:solidFill>
                  <a:schemeClr val="tx1"/>
                </a:solidFill>
                <a:latin typeface="NikoshBAN" pitchFamily="2" charset="0"/>
                <a:cs typeface="NikoshBAN" pitchFamily="2" charset="0"/>
              </a:rPr>
              <a:t>বৃত্তে</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ক্লিক</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করি</a:t>
            </a:r>
            <a:endParaRPr lang="en-US" sz="2000" dirty="0">
              <a:solidFill>
                <a:schemeClr val="tx1"/>
              </a:solidFill>
              <a:latin typeface="NikoshBAN" pitchFamily="2" charset="0"/>
              <a:cs typeface="NikoshBAN" pitchFamily="2" charset="0"/>
            </a:endParaRPr>
          </a:p>
        </p:txBody>
      </p:sp>
      <p:sp>
        <p:nvSpPr>
          <p:cNvPr id="55" name="Rectangle 54"/>
          <p:cNvSpPr/>
          <p:nvPr/>
        </p:nvSpPr>
        <p:spPr>
          <a:xfrm>
            <a:off x="5867401" y="5181603"/>
            <a:ext cx="1693333" cy="3451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solidFill>
                  <a:schemeClr val="tx1"/>
                </a:solidFill>
                <a:latin typeface="NikoshBAN" pitchFamily="2" charset="0"/>
                <a:cs typeface="NikoshBAN" pitchFamily="2" charset="0"/>
              </a:rPr>
              <a:t>(ক)  </a:t>
            </a:r>
            <a:r>
              <a:rPr lang="en-US" dirty="0">
                <a:solidFill>
                  <a:schemeClr val="tx1"/>
                </a:solidFill>
                <a:latin typeface="NikoshBAN" pitchFamily="2" charset="0"/>
                <a:cs typeface="NikoshBAN" pitchFamily="2" charset="0"/>
              </a:rPr>
              <a:t>i, ii,</a:t>
            </a:r>
            <a:r>
              <a:rPr lang="bn-IN" dirty="0">
                <a:solidFill>
                  <a:schemeClr val="tx1"/>
                </a:solidFill>
                <a:latin typeface="NikoshBAN" pitchFamily="2" charset="0"/>
                <a:cs typeface="NikoshBAN" pitchFamily="2" charset="0"/>
              </a:rPr>
              <a:t> </a:t>
            </a:r>
            <a:r>
              <a:rPr lang="en-US" dirty="0">
                <a:solidFill>
                  <a:schemeClr val="tx1"/>
                </a:solidFill>
                <a:latin typeface="NikoshBAN" pitchFamily="2" charset="0"/>
                <a:cs typeface="NikoshBAN" pitchFamily="2" charset="0"/>
              </a:rPr>
              <a:t>iii</a:t>
            </a:r>
            <a:endParaRPr lang="en-US" dirty="0"/>
          </a:p>
        </p:txBody>
      </p:sp>
      <p:sp>
        <p:nvSpPr>
          <p:cNvPr id="56" name="Oval 55"/>
          <p:cNvSpPr/>
          <p:nvPr/>
        </p:nvSpPr>
        <p:spPr>
          <a:xfrm>
            <a:off x="5401985" y="5183843"/>
            <a:ext cx="304799"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y 56"/>
          <p:cNvSpPr/>
          <p:nvPr/>
        </p:nvSpPr>
        <p:spPr>
          <a:xfrm>
            <a:off x="7162802" y="5105403"/>
            <a:ext cx="372783" cy="45944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8686801" y="5181603"/>
            <a:ext cx="1693333" cy="3451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solidFill>
                  <a:schemeClr val="tx1"/>
                </a:solidFill>
                <a:latin typeface="NikoshBAN" pitchFamily="2" charset="0"/>
                <a:cs typeface="NikoshBAN" pitchFamily="2" charset="0"/>
              </a:rPr>
              <a:t>(খ) </a:t>
            </a:r>
            <a:r>
              <a:rPr lang="en-US" dirty="0">
                <a:solidFill>
                  <a:schemeClr val="tx1"/>
                </a:solidFill>
                <a:latin typeface="NikoshBAN" pitchFamily="2" charset="0"/>
                <a:cs typeface="NikoshBAN" pitchFamily="2" charset="0"/>
              </a:rPr>
              <a:t> i, iii</a:t>
            </a:r>
            <a:endParaRPr lang="en-US" dirty="0"/>
          </a:p>
        </p:txBody>
      </p:sp>
      <p:sp>
        <p:nvSpPr>
          <p:cNvPr id="59" name="Oval 58"/>
          <p:cNvSpPr/>
          <p:nvPr/>
        </p:nvSpPr>
        <p:spPr>
          <a:xfrm>
            <a:off x="8305801" y="5181600"/>
            <a:ext cx="304801" cy="304800"/>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y 59"/>
          <p:cNvSpPr/>
          <p:nvPr/>
        </p:nvSpPr>
        <p:spPr>
          <a:xfrm>
            <a:off x="9906000" y="5105400"/>
            <a:ext cx="410384"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686801" y="5867403"/>
            <a:ext cx="169333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solidFill>
                  <a:schemeClr val="tx1"/>
                </a:solidFill>
                <a:latin typeface="NikoshBAN" pitchFamily="2" charset="0"/>
                <a:cs typeface="NikoshBAN" pitchFamily="2" charset="0"/>
              </a:rPr>
              <a:t>(</a:t>
            </a:r>
            <a:r>
              <a:rPr lang="bn-IN" dirty="0">
                <a:solidFill>
                  <a:schemeClr val="tx1"/>
                </a:solidFill>
                <a:latin typeface="NikoshBAN" pitchFamily="2" charset="0"/>
                <a:cs typeface="NikoshBAN" pitchFamily="2" charset="0"/>
              </a:rPr>
              <a:t>ঘ</a:t>
            </a:r>
            <a:r>
              <a:rPr lang="bn-BD" dirty="0">
                <a:solidFill>
                  <a:schemeClr val="tx1"/>
                </a:solidFill>
                <a:latin typeface="NikoshBAN" pitchFamily="2" charset="0"/>
                <a:cs typeface="NikoshBAN" pitchFamily="2" charset="0"/>
              </a:rPr>
              <a:t>) </a:t>
            </a:r>
            <a:r>
              <a:rPr lang="en-US" dirty="0">
                <a:solidFill>
                  <a:schemeClr val="tx1"/>
                </a:solidFill>
                <a:latin typeface="NikoshBAN" pitchFamily="2" charset="0"/>
                <a:cs typeface="NikoshBAN" pitchFamily="2" charset="0"/>
              </a:rPr>
              <a:t>   ii, </a:t>
            </a:r>
            <a:r>
              <a:rPr lang="en-US" dirty="0">
                <a:solidFill>
                  <a:schemeClr val="tx1"/>
                </a:solidFill>
                <a:latin typeface="Times New Roman" panose="02020603050405020304" pitchFamily="18" charset="0"/>
                <a:cs typeface="Times New Roman" panose="02020603050405020304" pitchFamily="18" charset="0"/>
              </a:rPr>
              <a:t>iii</a:t>
            </a:r>
            <a:endParaRPr lang="en-US" dirty="0"/>
          </a:p>
        </p:txBody>
      </p:sp>
      <p:sp>
        <p:nvSpPr>
          <p:cNvPr id="62" name="Oval 61"/>
          <p:cNvSpPr/>
          <p:nvPr/>
        </p:nvSpPr>
        <p:spPr>
          <a:xfrm>
            <a:off x="5410202" y="5943600"/>
            <a:ext cx="304801"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ultiply 62"/>
          <p:cNvSpPr/>
          <p:nvPr/>
        </p:nvSpPr>
        <p:spPr>
          <a:xfrm>
            <a:off x="7086602" y="5867400"/>
            <a:ext cx="338667"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867401" y="5867403"/>
            <a:ext cx="169333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000" dirty="0">
                <a:solidFill>
                  <a:schemeClr val="tx1"/>
                </a:solidFill>
                <a:latin typeface="NikoshBAN" pitchFamily="2" charset="0"/>
                <a:cs typeface="NikoshBAN" pitchFamily="2" charset="0"/>
              </a:rPr>
              <a:t>(</a:t>
            </a:r>
            <a:r>
              <a:rPr lang="bn-IN" sz="2000" dirty="0">
                <a:solidFill>
                  <a:schemeClr val="tx1"/>
                </a:solidFill>
                <a:latin typeface="NikoshBAN" pitchFamily="2" charset="0"/>
                <a:cs typeface="NikoshBAN" pitchFamily="2" charset="0"/>
              </a:rPr>
              <a:t>গ</a:t>
            </a:r>
            <a:r>
              <a:rPr lang="bn-BD" sz="2000" dirty="0">
                <a:solidFill>
                  <a:schemeClr val="tx1"/>
                </a:solidFill>
                <a:latin typeface="NikoshBAN" pitchFamily="2" charset="0"/>
                <a:cs typeface="NikoshBAN" pitchFamily="2" charset="0"/>
              </a:rPr>
              <a:t>) </a:t>
            </a:r>
            <a:r>
              <a:rPr lang="en-US" sz="2000" dirty="0">
                <a:solidFill>
                  <a:schemeClr val="tx1"/>
                </a:solidFill>
                <a:latin typeface="NikoshBAN" pitchFamily="2" charset="0"/>
                <a:cs typeface="NikoshBAN" pitchFamily="2" charset="0"/>
              </a:rPr>
              <a:t>ii, </a:t>
            </a:r>
            <a:r>
              <a:rPr lang="en-US" sz="2000" dirty="0" err="1">
                <a:solidFill>
                  <a:schemeClr val="tx1"/>
                </a:solidFill>
                <a:latin typeface="NikoshBAN" pitchFamily="2" charset="0"/>
                <a:cs typeface="NikoshBAN" pitchFamily="2" charset="0"/>
              </a:rPr>
              <a:t>i</a:t>
            </a:r>
            <a:endParaRPr lang="en-US" sz="2000" dirty="0">
              <a:solidFill>
                <a:schemeClr val="tx1"/>
              </a:solidFill>
              <a:latin typeface="NikoshBAN" pitchFamily="2" charset="0"/>
              <a:cs typeface="NikoshBAN" pitchFamily="2" charset="0"/>
            </a:endParaRPr>
          </a:p>
        </p:txBody>
      </p:sp>
      <p:sp>
        <p:nvSpPr>
          <p:cNvPr id="66" name="Half Frame 65"/>
          <p:cNvSpPr/>
          <p:nvPr/>
        </p:nvSpPr>
        <p:spPr>
          <a:xfrm rot="14014148">
            <a:off x="10006236" y="5755544"/>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3505197" y="934573"/>
            <a:ext cx="6781803" cy="6858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IN" sz="2800" dirty="0">
                <a:solidFill>
                  <a:schemeClr val="tx1"/>
                </a:solidFill>
                <a:latin typeface="NikoshBAN" pitchFamily="2" charset="0"/>
                <a:cs typeface="NikoshBAN" pitchFamily="2" charset="0"/>
              </a:rPr>
              <a:t>বিক্রিয়া শুরু করার পদার্থের কি বলে</a:t>
            </a:r>
            <a:r>
              <a:rPr lang="en-US" sz="2800" dirty="0">
                <a:solidFill>
                  <a:schemeClr val="tx1"/>
                </a:solidFill>
                <a:latin typeface="NikoshBAN" pitchFamily="2" charset="0"/>
                <a:cs typeface="NikoshBAN" pitchFamily="2" charset="0"/>
              </a:rPr>
              <a:t>?</a:t>
            </a:r>
            <a:endParaRPr lang="en-US" sz="2000" dirty="0">
              <a:solidFill>
                <a:schemeClr val="tx1"/>
              </a:solidFill>
              <a:latin typeface="NikoshBAN" pitchFamily="2" charset="0"/>
              <a:cs typeface="NikoshBAN" pitchFamily="2" charset="0"/>
            </a:endParaRPr>
          </a:p>
        </p:txBody>
      </p:sp>
      <p:sp>
        <p:nvSpPr>
          <p:cNvPr id="3" name="TextBox 2">
            <a:extLst>
              <a:ext uri="{FF2B5EF4-FFF2-40B4-BE49-F238E27FC236}">
                <a16:creationId xmlns:a16="http://schemas.microsoft.com/office/drawing/2014/main" id="{2624BA32-22C0-480E-8CEC-F5E0BFB124E0}"/>
              </a:ext>
            </a:extLst>
          </p:cNvPr>
          <p:cNvSpPr txBox="1"/>
          <p:nvPr/>
        </p:nvSpPr>
        <p:spPr>
          <a:xfrm>
            <a:off x="955040" y="6283514"/>
            <a:ext cx="7122160" cy="461665"/>
          </a:xfrm>
          <a:prstGeom prst="rect">
            <a:avLst/>
          </a:prstGeom>
          <a:noFill/>
        </p:spPr>
        <p:txBody>
          <a:bodyPr wrap="square" rtlCol="0">
            <a:spAutoFit/>
          </a:bodyPr>
          <a:lstStyle/>
          <a:p>
            <a:pPr algn="ctr"/>
            <a:r>
              <a:rPr lang="bn-IN" sz="2400" dirty="0">
                <a:solidFill>
                  <a:srgbClr val="FF0000"/>
                </a:solidFill>
                <a:latin typeface="NikoshBAN" panose="02000000000000000000" pitchFamily="2" charset="0"/>
                <a:cs typeface="NikoshBAN" panose="02000000000000000000" pitchFamily="2" charset="0"/>
              </a:rPr>
              <a:t>এই অধ্যায় থেকে ৫০টি এম সি কিঊ প্রশ্ন শিখ! </a:t>
            </a:r>
            <a:endParaRPr lang="en-US" sz="2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6463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1+#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000"/>
                                        <p:tgtEl>
                                          <p:spTgt spid="4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500"/>
                                        <p:tgtEl>
                                          <p:spTgt spid="6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20"/>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childTnLst>
                    </p:cTn>
                  </p:par>
                </p:childTnLst>
              </p:cTn>
              <p:nextCondLst>
                <p:cond evt="onClick" delay="0">
                  <p:tgtEl>
                    <p:spTgt spid="20"/>
                  </p:tgtEl>
                </p:cond>
              </p:nextCondLst>
            </p:seq>
            <p:seq concurrent="1" nextAc="seek">
              <p:cTn id="89" restart="whenNotActive" fill="hold" evtFilter="cancelBubble" nodeType="interactiveSeq">
                <p:stCondLst>
                  <p:cond evt="onClick" delay="0">
                    <p:tgtEl>
                      <p:spTgt spid="22"/>
                    </p:tgtEl>
                  </p:cond>
                </p:stCondLst>
                <p:endSync evt="end" delay="0">
                  <p:rtn val="all"/>
                </p:endSync>
                <p:childTnLst>
                  <p:par>
                    <p:cTn id="90" fill="hold">
                      <p:stCondLst>
                        <p:cond delay="0"/>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childTnLst>
                          </p:cTn>
                        </p:par>
                      </p:childTnLst>
                    </p:cTn>
                  </p:par>
                </p:childTnLst>
              </p:cTn>
              <p:nextCondLst>
                <p:cond evt="onClick" delay="0">
                  <p:tgtEl>
                    <p:spTgt spid="22"/>
                  </p:tgtEl>
                </p:cond>
              </p:nextCondLst>
            </p:seq>
            <p:seq concurrent="1" nextAc="seek">
              <p:cTn id="95" restart="whenNotActive" fill="hold" evtFilter="cancelBubble" nodeType="interactiveSeq">
                <p:stCondLst>
                  <p:cond evt="onClick" delay="0">
                    <p:tgtEl>
                      <p:spTgt spid="24"/>
                    </p:tgtEl>
                  </p:cond>
                </p:stCondLst>
                <p:endSync evt="end" delay="0">
                  <p:rtn val="all"/>
                </p:endSync>
                <p:childTnLst>
                  <p:par>
                    <p:cTn id="96" fill="hold">
                      <p:stCondLst>
                        <p:cond delay="0"/>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childTnLst>
                                  <p:subTnLst>
                                    <p:audio>
                                      <p:cMediaNode>
                                        <p:cTn display="0" masterRel="sameClick">
                                          <p:stCondLst>
                                            <p:cond evt="begin" delay="0">
                                              <p:tn val="98"/>
                                            </p:cond>
                                          </p:stCondLst>
                                          <p:endCondLst>
                                            <p:cond evt="onStopAudio" delay="0">
                                              <p:tgtEl>
                                                <p:sldTgt/>
                                              </p:tgtEl>
                                            </p:cond>
                                          </p:endCondLst>
                                        </p:cTn>
                                        <p:tgtEl>
                                          <p:sndTgt r:embed="rId3" name="applause.wav"/>
                                        </p:tgtEl>
                                      </p:cMediaNode>
                                    </p:audio>
                                  </p:subTnLst>
                                </p:cTn>
                              </p:par>
                              <p:par>
                                <p:cTn id="101" presetID="10"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2000"/>
                                        <p:tgtEl>
                                          <p:spTgt spid="37"/>
                                        </p:tgtEl>
                                      </p:cBhvr>
                                    </p:animEffect>
                                  </p:childTnLst>
                                </p:cTn>
                              </p:par>
                              <p:par>
                                <p:cTn id="104" presetID="1" presetClass="emph" presetSubtype="2" fill="hold" grpId="1" nodeType="withEffect">
                                  <p:stCondLst>
                                    <p:cond delay="0"/>
                                  </p:stCondLst>
                                  <p:childTnLst>
                                    <p:animClr clrSpc="rgb" dir="cw">
                                      <p:cBhvr>
                                        <p:cTn id="105" dur="2000" fill="hold"/>
                                        <p:tgtEl>
                                          <p:spTgt spid="39"/>
                                        </p:tgtEl>
                                        <p:attrNameLst>
                                          <p:attrName>fillcolor</p:attrName>
                                        </p:attrNameLst>
                                      </p:cBhvr>
                                      <p:to>
                                        <a:schemeClr val="accent2"/>
                                      </p:to>
                                    </p:animClr>
                                    <p:set>
                                      <p:cBhvr>
                                        <p:cTn id="106" dur="2000" fill="hold"/>
                                        <p:tgtEl>
                                          <p:spTgt spid="39"/>
                                        </p:tgtEl>
                                        <p:attrNameLst>
                                          <p:attrName>fill.type</p:attrName>
                                        </p:attrNameLst>
                                      </p:cBhvr>
                                      <p:to>
                                        <p:strVal val="solid"/>
                                      </p:to>
                                    </p:set>
                                    <p:set>
                                      <p:cBhvr>
                                        <p:cTn id="107" dur="2000" fill="hold"/>
                                        <p:tgtEl>
                                          <p:spTgt spid="39"/>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08" restart="whenNotActive" fill="hold" evtFilter="cancelBubble" nodeType="interactiveSeq">
                <p:stCondLst>
                  <p:cond evt="onClick" delay="0">
                    <p:tgtEl>
                      <p:spTgt spid="26"/>
                    </p:tgtEl>
                  </p:cond>
                </p:stCondLst>
                <p:endSync evt="end" delay="0">
                  <p:rtn val="all"/>
                </p:endSync>
                <p:childTnLst>
                  <p:par>
                    <p:cTn id="109" fill="hold">
                      <p:stCondLst>
                        <p:cond delay="0"/>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500"/>
                                        <p:tgtEl>
                                          <p:spTgt spid="27"/>
                                        </p:tgtEl>
                                      </p:cBhvr>
                                    </p:animEffect>
                                  </p:childTnLst>
                                </p:cTn>
                              </p:par>
                            </p:childTnLst>
                          </p:cTn>
                        </p:par>
                      </p:childTnLst>
                    </p:cTn>
                  </p:par>
                </p:childTnLst>
              </p:cTn>
              <p:nextCondLst>
                <p:cond evt="onClick" delay="0">
                  <p:tgtEl>
                    <p:spTgt spid="26"/>
                  </p:tgtEl>
                </p:cond>
              </p:nextCondLst>
            </p:seq>
            <p:seq concurrent="1" nextAc="seek">
              <p:cTn id="114" restart="whenNotActive" fill="hold" evtFilter="cancelBubble" nodeType="interactiveSeq">
                <p:stCondLst>
                  <p:cond evt="onClick" delay="0">
                    <p:tgtEl>
                      <p:spTgt spid="56"/>
                    </p:tgtEl>
                  </p:cond>
                </p:stCondLst>
                <p:endSync evt="end" delay="0">
                  <p:rtn val="all"/>
                </p:endSync>
                <p:childTnLst>
                  <p:par>
                    <p:cTn id="115" fill="hold">
                      <p:stCondLst>
                        <p:cond delay="0"/>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500"/>
                                        <p:tgtEl>
                                          <p:spTgt spid="57"/>
                                        </p:tgtEl>
                                      </p:cBhvr>
                                    </p:animEffect>
                                  </p:childTnLst>
                                </p:cTn>
                              </p:par>
                            </p:childTnLst>
                          </p:cTn>
                        </p:par>
                      </p:childTnLst>
                    </p:cTn>
                  </p:par>
                </p:childTnLst>
              </p:cTn>
              <p:nextCondLst>
                <p:cond evt="onClick" delay="0">
                  <p:tgtEl>
                    <p:spTgt spid="56"/>
                  </p:tgtEl>
                </p:cond>
              </p:nextCondLst>
            </p:seq>
            <p:seq concurrent="1" nextAc="seek">
              <p:cTn id="120" restart="whenNotActive" fill="hold" evtFilter="cancelBubble" nodeType="interactiveSeq">
                <p:stCondLst>
                  <p:cond evt="onClick" delay="0">
                    <p:tgtEl>
                      <p:spTgt spid="59"/>
                    </p:tgtEl>
                  </p:cond>
                </p:stCondLst>
                <p:endSync evt="end" delay="0">
                  <p:rtn val="all"/>
                </p:endSync>
                <p:childTnLst>
                  <p:par>
                    <p:cTn id="121" fill="hold">
                      <p:stCondLst>
                        <p:cond delay="0"/>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500"/>
                                        <p:tgtEl>
                                          <p:spTgt spid="60"/>
                                        </p:tgtEl>
                                      </p:cBhvr>
                                    </p:animEffect>
                                  </p:childTnLst>
                                </p:cTn>
                              </p:par>
                            </p:childTnLst>
                          </p:cTn>
                        </p:par>
                      </p:childTnLst>
                    </p:cTn>
                  </p:par>
                </p:childTnLst>
              </p:cTn>
              <p:nextCondLst>
                <p:cond evt="onClick" delay="0">
                  <p:tgtEl>
                    <p:spTgt spid="59"/>
                  </p:tgtEl>
                </p:cond>
              </p:nextCondLst>
            </p:seq>
            <p:seq concurrent="1" nextAc="seek">
              <p:cTn id="126" restart="whenNotActive" fill="hold" evtFilter="cancelBubble" nodeType="interactiveSeq">
                <p:stCondLst>
                  <p:cond evt="onClick" delay="0">
                    <p:tgtEl>
                      <p:spTgt spid="62"/>
                    </p:tgtEl>
                  </p:cond>
                </p:stCondLst>
                <p:endSync evt="end" delay="0">
                  <p:rtn val="all"/>
                </p:endSync>
                <p:childTnLst>
                  <p:par>
                    <p:cTn id="127" fill="hold">
                      <p:stCondLst>
                        <p:cond delay="0"/>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fade">
                                      <p:cBhvr>
                                        <p:cTn id="131" dur="500"/>
                                        <p:tgtEl>
                                          <p:spTgt spid="63"/>
                                        </p:tgtEl>
                                      </p:cBhvr>
                                    </p:animEffect>
                                  </p:childTnLst>
                                </p:cTn>
                              </p:par>
                            </p:childTnLst>
                          </p:cTn>
                        </p:par>
                      </p:childTnLst>
                    </p:cTn>
                  </p:par>
                </p:childTnLst>
              </p:cTn>
              <p:nextCondLst>
                <p:cond evt="onClick" delay="0">
                  <p:tgtEl>
                    <p:spTgt spid="62"/>
                  </p:tgtEl>
                </p:cond>
              </p:nextCondLst>
            </p:seq>
            <p:seq concurrent="1" nextAc="seek">
              <p:cTn id="132" restart="whenNotActive" fill="hold" evtFilter="cancelBubble" nodeType="interactiveSeq">
                <p:stCondLst>
                  <p:cond evt="onClick" delay="0">
                    <p:tgtEl>
                      <p:spTgt spid="65"/>
                    </p:tgtEl>
                  </p:cond>
                </p:stCondLst>
                <p:endSync evt="end" delay="0">
                  <p:rtn val="all"/>
                </p:endSync>
                <p:childTnLst>
                  <p:par>
                    <p:cTn id="133" fill="hold">
                      <p:stCondLst>
                        <p:cond delay="0"/>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fade">
                                      <p:cBhvr>
                                        <p:cTn id="137" dur="500"/>
                                        <p:tgtEl>
                                          <p:spTgt spid="66"/>
                                        </p:tgtEl>
                                      </p:cBhvr>
                                    </p:animEffect>
                                  </p:childTnLst>
                                  <p:subTnLst>
                                    <p:audio>
                                      <p:cMediaNode>
                                        <p:cTn display="0" masterRel="sameClick">
                                          <p:stCondLst>
                                            <p:cond evt="begin" delay="0">
                                              <p:tn val="135"/>
                                            </p:cond>
                                          </p:stCondLst>
                                          <p:endCondLst>
                                            <p:cond evt="onStopAudio" delay="0">
                                              <p:tgtEl>
                                                <p:sldTgt/>
                                              </p:tgtEl>
                                            </p:cond>
                                          </p:endCondLst>
                                        </p:cTn>
                                        <p:tgtEl>
                                          <p:sndTgt r:embed="rId3" name="applause.wav"/>
                                        </p:tgtEl>
                                      </p:cMediaNode>
                                    </p:audio>
                                  </p:subTnLst>
                                </p:cTn>
                              </p:par>
                              <p:par>
                                <p:cTn id="138" presetID="10" presetClass="entr" presetSubtype="0" fill="hold" grpId="0" nodeType="withEffect">
                                  <p:stCondLst>
                                    <p:cond delay="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500"/>
                                        <p:tgtEl>
                                          <p:spTgt spid="67"/>
                                        </p:tgtEl>
                                      </p:cBhvr>
                                    </p:animEffect>
                                  </p:childTnLst>
                                </p:cTn>
                              </p:par>
                              <p:par>
                                <p:cTn id="141" presetID="1" presetClass="emph" presetSubtype="2" fill="hold" grpId="0" nodeType="withEffect">
                                  <p:stCondLst>
                                    <p:cond delay="0"/>
                                  </p:stCondLst>
                                  <p:childTnLst>
                                    <p:animClr clrSpc="rgb" dir="cw">
                                      <p:cBhvr>
                                        <p:cTn id="142" dur="2000" fill="hold"/>
                                        <p:tgtEl>
                                          <p:spTgt spid="61"/>
                                        </p:tgtEl>
                                        <p:attrNameLst>
                                          <p:attrName>fillcolor</p:attrName>
                                        </p:attrNameLst>
                                      </p:cBhvr>
                                      <p:to>
                                        <a:schemeClr val="accent2"/>
                                      </p:to>
                                    </p:animClr>
                                    <p:set>
                                      <p:cBhvr>
                                        <p:cTn id="143" dur="2000" fill="hold"/>
                                        <p:tgtEl>
                                          <p:spTgt spid="61"/>
                                        </p:tgtEl>
                                        <p:attrNameLst>
                                          <p:attrName>fill.type</p:attrName>
                                        </p:attrNameLst>
                                      </p:cBhvr>
                                      <p:to>
                                        <p:strVal val="solid"/>
                                      </p:to>
                                    </p:set>
                                    <p:set>
                                      <p:cBhvr>
                                        <p:cTn id="144" dur="2000" fill="hold"/>
                                        <p:tgtEl>
                                          <p:spTgt spid="61"/>
                                        </p:tgtEl>
                                        <p:attrNameLst>
                                          <p:attrName>fill.on</p:attrName>
                                        </p:attrNameLst>
                                      </p:cBhvr>
                                      <p:to>
                                        <p:strVal val="true"/>
                                      </p:to>
                                    </p:set>
                                  </p:childTnLst>
                                </p:cTn>
                              </p:par>
                            </p:childTnLst>
                          </p:cTn>
                        </p:par>
                      </p:childTnLst>
                    </p:cTn>
                  </p:par>
                </p:childTnLst>
              </p:cTn>
              <p:nextCondLst>
                <p:cond evt="onClick" delay="0">
                  <p:tgtEl>
                    <p:spTgt spid="65"/>
                  </p:tgtEl>
                </p:cond>
              </p:nextCondLst>
            </p:seq>
          </p:childTnLst>
        </p:cTn>
      </p:par>
    </p:tnLst>
    <p:bldLst>
      <p:bldP spid="39" grpId="0" animBg="1"/>
      <p:bldP spid="39" grpId="1" animBg="1"/>
      <p:bldP spid="65" grpId="0" animBg="1"/>
      <p:bldP spid="6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3" grpId="0" animBg="1"/>
      <p:bldP spid="36" grpId="0" animBg="1"/>
      <p:bldP spid="37" grpId="0" animBg="1"/>
      <p:bldP spid="40" grpId="0" animBg="1"/>
      <p:bldP spid="29" grpId="0" animBg="1"/>
      <p:bldP spid="38" grpId="0" animBg="1"/>
      <p:bldP spid="43" grpId="0" animBg="1"/>
      <p:bldP spid="55" grpId="0" animBg="1"/>
      <p:bldP spid="56" grpId="0" animBg="1"/>
      <p:bldP spid="57" grpId="0" animBg="1"/>
      <p:bldP spid="58" grpId="0" animBg="1"/>
      <p:bldP spid="59" grpId="0" animBg="1"/>
      <p:bldP spid="60" grpId="0" animBg="1"/>
      <p:bldP spid="61" grpId="0" animBg="1"/>
      <p:bldP spid="61" grpId="1" animBg="1"/>
      <p:bldP spid="62" grpId="0" animBg="1"/>
      <p:bldP spid="63" grpId="0" animBg="1"/>
      <p:bldP spid="64" grpId="0" animBg="1"/>
      <p:bldP spid="66" grpId="0" animBg="1"/>
    </p:bld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{14BF9BBC-5026-4BD6-941F-096E46D1B031}tf11437505</Template>
  <TotalTime>0</TotalTime>
  <Words>820</Words>
  <Application>Microsoft Office PowerPoint</Application>
  <PresentationFormat>Widescreen</PresentationFormat>
  <Paragraphs>74</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Edwardian Script ITC</vt:lpstr>
      <vt:lpstr>Georgia Pro Cond Light</vt:lpstr>
      <vt:lpstr>NikoshBAN</vt:lpstr>
      <vt:lpstr>Speak Pro</vt:lpstr>
      <vt:lpstr>Times New Roman</vt:lpstr>
      <vt:lpstr>RetrospectVTI</vt:lpstr>
      <vt:lpstr>স্বাগতম</vt:lpstr>
      <vt:lpstr>            পরিচিতি</vt:lpstr>
      <vt:lpstr>PowerPoint Presentation</vt:lpstr>
      <vt:lpstr>এই পাঠ শেষে শিক্ষার্থীরা------- </vt:lpstr>
      <vt:lpstr>PowerPoint Presentation</vt:lpstr>
      <vt:lpstr>PowerPoint Presentation</vt:lpstr>
      <vt:lpstr> </vt:lpstr>
      <vt:lpstr>সমতা যুক্ত সমীকরণে বিক্রিয়ক ও উৎপাদের অণু, পরমাণু,ভর , (আয়তন) এর হিসাব-নিকাশকেই স্টয়কিওমিতি বলা হয়।</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2020-05-26T07:51:11Z</dcterms:created>
  <dcterms:modified xsi:type="dcterms:W3CDTF">2020-05-29T07:09:31Z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