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3" r:id="rId2"/>
    <p:sldId id="257" r:id="rId3"/>
    <p:sldId id="258" r:id="rId4"/>
    <p:sldId id="268" r:id="rId5"/>
    <p:sldId id="269" r:id="rId6"/>
    <p:sldId id="259" r:id="rId7"/>
    <p:sldId id="261" r:id="rId8"/>
    <p:sldId id="262" r:id="rId9"/>
    <p:sldId id="263" r:id="rId10"/>
    <p:sldId id="266" r:id="rId11"/>
    <p:sldId id="264" r:id="rId12"/>
    <p:sldId id="265" r:id="rId13"/>
    <p:sldId id="274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D46FB-A801-40C9-A3B3-0198F1DF7B35}" type="doc">
      <dgm:prSet loTypeId="urn:microsoft.com/office/officeart/2005/8/layout/cycle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35F42B-CCEE-4928-8796-0BE783D4EA57}">
      <dgm:prSet phldrT="[Text]"/>
      <dgm:spPr>
        <a:ln w="28575"/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মোল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4B7F51-15C9-4787-B54F-82FD0D34D9D2}" type="parTrans" cxnId="{97672557-B118-4C65-BF3B-E2904F84C20E}">
      <dgm:prSet/>
      <dgm:spPr/>
      <dgm:t>
        <a:bodyPr/>
        <a:lstStyle/>
        <a:p>
          <a:endParaRPr lang="en-US"/>
        </a:p>
      </dgm:t>
    </dgm:pt>
    <dgm:pt modelId="{2DB70D52-BC03-45E4-B48A-8E44D1D5DAD5}" type="sibTrans" cxnId="{97672557-B118-4C65-BF3B-E2904F84C20E}">
      <dgm:prSet/>
      <dgm:spPr/>
      <dgm:t>
        <a:bodyPr/>
        <a:lstStyle/>
        <a:p>
          <a:endParaRPr lang="en-US"/>
        </a:p>
      </dgm:t>
    </dgm:pt>
    <dgm:pt modelId="{DC1AC2C2-B7D0-44D8-8DBB-0BC897F2F471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অণূর সংখ্যা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N</a:t>
          </a:r>
        </a:p>
      </dgm:t>
    </dgm:pt>
    <dgm:pt modelId="{5C64FBB6-B7D2-4ADE-8460-5E09B33C3ED9}" type="parTrans" cxnId="{45375D30-73B0-44A8-BCA2-D44D99F2B2B0}">
      <dgm:prSet/>
      <dgm:spPr/>
      <dgm:t>
        <a:bodyPr/>
        <a:lstStyle/>
        <a:p>
          <a:endParaRPr lang="en-US"/>
        </a:p>
      </dgm:t>
    </dgm:pt>
    <dgm:pt modelId="{3EFC4385-4661-495F-8E46-8EFDDF72CAE6}" type="sibTrans" cxnId="{45375D30-73B0-44A8-BCA2-D44D99F2B2B0}">
      <dgm:prSet/>
      <dgm:spPr/>
      <dgm:t>
        <a:bodyPr/>
        <a:lstStyle/>
        <a:p>
          <a:endParaRPr lang="en-US"/>
        </a:p>
      </dgm:t>
    </dgm:pt>
    <dgm:pt modelId="{52731A18-83A9-446F-8ED9-A30B001CA81B}">
      <dgm:prSet phldrT="[Text]"/>
      <dgm:spPr/>
      <dgm:t>
        <a:bodyPr/>
        <a:lstStyle/>
        <a:p>
          <a:r>
            <a:rPr lang="b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আয়তন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২২</a:t>
          </a:r>
          <a:r>
            <a:rPr lang="b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৪L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6D4D5A-E1FB-47FF-B922-45D0716A1352}" type="parTrans" cxnId="{AD6B91C1-4E6E-4832-AD95-9B092B57C727}">
      <dgm:prSet/>
      <dgm:spPr/>
      <dgm:t>
        <a:bodyPr/>
        <a:lstStyle/>
        <a:p>
          <a:endParaRPr lang="en-US"/>
        </a:p>
      </dgm:t>
    </dgm:pt>
    <dgm:pt modelId="{83E67A6A-2E47-4D46-854F-EF7B168AE8CE}" type="sibTrans" cxnId="{AD6B91C1-4E6E-4832-AD95-9B092B57C727}">
      <dgm:prSet/>
      <dgm:spPr/>
      <dgm:t>
        <a:bodyPr/>
        <a:lstStyle/>
        <a:p>
          <a:endParaRPr lang="en-US"/>
        </a:p>
      </dgm:t>
    </dgm:pt>
    <dgm:pt modelId="{34552D81-CF52-469C-9B5E-E435DB0B34D0}" type="pres">
      <dgm:prSet presAssocID="{1FDD46FB-A801-40C9-A3B3-0198F1DF7B35}" presName="cycle" presStyleCnt="0">
        <dgm:presLayoutVars>
          <dgm:dir/>
          <dgm:resizeHandles val="exact"/>
        </dgm:presLayoutVars>
      </dgm:prSet>
      <dgm:spPr/>
    </dgm:pt>
    <dgm:pt modelId="{026A55FE-96F4-4B7C-B729-F509B9E97F65}" type="pres">
      <dgm:prSet presAssocID="{DC35F42B-CCEE-4928-8796-0BE783D4EA57}" presName="dummy" presStyleCnt="0"/>
      <dgm:spPr/>
    </dgm:pt>
    <dgm:pt modelId="{106564C9-680A-4A38-8673-5009F88FB629}" type="pres">
      <dgm:prSet presAssocID="{DC35F42B-CCEE-4928-8796-0BE783D4EA57}" presName="node" presStyleLbl="revTx" presStyleIdx="0" presStyleCnt="3" custScaleX="89662">
        <dgm:presLayoutVars>
          <dgm:bulletEnabled val="1"/>
        </dgm:presLayoutVars>
      </dgm:prSet>
      <dgm:spPr/>
    </dgm:pt>
    <dgm:pt modelId="{D7A138D8-90FB-4AFC-ADC2-7E3F8B3B2F8D}" type="pres">
      <dgm:prSet presAssocID="{2DB70D52-BC03-45E4-B48A-8E44D1D5DAD5}" presName="sibTrans" presStyleLbl="node1" presStyleIdx="0" presStyleCnt="3"/>
      <dgm:spPr/>
    </dgm:pt>
    <dgm:pt modelId="{C9BA3253-FC6A-477F-B711-6586D10257A2}" type="pres">
      <dgm:prSet presAssocID="{DC1AC2C2-B7D0-44D8-8DBB-0BC897F2F471}" presName="dummy" presStyleCnt="0"/>
      <dgm:spPr/>
    </dgm:pt>
    <dgm:pt modelId="{6DC7ED1C-4904-4A3C-A239-858BC759C8AA}" type="pres">
      <dgm:prSet presAssocID="{DC1AC2C2-B7D0-44D8-8DBB-0BC897F2F471}" presName="node" presStyleLbl="revTx" presStyleIdx="1" presStyleCnt="3">
        <dgm:presLayoutVars>
          <dgm:bulletEnabled val="1"/>
        </dgm:presLayoutVars>
      </dgm:prSet>
      <dgm:spPr/>
    </dgm:pt>
    <dgm:pt modelId="{D2A1BFCA-C53B-4F1E-A8EB-71BC097944D7}" type="pres">
      <dgm:prSet presAssocID="{3EFC4385-4661-495F-8E46-8EFDDF72CAE6}" presName="sibTrans" presStyleLbl="node1" presStyleIdx="1" presStyleCnt="3"/>
      <dgm:spPr/>
    </dgm:pt>
    <dgm:pt modelId="{F45E56F4-3F55-4350-98A7-F3D501CF89EB}" type="pres">
      <dgm:prSet presAssocID="{52731A18-83A9-446F-8ED9-A30B001CA81B}" presName="dummy" presStyleCnt="0"/>
      <dgm:spPr/>
    </dgm:pt>
    <dgm:pt modelId="{EDBE9AB2-D982-40E9-B25A-134B4CE21945}" type="pres">
      <dgm:prSet presAssocID="{52731A18-83A9-446F-8ED9-A30B001CA81B}" presName="node" presStyleLbl="revTx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83CACC3-1C32-40BF-8349-81AA4775006E}" type="pres">
      <dgm:prSet presAssocID="{83E67A6A-2E47-4D46-854F-EF7B168AE8CE}" presName="sibTrans" presStyleLbl="node1" presStyleIdx="2" presStyleCnt="3"/>
      <dgm:spPr/>
    </dgm:pt>
  </dgm:ptLst>
  <dgm:cxnLst>
    <dgm:cxn modelId="{45375D30-73B0-44A8-BCA2-D44D99F2B2B0}" srcId="{1FDD46FB-A801-40C9-A3B3-0198F1DF7B35}" destId="{DC1AC2C2-B7D0-44D8-8DBB-0BC897F2F471}" srcOrd="1" destOrd="0" parTransId="{5C64FBB6-B7D2-4ADE-8460-5E09B33C3ED9}" sibTransId="{3EFC4385-4661-495F-8E46-8EFDDF72CAE6}"/>
    <dgm:cxn modelId="{FCA6653F-9F02-4AAC-B237-7AACDD7166C6}" type="presOf" srcId="{DC35F42B-CCEE-4928-8796-0BE783D4EA57}" destId="{106564C9-680A-4A38-8673-5009F88FB629}" srcOrd="0" destOrd="0" presId="urn:microsoft.com/office/officeart/2005/8/layout/cycle1"/>
    <dgm:cxn modelId="{E987E243-CEC4-483D-9483-C61E9DEF87EA}" type="presOf" srcId="{83E67A6A-2E47-4D46-854F-EF7B168AE8CE}" destId="{B83CACC3-1C32-40BF-8349-81AA4775006E}" srcOrd="0" destOrd="0" presId="urn:microsoft.com/office/officeart/2005/8/layout/cycle1"/>
    <dgm:cxn modelId="{9A902256-3C14-43F1-96AA-4CB46D07595D}" type="presOf" srcId="{52731A18-83A9-446F-8ED9-A30B001CA81B}" destId="{EDBE9AB2-D982-40E9-B25A-134B4CE21945}" srcOrd="0" destOrd="0" presId="urn:microsoft.com/office/officeart/2005/8/layout/cycle1"/>
    <dgm:cxn modelId="{97672557-B118-4C65-BF3B-E2904F84C20E}" srcId="{1FDD46FB-A801-40C9-A3B3-0198F1DF7B35}" destId="{DC35F42B-CCEE-4928-8796-0BE783D4EA57}" srcOrd="0" destOrd="0" parTransId="{E94B7F51-15C9-4787-B54F-82FD0D34D9D2}" sibTransId="{2DB70D52-BC03-45E4-B48A-8E44D1D5DAD5}"/>
    <dgm:cxn modelId="{CDCD9C87-83D4-4CF7-8850-2F542D670C90}" type="presOf" srcId="{2DB70D52-BC03-45E4-B48A-8E44D1D5DAD5}" destId="{D7A138D8-90FB-4AFC-ADC2-7E3F8B3B2F8D}" srcOrd="0" destOrd="0" presId="urn:microsoft.com/office/officeart/2005/8/layout/cycle1"/>
    <dgm:cxn modelId="{3FA88D92-7CEC-423D-AA9B-27933FAEA754}" type="presOf" srcId="{3EFC4385-4661-495F-8E46-8EFDDF72CAE6}" destId="{D2A1BFCA-C53B-4F1E-A8EB-71BC097944D7}" srcOrd="0" destOrd="0" presId="urn:microsoft.com/office/officeart/2005/8/layout/cycle1"/>
    <dgm:cxn modelId="{367F24B4-39CE-47C1-9327-906263C58A00}" type="presOf" srcId="{1FDD46FB-A801-40C9-A3B3-0198F1DF7B35}" destId="{34552D81-CF52-469C-9B5E-E435DB0B34D0}" srcOrd="0" destOrd="0" presId="urn:microsoft.com/office/officeart/2005/8/layout/cycle1"/>
    <dgm:cxn modelId="{AD6B91C1-4E6E-4832-AD95-9B092B57C727}" srcId="{1FDD46FB-A801-40C9-A3B3-0198F1DF7B35}" destId="{52731A18-83A9-446F-8ED9-A30B001CA81B}" srcOrd="2" destOrd="0" parTransId="{B16D4D5A-E1FB-47FF-B922-45D0716A1352}" sibTransId="{83E67A6A-2E47-4D46-854F-EF7B168AE8CE}"/>
    <dgm:cxn modelId="{94977AD2-3D02-426B-8234-5DA12EFD06B2}" type="presOf" srcId="{DC1AC2C2-B7D0-44D8-8DBB-0BC897F2F471}" destId="{6DC7ED1C-4904-4A3C-A239-858BC759C8AA}" srcOrd="0" destOrd="0" presId="urn:microsoft.com/office/officeart/2005/8/layout/cycle1"/>
    <dgm:cxn modelId="{11F048A2-1970-4EE6-97DF-043962DC6124}" type="presParOf" srcId="{34552D81-CF52-469C-9B5E-E435DB0B34D0}" destId="{026A55FE-96F4-4B7C-B729-F509B9E97F65}" srcOrd="0" destOrd="0" presId="urn:microsoft.com/office/officeart/2005/8/layout/cycle1"/>
    <dgm:cxn modelId="{A5D9E6FC-6AF9-48A6-A549-9243F803AB97}" type="presParOf" srcId="{34552D81-CF52-469C-9B5E-E435DB0B34D0}" destId="{106564C9-680A-4A38-8673-5009F88FB629}" srcOrd="1" destOrd="0" presId="urn:microsoft.com/office/officeart/2005/8/layout/cycle1"/>
    <dgm:cxn modelId="{9E19688E-6507-4132-9EBB-A8E84732C8F5}" type="presParOf" srcId="{34552D81-CF52-469C-9B5E-E435DB0B34D0}" destId="{D7A138D8-90FB-4AFC-ADC2-7E3F8B3B2F8D}" srcOrd="2" destOrd="0" presId="urn:microsoft.com/office/officeart/2005/8/layout/cycle1"/>
    <dgm:cxn modelId="{4AFF1F18-528A-4ABD-A8B0-AC30C344FBFA}" type="presParOf" srcId="{34552D81-CF52-469C-9B5E-E435DB0B34D0}" destId="{C9BA3253-FC6A-477F-B711-6586D10257A2}" srcOrd="3" destOrd="0" presId="urn:microsoft.com/office/officeart/2005/8/layout/cycle1"/>
    <dgm:cxn modelId="{0AE987E1-6C43-4BC2-8BE3-EEF86D8D0651}" type="presParOf" srcId="{34552D81-CF52-469C-9B5E-E435DB0B34D0}" destId="{6DC7ED1C-4904-4A3C-A239-858BC759C8AA}" srcOrd="4" destOrd="0" presId="urn:microsoft.com/office/officeart/2005/8/layout/cycle1"/>
    <dgm:cxn modelId="{6B8C3D74-4BE3-4D43-99C6-C4F5B793FC66}" type="presParOf" srcId="{34552D81-CF52-469C-9B5E-E435DB0B34D0}" destId="{D2A1BFCA-C53B-4F1E-A8EB-71BC097944D7}" srcOrd="5" destOrd="0" presId="urn:microsoft.com/office/officeart/2005/8/layout/cycle1"/>
    <dgm:cxn modelId="{F81CCE33-A137-4A0E-A079-C828F85B4CC0}" type="presParOf" srcId="{34552D81-CF52-469C-9B5E-E435DB0B34D0}" destId="{F45E56F4-3F55-4350-98A7-F3D501CF89EB}" srcOrd="6" destOrd="0" presId="urn:microsoft.com/office/officeart/2005/8/layout/cycle1"/>
    <dgm:cxn modelId="{E783CDFD-C11F-4A1D-8B52-FE3F5AEF96AF}" type="presParOf" srcId="{34552D81-CF52-469C-9B5E-E435DB0B34D0}" destId="{EDBE9AB2-D982-40E9-B25A-134B4CE21945}" srcOrd="7" destOrd="0" presId="urn:microsoft.com/office/officeart/2005/8/layout/cycle1"/>
    <dgm:cxn modelId="{966D58E1-ACE0-49D3-A353-1BA6B72A9C76}" type="presParOf" srcId="{34552D81-CF52-469C-9B5E-E435DB0B34D0}" destId="{B83CACC3-1C32-40BF-8349-81AA4775006E}" srcOrd="8" destOrd="0" presId="urn:microsoft.com/office/officeart/2005/8/layout/cycle1"/>
  </dgm:cxnLst>
  <dgm:bg>
    <a:solidFill>
      <a:schemeClr val="bg1">
        <a:lumMod val="6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564C9-680A-4A38-8673-5009F88FB629}">
      <dsp:nvSpPr>
        <dsp:cNvPr id="0" name=""/>
        <dsp:cNvSpPr/>
      </dsp:nvSpPr>
      <dsp:spPr>
        <a:xfrm>
          <a:off x="5400321" y="315712"/>
          <a:ext cx="1438955" cy="1604866"/>
        </a:xfrm>
        <a:prstGeom prst="rect">
          <a:avLst/>
        </a:prstGeom>
        <a:noFill/>
        <a:ln w="2857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bn-IN" sz="2900" kern="1200" dirty="0">
              <a:latin typeface="NikoshBAN" panose="02000000000000000000" pitchFamily="2" charset="0"/>
              <a:cs typeface="NikoshBAN" panose="02000000000000000000" pitchFamily="2" charset="0"/>
            </a:rPr>
            <a:t>মোল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0321" y="315712"/>
        <a:ext cx="1438955" cy="1604866"/>
      </dsp:txXfrm>
    </dsp:sp>
    <dsp:sp modelId="{D7A138D8-90FB-4AFC-ADC2-7E3F8B3B2F8D}">
      <dsp:nvSpPr>
        <dsp:cNvPr id="0" name=""/>
        <dsp:cNvSpPr/>
      </dsp:nvSpPr>
      <dsp:spPr>
        <a:xfrm>
          <a:off x="2873735" y="180"/>
          <a:ext cx="3793807" cy="3793807"/>
        </a:xfrm>
        <a:prstGeom prst="circularArrow">
          <a:avLst>
            <a:gd name="adj1" fmla="val 8249"/>
            <a:gd name="adj2" fmla="val 576158"/>
            <a:gd name="adj3" fmla="val 2963666"/>
            <a:gd name="adj4" fmla="val 51849"/>
            <a:gd name="adj5" fmla="val 962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7ED1C-4904-4A3C-A239-858BC759C8AA}">
      <dsp:nvSpPr>
        <dsp:cNvPr id="0" name=""/>
        <dsp:cNvSpPr/>
      </dsp:nvSpPr>
      <dsp:spPr>
        <a:xfrm>
          <a:off x="3968205" y="2652526"/>
          <a:ext cx="1604866" cy="1604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kern="1200" dirty="0">
              <a:latin typeface="NikoshBAN" panose="02000000000000000000" pitchFamily="2" charset="0"/>
              <a:cs typeface="NikoshBAN" panose="02000000000000000000" pitchFamily="2" charset="0"/>
            </a:rPr>
            <a:t>অণূর সংখ্যা</a:t>
          </a:r>
          <a:r>
            <a:rPr lang="en-US" sz="2900" kern="1200" dirty="0">
              <a:latin typeface="NikoshBAN" panose="02000000000000000000" pitchFamily="2" charset="0"/>
              <a:cs typeface="NikoshBAN" panose="02000000000000000000" pitchFamily="2" charset="0"/>
            </a:rPr>
            <a:t>N</a:t>
          </a:r>
        </a:p>
      </dsp:txBody>
      <dsp:txXfrm>
        <a:off x="3968205" y="2652526"/>
        <a:ext cx="1604866" cy="1604866"/>
      </dsp:txXfrm>
    </dsp:sp>
    <dsp:sp modelId="{D2A1BFCA-C53B-4F1E-A8EB-71BC097944D7}">
      <dsp:nvSpPr>
        <dsp:cNvPr id="0" name=""/>
        <dsp:cNvSpPr/>
      </dsp:nvSpPr>
      <dsp:spPr>
        <a:xfrm>
          <a:off x="2873735" y="180"/>
          <a:ext cx="3793807" cy="3793807"/>
        </a:xfrm>
        <a:prstGeom prst="circularArrow">
          <a:avLst>
            <a:gd name="adj1" fmla="val 8249"/>
            <a:gd name="adj2" fmla="val 576158"/>
            <a:gd name="adj3" fmla="val 10171992"/>
            <a:gd name="adj4" fmla="val 7260175"/>
            <a:gd name="adj5" fmla="val 962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E9AB2-D982-40E9-B25A-134B4CE21945}">
      <dsp:nvSpPr>
        <dsp:cNvPr id="0" name=""/>
        <dsp:cNvSpPr/>
      </dsp:nvSpPr>
      <dsp:spPr>
        <a:xfrm>
          <a:off x="2619045" y="315712"/>
          <a:ext cx="1604866" cy="1604866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আয়তন</a:t>
          </a:r>
          <a:endParaRPr lang="en-US" sz="2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২২</a:t>
          </a:r>
          <a:r>
            <a:rPr lang="bn-IN" sz="2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2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৪L</a:t>
          </a:r>
          <a:r>
            <a:rPr lang="bn-IN" sz="2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54072" y="550739"/>
        <a:ext cx="1134812" cy="1134812"/>
      </dsp:txXfrm>
    </dsp:sp>
    <dsp:sp modelId="{B83CACC3-1C32-40BF-8349-81AA4775006E}">
      <dsp:nvSpPr>
        <dsp:cNvPr id="0" name=""/>
        <dsp:cNvSpPr/>
      </dsp:nvSpPr>
      <dsp:spPr>
        <a:xfrm>
          <a:off x="2873735" y="180"/>
          <a:ext cx="3793807" cy="3793807"/>
        </a:xfrm>
        <a:prstGeom prst="circularArrow">
          <a:avLst>
            <a:gd name="adj1" fmla="val 8249"/>
            <a:gd name="adj2" fmla="val 576158"/>
            <a:gd name="adj3" fmla="val 17054275"/>
            <a:gd name="adj4" fmla="val 14967298"/>
            <a:gd name="adj5" fmla="val 962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7590B-37AB-4DCF-BDD3-9A6107A2AFB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7C46A-920F-4B4E-A167-854E517F6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9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594A-D01D-4870-9F3A-20FAD46696E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372A-64B0-4EDA-9F08-C2D91648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594A-D01D-4870-9F3A-20FAD46696E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372A-64B0-4EDA-9F08-C2D91648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7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594A-D01D-4870-9F3A-20FAD46696E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372A-64B0-4EDA-9F08-C2D91648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594A-D01D-4870-9F3A-20FAD46696E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372A-64B0-4EDA-9F08-C2D916489F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ction Button: Go Forward or Next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1A5CCF4-B074-4B8A-96FE-43F322D016E9}"/>
              </a:ext>
            </a:extLst>
          </p:cNvPr>
          <p:cNvSpPr/>
          <p:nvPr userDrawn="1"/>
        </p:nvSpPr>
        <p:spPr>
          <a:xfrm>
            <a:off x="1158240" y="5455920"/>
            <a:ext cx="1117600" cy="508000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Go Back or Previous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8624C1C1-8D22-401E-9BA8-D028AD9E66F1}"/>
              </a:ext>
            </a:extLst>
          </p:cNvPr>
          <p:cNvSpPr/>
          <p:nvPr userDrawn="1"/>
        </p:nvSpPr>
        <p:spPr>
          <a:xfrm>
            <a:off x="2783840" y="5455920"/>
            <a:ext cx="1422400" cy="508000"/>
          </a:xfrm>
          <a:prstGeom prst="actionButtonBackPrevious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1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594A-D01D-4870-9F3A-20FAD46696E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372A-64B0-4EDA-9F08-C2D91648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1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594A-D01D-4870-9F3A-20FAD46696E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372A-64B0-4EDA-9F08-C2D91648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3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594A-D01D-4870-9F3A-20FAD46696E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372A-64B0-4EDA-9F08-C2D91648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51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594A-D01D-4870-9F3A-20FAD46696E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372A-64B0-4EDA-9F08-C2D91648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7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594A-D01D-4870-9F3A-20FAD46696E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372A-64B0-4EDA-9F08-C2D91648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4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594A-D01D-4870-9F3A-20FAD46696E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372A-64B0-4EDA-9F08-C2D91648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99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594A-D01D-4870-9F3A-20FAD46696E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372A-64B0-4EDA-9F08-C2D91648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594A-D01D-4870-9F3A-20FAD46696E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372A-64B0-4EDA-9F08-C2D91648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5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anuradhawarrier.blogspot.com/2015/01/happy-new-year-belatedly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commons.wikimedia.org/wiki/File:Bunch_of_flowers.jpg" TargetMode="External"/><Relationship Id="rId10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5FABB68B-592E-4838-ABA5-D58EA238548E}"/>
              </a:ext>
            </a:extLst>
          </p:cNvPr>
          <p:cNvSpPr/>
          <p:nvPr/>
        </p:nvSpPr>
        <p:spPr>
          <a:xfrm>
            <a:off x="6322453" y="2525532"/>
            <a:ext cx="5354320" cy="2318182"/>
          </a:xfrm>
          <a:prstGeom prst="ribbon2">
            <a:avLst>
              <a:gd name="adj1" fmla="val 11846"/>
              <a:gd name="adj2" fmla="val 56072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0465" y="1962870"/>
            <a:ext cx="3746108" cy="2226019"/>
          </a:xfrm>
        </p:spPr>
        <p:txBody>
          <a:bodyPr>
            <a:normAutofit/>
          </a:bodyPr>
          <a:lstStyle/>
          <a:p>
            <a:r>
              <a:rPr lang="as-IN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8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11E72C46-DF98-4531-8D4A-9127D438AF15}"/>
              </a:ext>
            </a:extLst>
          </p:cNvPr>
          <p:cNvSpPr/>
          <p:nvPr/>
        </p:nvSpPr>
        <p:spPr>
          <a:xfrm>
            <a:off x="6167120" y="0"/>
            <a:ext cx="6372112" cy="5963920"/>
          </a:xfrm>
          <a:prstGeom prst="horizontalScroll">
            <a:avLst>
              <a:gd name="adj" fmla="val 847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F007B4-E667-4513-ADBE-4F41D93F7BBE}"/>
              </a:ext>
            </a:extLst>
          </p:cNvPr>
          <p:cNvSpPr/>
          <p:nvPr/>
        </p:nvSpPr>
        <p:spPr>
          <a:xfrm>
            <a:off x="6474853" y="2327254"/>
            <a:ext cx="3695307" cy="186204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0" cap="none" spc="0" dirty="0">
              <a:ln w="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20342-F9DD-46CF-9D95-38B2181A32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67120" y="1209414"/>
            <a:ext cx="6303573" cy="15145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AE8019-B90D-4C4A-9FAC-2B1BDF2154A0}"/>
              </a:ext>
            </a:extLst>
          </p:cNvPr>
          <p:cNvSpPr txBox="1"/>
          <p:nvPr/>
        </p:nvSpPr>
        <p:spPr>
          <a:xfrm>
            <a:off x="7429500" y="5113704"/>
            <a:ext cx="52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://anuradhawarrier.blogspot.com/2015/01/happy-new-year-belatedly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476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10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89CD-32D7-4326-AFA3-19360BC9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 ১মোল যেকোন পদার্থের ক্ষেত্রে প্রযোজ্য )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DE181-4A3D-4BBF-868A-F9B08A471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লপ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b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লপ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 =</a:t>
            </a:r>
            <a:r>
              <a:rPr lang="bn-IN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লপ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২মোল  হাইড্রজেন পরমানু ও ১মোল অক্সিজেনপমানু আছে।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লপ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হাইড্রজেন পরমানুর ভর১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২=২গ্রাম ও অক্সিজেন পরমানুর ভর ১৬ গ্রাম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লপ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হাইড্রজেন পরমানুর সংখ্যা২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6.023*10</a:t>
            </a:r>
            <a:r>
              <a:rPr lang="en-US" sz="2600" baseline="4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600" baseline="4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ও অক্সিজেন পরমানুর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6.023*10</a:t>
            </a:r>
            <a:r>
              <a:rPr lang="en-US" sz="2600" baseline="4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bn-IN" sz="2600" baseline="4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600" baseline="4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লপ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আয়তন </a:t>
            </a:r>
            <a:r>
              <a:rPr lang="bn-IN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en-US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লিটার(প্রমান অবস্থায়)</a:t>
            </a:r>
          </a:p>
          <a:p>
            <a:pPr marL="514350" indent="-514350">
              <a:buFont typeface="+mj-lt"/>
              <a:buAutoNum type="arabicPeriod"/>
            </a:pPr>
            <a:endParaRPr lang="bn-IN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IN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IN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bn-IN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2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C1F0-8565-48D6-AF21-B30B1C78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এসো সুত্র শিখি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75653-4050-42D7-B67D-939B7098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ংখ্যা=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ভর (গ্রামে)=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আয়তন(লিঃ)=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অণুর সংখ্যা=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আণবিক ভর=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তবে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n=w/v   or  n=v/22.4  or  n=N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b="1" baseline="3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6.023*10</a:t>
            </a:r>
            <a:r>
              <a:rPr lang="bn-IN" sz="3200" baseline="4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  <a:endParaRPr lang="en-US" sz="3200" baseline="40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  n=w/v=v/22.4=N/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b="1" baseline="3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6.023*10</a:t>
            </a:r>
            <a:r>
              <a:rPr lang="bn-IN" sz="4400" baseline="4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  <a:r>
              <a:rPr lang="en-US" sz="4400" baseline="4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)-------1*)</a:t>
            </a:r>
            <a:endParaRPr lang="bn-IN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baseline="40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8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8810D-865F-443D-A3EE-FEA52A00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77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CAD2-C4B4-4015-883A-6788C3394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440"/>
            <a:ext cx="10515600" cy="4581523"/>
          </a:xfrm>
        </p:spPr>
        <p:txBody>
          <a:bodyPr>
            <a:norm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 :- প্রমাণ অবস্থায়১০গ্রাম হাইড্রজেনের আয়তন কত?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 প্রমাণঅবস্থায়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লিটারকার্বন ডাইক্সাইডে কতটি অণু থাকে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সমাধান১:- 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w=১০গ্রাম,হাই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রM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নV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=?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 n=w/M=V/22.4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10/2=V/22.4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V=22.4*5 =112litre</a:t>
            </a:r>
            <a:endParaRPr lang="bn-IN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সমাধান-২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প্রমাণঅবস্থায়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 লিটার কার্বনডাইক্সাইডে অণু থাকে= 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০২৩*১০ </a:t>
            </a:r>
            <a:r>
              <a:rPr lang="bn-IN" sz="2400" baseline="40000" dirty="0"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টি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১ লিটার কার্বনডাইক্সাইডে অণু থাকে= 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০২৩*১০ </a:t>
            </a:r>
            <a:r>
              <a:rPr lang="bn-IN" sz="2400" baseline="40000" dirty="0"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টি/২২,৪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৬৯*১০</a:t>
            </a:r>
            <a:r>
              <a:rPr lang="bn-IN" sz="2400" baseline="38000" dirty="0">
                <a:latin typeface="NikoshBAN" panose="02000000000000000000" pitchFamily="2" charset="0"/>
                <a:cs typeface="NikoshBAN" panose="02000000000000000000" pitchFamily="2" charset="0"/>
              </a:rPr>
              <a:t>২২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টি (ঊ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:)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562602" y="2438397"/>
            <a:ext cx="1972983" cy="60960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(গ)গ্রাম আণবিকভর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305801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305801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905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054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018619" y="1826558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9648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054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339237" y="24027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200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9753602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8288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62600" y="1752601"/>
            <a:ext cx="1972984" cy="457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আণবিক ভর 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077200" y="1752602"/>
            <a:ext cx="2133603" cy="4571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অণুরভর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077201" y="2590803"/>
            <a:ext cx="213360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নয়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1054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05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202" y="3352800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আণবিক সংকেত থেকে যে যে তথ্য পাওয়া যায় -----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 নাম ও ১টি অণুর সংখ্যা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 ১মোল পরিমাণ এবং১অণুর মধ্যে বিদ্যমান পরমানুর সংখ্যা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১মোল অণুতে পদার্থের উপাদান মৌলের মোল পরমাণুর সংখ্যা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981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057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674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ii,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01985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162802" y="5105403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868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8305801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9906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6868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410202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7086602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674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10006236" y="57555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197" y="934573"/>
            <a:ext cx="6781803" cy="6858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 মোল 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4BA32-22C0-480E-8CEC-F5E0BFB124E0}"/>
              </a:ext>
            </a:extLst>
          </p:cNvPr>
          <p:cNvSpPr txBox="1"/>
          <p:nvPr/>
        </p:nvSpPr>
        <p:spPr>
          <a:xfrm>
            <a:off x="955040" y="6283514"/>
            <a:ext cx="712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থেকে ৫০টি এম সি কিঊ প্রশ্ন শিখ!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47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22FA-FF28-46F5-B120-F080B9EA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7D9E8-6BA4-4BC9-8256-F3028C4392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গ্রাম সালফিউরিক এসিডের মধ্যে মোট পরমানুর সংখ্যা হিসাব কর।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বস্থায়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ডাইক্সাইডের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অংকগুলো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 ০১৭০৮৩৪৩০৬৪/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কমেন্ট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ফেচ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</a:p>
          <a:p>
            <a:pPr marL="742950" indent="-742950">
              <a:buFont typeface="+mj-lt"/>
              <a:buAutoNum type="arabicPeriod"/>
            </a:pP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6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A30C9A3-F1DF-4EF4-8B64-CD60A0475AF6}"/>
              </a:ext>
            </a:extLst>
          </p:cNvPr>
          <p:cNvGrpSpPr/>
          <p:nvPr/>
        </p:nvGrpSpPr>
        <p:grpSpPr>
          <a:xfrm>
            <a:off x="121920" y="487680"/>
            <a:ext cx="11948160" cy="6217920"/>
            <a:chOff x="0" y="640080"/>
            <a:chExt cx="11948160" cy="6217920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EB0CB69E-BEEF-49D7-A7BC-D420344D1CFF}"/>
                </a:ext>
              </a:extLst>
            </p:cNvPr>
            <p:cNvSpPr/>
            <p:nvPr/>
          </p:nvSpPr>
          <p:spPr>
            <a:xfrm>
              <a:off x="0" y="640080"/>
              <a:ext cx="11948160" cy="6217920"/>
            </a:xfrm>
            <a:prstGeom prst="star32">
              <a:avLst>
                <a:gd name="adj" fmla="val 263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59A31D-8032-4B64-8794-861DAE16BB0C}"/>
                </a:ext>
              </a:extLst>
            </p:cNvPr>
            <p:cNvSpPr/>
            <p:nvPr/>
          </p:nvSpPr>
          <p:spPr>
            <a:xfrm>
              <a:off x="3637653" y="2967335"/>
              <a:ext cx="4916700" cy="1861006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8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Edwardian Script ITC" panose="030303020407070D0804" pitchFamily="66" charset="0"/>
                </a:rPr>
                <a:t>The  End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05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AD54-7B16-44A6-8C31-9F5C1A63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30" y="355600"/>
            <a:ext cx="7048500" cy="1325563"/>
          </a:xfrm>
        </p:spPr>
        <p:txBody>
          <a:bodyPr/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819A5-B99C-4936-A92D-70AEEBC96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DC663-C2E7-497E-9173-BF6CEE3AD9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আব্দুর রশিদ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 দারুল উলুম কামিল মাদ্রাসা,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টাংগাইল সদর।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 নং-০১৭০৮৩৪৩০৬৪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D3577-9C8D-47F6-B741-01BB1F5F1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0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B1BBE-3AB9-4CF7-B61E-F78933296B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ও দশম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27653-13AF-45AB-B424-159237314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" y="70802"/>
            <a:ext cx="2179320" cy="2179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09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82B6-02D8-477F-BD11-7A97EE94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চিত্রগুলো দেখ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6E957A-6773-4CFD-8DEF-2109E8417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690691"/>
            <a:ext cx="4332469" cy="2315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6DBA8-701F-4487-81BC-7E092F9E4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1574"/>
            <a:ext cx="2771130" cy="249696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E32C9A-7C6F-4D2F-89B3-BA11FFECE571}"/>
              </a:ext>
            </a:extLst>
          </p:cNvPr>
          <p:cNvSpPr txBox="1"/>
          <p:nvPr/>
        </p:nvSpPr>
        <p:spPr>
          <a:xfrm>
            <a:off x="6235232" y="4209427"/>
            <a:ext cx="327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মোল পানি (১৮ গ্রাম)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32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097B-E896-4EC1-B0B5-389034CDED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C77C-E63E-4F24-9563-70C7DCDA6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71" y="1920240"/>
            <a:ext cx="7807850" cy="4965734"/>
          </a:xfrm>
          <a:prstGeom prst="star12">
            <a:avLst>
              <a:gd name="adj" fmla="val 27409"/>
            </a:avLst>
          </a:prstGeom>
          <a:solidFill>
            <a:schemeClr val="accent6"/>
          </a:solidFill>
          <a:scene3d>
            <a:camera prst="orthographicFront">
              <a:rot lat="298849" lon="301140" rev="26212"/>
            </a:camera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bn-IN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ধারণা</a:t>
            </a:r>
            <a:r>
              <a:rPr lang="en-US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as-IN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341878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7664-7A8F-4959-A0A3-B2789D11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------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7635-F45E-44DA-A1C5-A827DA444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গণনা কী তার ধারণা পাবে। </a:t>
            </a:r>
          </a:p>
          <a:p>
            <a:pPr marL="514350" indent="-514350">
              <a:buFont typeface="+mj-lt"/>
              <a:buAutoNum type="arabicPeriod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মোল সম্পর্কিত রাসায়নিক গণনা করতে পারবে। 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(মোলের মধ্যে পমানুরসংখ্যা,মোলার আয়তন, ভর,ইত্যাদির হিসাব নিকাশ।) </a:t>
            </a:r>
          </a:p>
          <a:p>
            <a:pPr marL="514350" indent="-514350">
              <a:buFont typeface="+mj-lt"/>
              <a:buAutoNum type="arabicPeriod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নতুন পরিবেশে বিভিন্ন রাসায়নিক গণনার সমস্যার সমধানে সক্ষম হবে।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2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806F9-FAA9-4AF2-AC98-D15DFD5F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476250"/>
            <a:ext cx="10467975" cy="63817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যৌক্তিকতা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*  আ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পরিনামগত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ধতিতেবিভিন্ন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রাসায়নিক গণনা????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বিক্রিয়ার ক্ষেত্রে?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বাস্তব জীবনের গণনা ক্ষেত্রে ???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মোল কী?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Mole  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77AD0-0536-46DE-A3F3-17316933516E}"/>
              </a:ext>
            </a:extLst>
          </p:cNvPr>
          <p:cNvSpPr txBox="1"/>
          <p:nvPr/>
        </p:nvSpPr>
        <p:spPr>
          <a:xfrm>
            <a:off x="3371851" y="1567101"/>
            <a:ext cx="802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dirty="0">
                <a:solidFill>
                  <a:srgbClr val="FF0000"/>
                </a:solidFill>
              </a:rPr>
              <a:t>রাসায়নিক বিক্রিয়ায় অংশগ্রহণকারী পদার্থের বিভিন্ন হিসাব নিকাশ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29827-06DB-4DCD-8BCD-3001508D5E0B}"/>
              </a:ext>
            </a:extLst>
          </p:cNvPr>
          <p:cNvSpPr txBox="1"/>
          <p:nvPr/>
        </p:nvSpPr>
        <p:spPr>
          <a:xfrm>
            <a:off x="3860141" y="1971948"/>
            <a:ext cx="3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7B7570-6715-49C9-9CEA-C1BF2C07B68F}"/>
              </a:ext>
            </a:extLst>
          </p:cNvPr>
          <p:cNvCxnSpPr/>
          <p:nvPr/>
        </p:nvCxnSpPr>
        <p:spPr>
          <a:xfrm>
            <a:off x="2895600" y="2686050"/>
            <a:ext cx="723901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0852AA-76E1-415F-9BDD-11C1296BF9C3}"/>
              </a:ext>
            </a:extLst>
          </p:cNvPr>
          <p:cNvCxnSpPr/>
          <p:nvPr/>
        </p:nvCxnSpPr>
        <p:spPr>
          <a:xfrm>
            <a:off x="4313950" y="2686050"/>
            <a:ext cx="5048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0B980BF-0027-4184-A349-6801AB1192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5" y="3226614"/>
            <a:ext cx="1277225" cy="1097136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1A14E5-EDDC-4B8A-8E37-23F1571EE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12" y="2829597"/>
            <a:ext cx="1831200" cy="1831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A16413-EA7F-4AEC-980F-418AA0024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3361681"/>
            <a:ext cx="767033" cy="7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896C1-4F04-48F1-8E49-DF195376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749300"/>
            <a:ext cx="10515600" cy="5765800"/>
          </a:xfrm>
        </p:spPr>
        <p:txBody>
          <a:bodyPr>
            <a:norm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পরিমাণগত দিক দিয়া মোল কী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200" baseline="3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6.023*10</a:t>
            </a:r>
            <a:r>
              <a:rPr lang="bn-IN" sz="3200" baseline="4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টি অণু,আয়ন ,পরমানু 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এভগ্যাড্রোর সুত্রের সি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দ্ধান্ত 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 ভরের কোন একক নাই, কিন্তু যদি একক বসায়ে পরিমাণ নেওয়াযায় যেমন ১গ্রাম হাইড্রজেন, ১গ্রাম পানি ইত্যাদি তাহলে ঐ পরিমান গুলোতে একই /সমান সংখ্যক পরমানু/অনু থাকবে। তাহলে গ্রাম পারমানবিক ভর/গ্রাম আণুবিক ভরই মোল। আবার বলা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যায় </a:t>
            </a:r>
            <a:r>
              <a:rPr lang="as-IN" sz="3200" baseline="3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6.023*10</a:t>
            </a:r>
            <a:r>
              <a:rPr lang="bn-IN" sz="3200" baseline="4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অণু,আয়ন ,পরমাণু যে পরিমাণ পদার্থের মধ্যে থাকে তাকেই মোল বলে । সুতরাং গ্রাম পারমাণবিক ভরই মোল। পদার্থের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 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1CCC7-E2AF-4AA6-A623-FE325D85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10861"/>
            <a:ext cx="611774" cy="611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BAB19A-F6AC-41DC-9A0D-87ADBB867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32" y="3764333"/>
            <a:ext cx="2095619" cy="1634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010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2B3FD-D36E-4120-AC92-EAC542CB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13" y="364572"/>
            <a:ext cx="10515600" cy="6105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ী?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ক/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ংকেতও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আণ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বিকভর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------  Cl</a:t>
            </a:r>
            <a:r>
              <a: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পরমানুতে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২টি।</a:t>
            </a:r>
          </a:p>
          <a:p>
            <a:pPr marL="0" indent="0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r>
              <a:rPr lang="en-US" sz="2400" baseline="-25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=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x৩৫.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 =৭১।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baseline="-24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= ?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=? </a:t>
            </a:r>
          </a:p>
          <a:p>
            <a:pPr marL="0" indent="0">
              <a:buNone/>
            </a:pP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মণবিক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as-IN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6.023*10</a:t>
            </a:r>
            <a:r>
              <a:rPr lang="bn-IN" sz="3600" baseline="40000" dirty="0"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টি অণু,/পরমানু থাকে।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উদাহরণ-১। ১গ্রাম পানিতে কয়টি অণু ওপরমাণু থাকে?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0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2C2CD-6DBF-49CA-BCF9-2590324CC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673100"/>
            <a:ext cx="10515600" cy="4351338"/>
          </a:xfrm>
        </p:spPr>
        <p:txBody>
          <a:bodyPr>
            <a:norm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মোলার আয়তনঃ-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১মোল পদার্থ যে পরিমান আয়তন দখল করে তাকে ঐপদার্থের “মোলার আয়তন” বলে।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400" baseline="30000" dirty="0" err="1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ি–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ে)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১মোল পদার্থের ভর কত? ১মোলের মধ্যে কতটি অণুথাকে? তাহলে অণুর সংখ্যামোল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A2DDD8-473C-476E-A2C2-44A591954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144234"/>
              </p:ext>
            </p:extLst>
          </p:nvPr>
        </p:nvGraphicFramePr>
        <p:xfrm>
          <a:off x="504825" y="2476499"/>
          <a:ext cx="9458323" cy="4259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09BBE0-5C39-45D3-A650-BFBE5E350925}"/>
              </a:ext>
            </a:extLst>
          </p:cNvPr>
          <p:cNvCxnSpPr>
            <a:cxnSpLocks/>
          </p:cNvCxnSpPr>
          <p:nvPr/>
        </p:nvCxnSpPr>
        <p:spPr>
          <a:xfrm>
            <a:off x="8629650" y="1647825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28B637-5C83-414F-ACB9-18CD254A6ADE}"/>
              </a:ext>
            </a:extLst>
          </p:cNvPr>
          <p:cNvCxnSpPr>
            <a:cxnSpLocks/>
          </p:cNvCxnSpPr>
          <p:nvPr/>
        </p:nvCxnSpPr>
        <p:spPr>
          <a:xfrm>
            <a:off x="9963148" y="1647825"/>
            <a:ext cx="4000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75CD5F-0BFD-4DBD-A8C4-52842696B6E3}"/>
              </a:ext>
            </a:extLst>
          </p:cNvPr>
          <p:cNvCxnSpPr>
            <a:cxnSpLocks/>
          </p:cNvCxnSpPr>
          <p:nvPr/>
        </p:nvCxnSpPr>
        <p:spPr>
          <a:xfrm flipH="1">
            <a:off x="9991724" y="1762125"/>
            <a:ext cx="3714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E59E84-D089-45BB-ACCD-FACD601DC842}"/>
              </a:ext>
            </a:extLst>
          </p:cNvPr>
          <p:cNvCxnSpPr/>
          <p:nvPr/>
        </p:nvCxnSpPr>
        <p:spPr>
          <a:xfrm flipH="1">
            <a:off x="8629650" y="1762125"/>
            <a:ext cx="304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6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727</TotalTime>
  <Words>1152</Words>
  <Application>Microsoft Office PowerPoint</Application>
  <PresentationFormat>Widescreen</PresentationFormat>
  <Paragraphs>103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Edwardian Script ITC</vt:lpstr>
      <vt:lpstr>NikoshBAN</vt:lpstr>
      <vt:lpstr>Speak Pro</vt:lpstr>
      <vt:lpstr>Times New Roman</vt:lpstr>
      <vt:lpstr>Office Theme</vt:lpstr>
      <vt:lpstr>স্বাগতম</vt:lpstr>
      <vt:lpstr>পরিচিতি</vt:lpstr>
      <vt:lpstr>নীচের চিত্রগুলো দেখ </vt:lpstr>
      <vt:lpstr>পাঠ ঘোষণ </vt:lpstr>
      <vt:lpstr>এই পাঠ শেষে শিক্ষার্থীরা ------</vt:lpstr>
      <vt:lpstr>PowerPoint Presentation</vt:lpstr>
      <vt:lpstr>PowerPoint Presentation</vt:lpstr>
      <vt:lpstr>PowerPoint Presentation</vt:lpstr>
      <vt:lpstr>PowerPoint Presentation</vt:lpstr>
      <vt:lpstr>                মোলের তাৎপর্য শিখি                        ( ১মোল যেকোন পদার্থের ক্ষেত্রে প্রযোজ্য ) </vt:lpstr>
      <vt:lpstr>এসো সুত্র শিখি </vt:lpstr>
      <vt:lpstr>এসো অংক শিখি </vt:lpstr>
      <vt:lpstr>PowerPoint Presentation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abdur rashid</dc:creator>
  <cp:lastModifiedBy>abdur rashid</cp:lastModifiedBy>
  <cp:revision>81</cp:revision>
  <dcterms:created xsi:type="dcterms:W3CDTF">2020-05-03T10:54:07Z</dcterms:created>
  <dcterms:modified xsi:type="dcterms:W3CDTF">2020-05-29T10:28:34Z</dcterms:modified>
</cp:coreProperties>
</file>